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7" r:id="rId4"/>
    <p:sldId id="264" r:id="rId5"/>
    <p:sldId id="263" r:id="rId6"/>
    <p:sldId id="267" r:id="rId7"/>
    <p:sldId id="268" r:id="rId8"/>
    <p:sldId id="258" r:id="rId9"/>
    <p:sldId id="272" r:id="rId10"/>
    <p:sldId id="259" r:id="rId11"/>
    <p:sldId id="269" r:id="rId12"/>
    <p:sldId id="261" r:id="rId13"/>
    <p:sldId id="270" r:id="rId14"/>
    <p:sldId id="271" r:id="rId15"/>
    <p:sldId id="260" r:id="rId16"/>
    <p:sldId id="26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A1F82-8EC1-42C9-9F7A-27ED757622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6102C2-9BD0-41D7-8045-62B58B8010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74548C-6591-4B4F-800E-867B15F33F62}"/>
              </a:ext>
            </a:extLst>
          </p:cNvPr>
          <p:cNvSpPr>
            <a:spLocks noGrp="1"/>
          </p:cNvSpPr>
          <p:nvPr>
            <p:ph type="dt" sz="half" idx="10"/>
          </p:nvPr>
        </p:nvSpPr>
        <p:spPr/>
        <p:txBody>
          <a:bodyPr/>
          <a:lstStyle/>
          <a:p>
            <a:fld id="{789716AC-FF05-42CE-A16D-541EFABE7BB3}" type="datetimeFigureOut">
              <a:rPr lang="en-US" smtClean="0"/>
              <a:t>4/6/2019</a:t>
            </a:fld>
            <a:endParaRPr lang="en-US"/>
          </a:p>
        </p:txBody>
      </p:sp>
      <p:sp>
        <p:nvSpPr>
          <p:cNvPr id="5" name="Footer Placeholder 4">
            <a:extLst>
              <a:ext uri="{FF2B5EF4-FFF2-40B4-BE49-F238E27FC236}">
                <a16:creationId xmlns:a16="http://schemas.microsoft.com/office/drawing/2014/main" id="{079743A8-6C19-4846-8559-DD5BB8A43E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5985B1-A7C2-489B-A43E-AF1274DD976B}"/>
              </a:ext>
            </a:extLst>
          </p:cNvPr>
          <p:cNvSpPr>
            <a:spLocks noGrp="1"/>
          </p:cNvSpPr>
          <p:nvPr>
            <p:ph type="sldNum" sz="quarter" idx="12"/>
          </p:nvPr>
        </p:nvSpPr>
        <p:spPr/>
        <p:txBody>
          <a:bodyPr/>
          <a:lstStyle/>
          <a:p>
            <a:fld id="{BC93BB85-DEF3-4D32-91C4-F8C25312BC1D}" type="slidenum">
              <a:rPr lang="en-US" smtClean="0"/>
              <a:t>‹#›</a:t>
            </a:fld>
            <a:endParaRPr lang="en-US"/>
          </a:p>
        </p:txBody>
      </p:sp>
    </p:spTree>
    <p:extLst>
      <p:ext uri="{BB962C8B-B14F-4D97-AF65-F5344CB8AC3E}">
        <p14:creationId xmlns:p14="http://schemas.microsoft.com/office/powerpoint/2010/main" val="2383929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5C5E7-005F-4B5A-BBB0-FF143F59D3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857533-9EF1-4B30-91B1-69BDB99A7B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35867C-A661-456E-8713-DA9A9E6CF932}"/>
              </a:ext>
            </a:extLst>
          </p:cNvPr>
          <p:cNvSpPr>
            <a:spLocks noGrp="1"/>
          </p:cNvSpPr>
          <p:nvPr>
            <p:ph type="dt" sz="half" idx="10"/>
          </p:nvPr>
        </p:nvSpPr>
        <p:spPr/>
        <p:txBody>
          <a:bodyPr/>
          <a:lstStyle/>
          <a:p>
            <a:fld id="{789716AC-FF05-42CE-A16D-541EFABE7BB3}" type="datetimeFigureOut">
              <a:rPr lang="en-US" smtClean="0"/>
              <a:t>4/6/2019</a:t>
            </a:fld>
            <a:endParaRPr lang="en-US"/>
          </a:p>
        </p:txBody>
      </p:sp>
      <p:sp>
        <p:nvSpPr>
          <p:cNvPr id="5" name="Footer Placeholder 4">
            <a:extLst>
              <a:ext uri="{FF2B5EF4-FFF2-40B4-BE49-F238E27FC236}">
                <a16:creationId xmlns:a16="http://schemas.microsoft.com/office/drawing/2014/main" id="{35BA2B7C-31A5-47CA-8A34-302D41DAF4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40D75C-1F90-479B-88BD-F038E3AF95ED}"/>
              </a:ext>
            </a:extLst>
          </p:cNvPr>
          <p:cNvSpPr>
            <a:spLocks noGrp="1"/>
          </p:cNvSpPr>
          <p:nvPr>
            <p:ph type="sldNum" sz="quarter" idx="12"/>
          </p:nvPr>
        </p:nvSpPr>
        <p:spPr/>
        <p:txBody>
          <a:bodyPr/>
          <a:lstStyle/>
          <a:p>
            <a:fld id="{BC93BB85-DEF3-4D32-91C4-F8C25312BC1D}" type="slidenum">
              <a:rPr lang="en-US" smtClean="0"/>
              <a:t>‹#›</a:t>
            </a:fld>
            <a:endParaRPr lang="en-US"/>
          </a:p>
        </p:txBody>
      </p:sp>
    </p:spTree>
    <p:extLst>
      <p:ext uri="{BB962C8B-B14F-4D97-AF65-F5344CB8AC3E}">
        <p14:creationId xmlns:p14="http://schemas.microsoft.com/office/powerpoint/2010/main" val="3547557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26C2F8-F6D6-453C-99D4-B2C3C802E1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2CF37E-B10F-43ED-A72B-465CAE826A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31D5EA-6677-408F-8F2F-390F05B18F96}"/>
              </a:ext>
            </a:extLst>
          </p:cNvPr>
          <p:cNvSpPr>
            <a:spLocks noGrp="1"/>
          </p:cNvSpPr>
          <p:nvPr>
            <p:ph type="dt" sz="half" idx="10"/>
          </p:nvPr>
        </p:nvSpPr>
        <p:spPr/>
        <p:txBody>
          <a:bodyPr/>
          <a:lstStyle/>
          <a:p>
            <a:fld id="{789716AC-FF05-42CE-A16D-541EFABE7BB3}" type="datetimeFigureOut">
              <a:rPr lang="en-US" smtClean="0"/>
              <a:t>4/6/2019</a:t>
            </a:fld>
            <a:endParaRPr lang="en-US"/>
          </a:p>
        </p:txBody>
      </p:sp>
      <p:sp>
        <p:nvSpPr>
          <p:cNvPr id="5" name="Footer Placeholder 4">
            <a:extLst>
              <a:ext uri="{FF2B5EF4-FFF2-40B4-BE49-F238E27FC236}">
                <a16:creationId xmlns:a16="http://schemas.microsoft.com/office/drawing/2014/main" id="{791276D9-5667-4075-8765-597DD45BA2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31392B-AA63-43C4-8E49-2F8E11DBA84C}"/>
              </a:ext>
            </a:extLst>
          </p:cNvPr>
          <p:cNvSpPr>
            <a:spLocks noGrp="1"/>
          </p:cNvSpPr>
          <p:nvPr>
            <p:ph type="sldNum" sz="quarter" idx="12"/>
          </p:nvPr>
        </p:nvSpPr>
        <p:spPr/>
        <p:txBody>
          <a:bodyPr/>
          <a:lstStyle/>
          <a:p>
            <a:fld id="{BC93BB85-DEF3-4D32-91C4-F8C25312BC1D}" type="slidenum">
              <a:rPr lang="en-US" smtClean="0"/>
              <a:t>‹#›</a:t>
            </a:fld>
            <a:endParaRPr lang="en-US"/>
          </a:p>
        </p:txBody>
      </p:sp>
    </p:spTree>
    <p:extLst>
      <p:ext uri="{BB962C8B-B14F-4D97-AF65-F5344CB8AC3E}">
        <p14:creationId xmlns:p14="http://schemas.microsoft.com/office/powerpoint/2010/main" val="3737935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29C18-B13F-4BF8-86AE-C92517CECC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76E427-9FC2-4442-8BE1-C9B74F6AD9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BC4EC3-0318-45BA-9189-5E6B6D7C5857}"/>
              </a:ext>
            </a:extLst>
          </p:cNvPr>
          <p:cNvSpPr>
            <a:spLocks noGrp="1"/>
          </p:cNvSpPr>
          <p:nvPr>
            <p:ph type="dt" sz="half" idx="10"/>
          </p:nvPr>
        </p:nvSpPr>
        <p:spPr/>
        <p:txBody>
          <a:bodyPr/>
          <a:lstStyle/>
          <a:p>
            <a:fld id="{789716AC-FF05-42CE-A16D-541EFABE7BB3}" type="datetimeFigureOut">
              <a:rPr lang="en-US" smtClean="0"/>
              <a:t>4/6/2019</a:t>
            </a:fld>
            <a:endParaRPr lang="en-US"/>
          </a:p>
        </p:txBody>
      </p:sp>
      <p:sp>
        <p:nvSpPr>
          <p:cNvPr id="5" name="Footer Placeholder 4">
            <a:extLst>
              <a:ext uri="{FF2B5EF4-FFF2-40B4-BE49-F238E27FC236}">
                <a16:creationId xmlns:a16="http://schemas.microsoft.com/office/drawing/2014/main" id="{D9A19548-9349-4125-A071-B697521E8F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2AE291-5740-4E9C-BFC3-44A5FD3FBBCB}"/>
              </a:ext>
            </a:extLst>
          </p:cNvPr>
          <p:cNvSpPr>
            <a:spLocks noGrp="1"/>
          </p:cNvSpPr>
          <p:nvPr>
            <p:ph type="sldNum" sz="quarter" idx="12"/>
          </p:nvPr>
        </p:nvSpPr>
        <p:spPr/>
        <p:txBody>
          <a:bodyPr/>
          <a:lstStyle/>
          <a:p>
            <a:fld id="{BC93BB85-DEF3-4D32-91C4-F8C25312BC1D}" type="slidenum">
              <a:rPr lang="en-US" smtClean="0"/>
              <a:t>‹#›</a:t>
            </a:fld>
            <a:endParaRPr lang="en-US"/>
          </a:p>
        </p:txBody>
      </p:sp>
    </p:spTree>
    <p:extLst>
      <p:ext uri="{BB962C8B-B14F-4D97-AF65-F5344CB8AC3E}">
        <p14:creationId xmlns:p14="http://schemas.microsoft.com/office/powerpoint/2010/main" val="4109874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2A07A-A29B-4353-BADD-B0042A819E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00BA18-14C9-47D2-AF68-EFCC9AD778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DB94D1-3216-42D1-920B-4E41071D4C6A}"/>
              </a:ext>
            </a:extLst>
          </p:cNvPr>
          <p:cNvSpPr>
            <a:spLocks noGrp="1"/>
          </p:cNvSpPr>
          <p:nvPr>
            <p:ph type="dt" sz="half" idx="10"/>
          </p:nvPr>
        </p:nvSpPr>
        <p:spPr/>
        <p:txBody>
          <a:bodyPr/>
          <a:lstStyle/>
          <a:p>
            <a:fld id="{789716AC-FF05-42CE-A16D-541EFABE7BB3}" type="datetimeFigureOut">
              <a:rPr lang="en-US" smtClean="0"/>
              <a:t>4/6/2019</a:t>
            </a:fld>
            <a:endParaRPr lang="en-US"/>
          </a:p>
        </p:txBody>
      </p:sp>
      <p:sp>
        <p:nvSpPr>
          <p:cNvPr id="5" name="Footer Placeholder 4">
            <a:extLst>
              <a:ext uri="{FF2B5EF4-FFF2-40B4-BE49-F238E27FC236}">
                <a16:creationId xmlns:a16="http://schemas.microsoft.com/office/drawing/2014/main" id="{C896D31D-E030-4DD8-8E58-85FC08034D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4DF091-0A3F-46F2-892F-21F7325C36AA}"/>
              </a:ext>
            </a:extLst>
          </p:cNvPr>
          <p:cNvSpPr>
            <a:spLocks noGrp="1"/>
          </p:cNvSpPr>
          <p:nvPr>
            <p:ph type="sldNum" sz="quarter" idx="12"/>
          </p:nvPr>
        </p:nvSpPr>
        <p:spPr/>
        <p:txBody>
          <a:bodyPr/>
          <a:lstStyle/>
          <a:p>
            <a:fld id="{BC93BB85-DEF3-4D32-91C4-F8C25312BC1D}" type="slidenum">
              <a:rPr lang="en-US" smtClean="0"/>
              <a:t>‹#›</a:t>
            </a:fld>
            <a:endParaRPr lang="en-US"/>
          </a:p>
        </p:txBody>
      </p:sp>
    </p:spTree>
    <p:extLst>
      <p:ext uri="{BB962C8B-B14F-4D97-AF65-F5344CB8AC3E}">
        <p14:creationId xmlns:p14="http://schemas.microsoft.com/office/powerpoint/2010/main" val="2865588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0A0DE-E81B-499C-AB46-825381EB2F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0230CE-F11B-4405-AAB3-4678E2E0C3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A0EEB1-096C-4FF1-AE8D-7DC7B30F38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213AC5-DEF8-4943-B48D-075BB340F0B4}"/>
              </a:ext>
            </a:extLst>
          </p:cNvPr>
          <p:cNvSpPr>
            <a:spLocks noGrp="1"/>
          </p:cNvSpPr>
          <p:nvPr>
            <p:ph type="dt" sz="half" idx="10"/>
          </p:nvPr>
        </p:nvSpPr>
        <p:spPr/>
        <p:txBody>
          <a:bodyPr/>
          <a:lstStyle/>
          <a:p>
            <a:fld id="{789716AC-FF05-42CE-A16D-541EFABE7BB3}" type="datetimeFigureOut">
              <a:rPr lang="en-US" smtClean="0"/>
              <a:t>4/6/2019</a:t>
            </a:fld>
            <a:endParaRPr lang="en-US"/>
          </a:p>
        </p:txBody>
      </p:sp>
      <p:sp>
        <p:nvSpPr>
          <p:cNvPr id="6" name="Footer Placeholder 5">
            <a:extLst>
              <a:ext uri="{FF2B5EF4-FFF2-40B4-BE49-F238E27FC236}">
                <a16:creationId xmlns:a16="http://schemas.microsoft.com/office/drawing/2014/main" id="{C5DAC11B-E47B-4B7E-A7D4-72B01B8F72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E8E6F1-C8AC-47AA-BEEB-BC1685B04B83}"/>
              </a:ext>
            </a:extLst>
          </p:cNvPr>
          <p:cNvSpPr>
            <a:spLocks noGrp="1"/>
          </p:cNvSpPr>
          <p:nvPr>
            <p:ph type="sldNum" sz="quarter" idx="12"/>
          </p:nvPr>
        </p:nvSpPr>
        <p:spPr/>
        <p:txBody>
          <a:bodyPr/>
          <a:lstStyle/>
          <a:p>
            <a:fld id="{BC93BB85-DEF3-4D32-91C4-F8C25312BC1D}" type="slidenum">
              <a:rPr lang="en-US" smtClean="0"/>
              <a:t>‹#›</a:t>
            </a:fld>
            <a:endParaRPr lang="en-US"/>
          </a:p>
        </p:txBody>
      </p:sp>
    </p:spTree>
    <p:extLst>
      <p:ext uri="{BB962C8B-B14F-4D97-AF65-F5344CB8AC3E}">
        <p14:creationId xmlns:p14="http://schemas.microsoft.com/office/powerpoint/2010/main" val="1633075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929C7-C43A-41FC-A51C-EB989F4E40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1B5D35-D5C9-48BA-90CB-73DA53C32F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1E264C-4EAE-467B-A4FC-4C93CB3BD4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3A0A70-EFFF-4F7F-94C4-441F1E4761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D30033-D1C1-4E3F-89FF-A782097250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12AAB3-47AC-45BE-BCAE-4AD77F9CE4F5}"/>
              </a:ext>
            </a:extLst>
          </p:cNvPr>
          <p:cNvSpPr>
            <a:spLocks noGrp="1"/>
          </p:cNvSpPr>
          <p:nvPr>
            <p:ph type="dt" sz="half" idx="10"/>
          </p:nvPr>
        </p:nvSpPr>
        <p:spPr/>
        <p:txBody>
          <a:bodyPr/>
          <a:lstStyle/>
          <a:p>
            <a:fld id="{789716AC-FF05-42CE-A16D-541EFABE7BB3}" type="datetimeFigureOut">
              <a:rPr lang="en-US" smtClean="0"/>
              <a:t>4/6/2019</a:t>
            </a:fld>
            <a:endParaRPr lang="en-US"/>
          </a:p>
        </p:txBody>
      </p:sp>
      <p:sp>
        <p:nvSpPr>
          <p:cNvPr id="8" name="Footer Placeholder 7">
            <a:extLst>
              <a:ext uri="{FF2B5EF4-FFF2-40B4-BE49-F238E27FC236}">
                <a16:creationId xmlns:a16="http://schemas.microsoft.com/office/drawing/2014/main" id="{C6A07395-CE02-43C4-8D89-53A4239BBB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F12AC2-16E4-410C-A452-2A78411B1DE5}"/>
              </a:ext>
            </a:extLst>
          </p:cNvPr>
          <p:cNvSpPr>
            <a:spLocks noGrp="1"/>
          </p:cNvSpPr>
          <p:nvPr>
            <p:ph type="sldNum" sz="quarter" idx="12"/>
          </p:nvPr>
        </p:nvSpPr>
        <p:spPr/>
        <p:txBody>
          <a:bodyPr/>
          <a:lstStyle/>
          <a:p>
            <a:fld id="{BC93BB85-DEF3-4D32-91C4-F8C25312BC1D}" type="slidenum">
              <a:rPr lang="en-US" smtClean="0"/>
              <a:t>‹#›</a:t>
            </a:fld>
            <a:endParaRPr lang="en-US"/>
          </a:p>
        </p:txBody>
      </p:sp>
    </p:spTree>
    <p:extLst>
      <p:ext uri="{BB962C8B-B14F-4D97-AF65-F5344CB8AC3E}">
        <p14:creationId xmlns:p14="http://schemas.microsoft.com/office/powerpoint/2010/main" val="1455437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1EB7D-26B7-49CB-B8C8-02DC4055BE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06376E-377A-458C-9714-81E10DA73BB9}"/>
              </a:ext>
            </a:extLst>
          </p:cNvPr>
          <p:cNvSpPr>
            <a:spLocks noGrp="1"/>
          </p:cNvSpPr>
          <p:nvPr>
            <p:ph type="dt" sz="half" idx="10"/>
          </p:nvPr>
        </p:nvSpPr>
        <p:spPr/>
        <p:txBody>
          <a:bodyPr/>
          <a:lstStyle/>
          <a:p>
            <a:fld id="{789716AC-FF05-42CE-A16D-541EFABE7BB3}" type="datetimeFigureOut">
              <a:rPr lang="en-US" smtClean="0"/>
              <a:t>4/6/2019</a:t>
            </a:fld>
            <a:endParaRPr lang="en-US"/>
          </a:p>
        </p:txBody>
      </p:sp>
      <p:sp>
        <p:nvSpPr>
          <p:cNvPr id="4" name="Footer Placeholder 3">
            <a:extLst>
              <a:ext uri="{FF2B5EF4-FFF2-40B4-BE49-F238E27FC236}">
                <a16:creationId xmlns:a16="http://schemas.microsoft.com/office/drawing/2014/main" id="{40841936-757B-4FB3-B663-4E18CD28F1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54679F-100D-4B76-8E17-FAEFB53F7A1D}"/>
              </a:ext>
            </a:extLst>
          </p:cNvPr>
          <p:cNvSpPr>
            <a:spLocks noGrp="1"/>
          </p:cNvSpPr>
          <p:nvPr>
            <p:ph type="sldNum" sz="quarter" idx="12"/>
          </p:nvPr>
        </p:nvSpPr>
        <p:spPr/>
        <p:txBody>
          <a:bodyPr/>
          <a:lstStyle/>
          <a:p>
            <a:fld id="{BC93BB85-DEF3-4D32-91C4-F8C25312BC1D}" type="slidenum">
              <a:rPr lang="en-US" smtClean="0"/>
              <a:t>‹#›</a:t>
            </a:fld>
            <a:endParaRPr lang="en-US"/>
          </a:p>
        </p:txBody>
      </p:sp>
    </p:spTree>
    <p:extLst>
      <p:ext uri="{BB962C8B-B14F-4D97-AF65-F5344CB8AC3E}">
        <p14:creationId xmlns:p14="http://schemas.microsoft.com/office/powerpoint/2010/main" val="3216230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4A55BE-3BDE-4794-9A8F-6EE0073F3490}"/>
              </a:ext>
            </a:extLst>
          </p:cNvPr>
          <p:cNvSpPr>
            <a:spLocks noGrp="1"/>
          </p:cNvSpPr>
          <p:nvPr>
            <p:ph type="dt" sz="half" idx="10"/>
          </p:nvPr>
        </p:nvSpPr>
        <p:spPr/>
        <p:txBody>
          <a:bodyPr/>
          <a:lstStyle/>
          <a:p>
            <a:fld id="{789716AC-FF05-42CE-A16D-541EFABE7BB3}" type="datetimeFigureOut">
              <a:rPr lang="en-US" smtClean="0"/>
              <a:t>4/6/2019</a:t>
            </a:fld>
            <a:endParaRPr lang="en-US"/>
          </a:p>
        </p:txBody>
      </p:sp>
      <p:sp>
        <p:nvSpPr>
          <p:cNvPr id="3" name="Footer Placeholder 2">
            <a:extLst>
              <a:ext uri="{FF2B5EF4-FFF2-40B4-BE49-F238E27FC236}">
                <a16:creationId xmlns:a16="http://schemas.microsoft.com/office/drawing/2014/main" id="{BA52DB24-1A4F-4783-8BB0-C0773AF26D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5FC4D0-26DD-41EA-888B-B9BF1163A1C5}"/>
              </a:ext>
            </a:extLst>
          </p:cNvPr>
          <p:cNvSpPr>
            <a:spLocks noGrp="1"/>
          </p:cNvSpPr>
          <p:nvPr>
            <p:ph type="sldNum" sz="quarter" idx="12"/>
          </p:nvPr>
        </p:nvSpPr>
        <p:spPr/>
        <p:txBody>
          <a:bodyPr/>
          <a:lstStyle/>
          <a:p>
            <a:fld id="{BC93BB85-DEF3-4D32-91C4-F8C25312BC1D}" type="slidenum">
              <a:rPr lang="en-US" smtClean="0"/>
              <a:t>‹#›</a:t>
            </a:fld>
            <a:endParaRPr lang="en-US"/>
          </a:p>
        </p:txBody>
      </p:sp>
    </p:spTree>
    <p:extLst>
      <p:ext uri="{BB962C8B-B14F-4D97-AF65-F5344CB8AC3E}">
        <p14:creationId xmlns:p14="http://schemas.microsoft.com/office/powerpoint/2010/main" val="830125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20B36-1B1D-40D1-A682-FAE7A3BEA7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399CC9-862D-45E3-B60A-B318B0D549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9808CF-5A76-4F5C-BF1B-5A96437ABC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458468-7109-43A9-8DAF-DA29D3E363F1}"/>
              </a:ext>
            </a:extLst>
          </p:cNvPr>
          <p:cNvSpPr>
            <a:spLocks noGrp="1"/>
          </p:cNvSpPr>
          <p:nvPr>
            <p:ph type="dt" sz="half" idx="10"/>
          </p:nvPr>
        </p:nvSpPr>
        <p:spPr/>
        <p:txBody>
          <a:bodyPr/>
          <a:lstStyle/>
          <a:p>
            <a:fld id="{789716AC-FF05-42CE-A16D-541EFABE7BB3}" type="datetimeFigureOut">
              <a:rPr lang="en-US" smtClean="0"/>
              <a:t>4/6/2019</a:t>
            </a:fld>
            <a:endParaRPr lang="en-US"/>
          </a:p>
        </p:txBody>
      </p:sp>
      <p:sp>
        <p:nvSpPr>
          <p:cNvPr id="6" name="Footer Placeholder 5">
            <a:extLst>
              <a:ext uri="{FF2B5EF4-FFF2-40B4-BE49-F238E27FC236}">
                <a16:creationId xmlns:a16="http://schemas.microsoft.com/office/drawing/2014/main" id="{7BA3DFBC-741B-4040-9574-96174C1804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98127C-B4A1-4A6D-BB01-833522B578B7}"/>
              </a:ext>
            </a:extLst>
          </p:cNvPr>
          <p:cNvSpPr>
            <a:spLocks noGrp="1"/>
          </p:cNvSpPr>
          <p:nvPr>
            <p:ph type="sldNum" sz="quarter" idx="12"/>
          </p:nvPr>
        </p:nvSpPr>
        <p:spPr/>
        <p:txBody>
          <a:bodyPr/>
          <a:lstStyle/>
          <a:p>
            <a:fld id="{BC93BB85-DEF3-4D32-91C4-F8C25312BC1D}" type="slidenum">
              <a:rPr lang="en-US" smtClean="0"/>
              <a:t>‹#›</a:t>
            </a:fld>
            <a:endParaRPr lang="en-US"/>
          </a:p>
        </p:txBody>
      </p:sp>
    </p:spTree>
    <p:extLst>
      <p:ext uri="{BB962C8B-B14F-4D97-AF65-F5344CB8AC3E}">
        <p14:creationId xmlns:p14="http://schemas.microsoft.com/office/powerpoint/2010/main" val="3951013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6A710-3A3A-4503-B2DA-6D3CBF235E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AF714B-C894-4FDC-AA12-BD7BFE2E27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91680F-62B4-417D-BDBB-EB9EB334D5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31DE6E-35AE-4358-B812-B24F2F97BDBC}"/>
              </a:ext>
            </a:extLst>
          </p:cNvPr>
          <p:cNvSpPr>
            <a:spLocks noGrp="1"/>
          </p:cNvSpPr>
          <p:nvPr>
            <p:ph type="dt" sz="half" idx="10"/>
          </p:nvPr>
        </p:nvSpPr>
        <p:spPr/>
        <p:txBody>
          <a:bodyPr/>
          <a:lstStyle/>
          <a:p>
            <a:fld id="{789716AC-FF05-42CE-A16D-541EFABE7BB3}" type="datetimeFigureOut">
              <a:rPr lang="en-US" smtClean="0"/>
              <a:t>4/6/2019</a:t>
            </a:fld>
            <a:endParaRPr lang="en-US"/>
          </a:p>
        </p:txBody>
      </p:sp>
      <p:sp>
        <p:nvSpPr>
          <p:cNvPr id="6" name="Footer Placeholder 5">
            <a:extLst>
              <a:ext uri="{FF2B5EF4-FFF2-40B4-BE49-F238E27FC236}">
                <a16:creationId xmlns:a16="http://schemas.microsoft.com/office/drawing/2014/main" id="{AE3047C6-FDA7-4B3D-A5E1-62EB2A22A0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E1DF03-0469-42BA-BBE7-3A251061F9A6}"/>
              </a:ext>
            </a:extLst>
          </p:cNvPr>
          <p:cNvSpPr>
            <a:spLocks noGrp="1"/>
          </p:cNvSpPr>
          <p:nvPr>
            <p:ph type="sldNum" sz="quarter" idx="12"/>
          </p:nvPr>
        </p:nvSpPr>
        <p:spPr/>
        <p:txBody>
          <a:bodyPr/>
          <a:lstStyle/>
          <a:p>
            <a:fld id="{BC93BB85-DEF3-4D32-91C4-F8C25312BC1D}" type="slidenum">
              <a:rPr lang="en-US" smtClean="0"/>
              <a:t>‹#›</a:t>
            </a:fld>
            <a:endParaRPr lang="en-US"/>
          </a:p>
        </p:txBody>
      </p:sp>
    </p:spTree>
    <p:extLst>
      <p:ext uri="{BB962C8B-B14F-4D97-AF65-F5344CB8AC3E}">
        <p14:creationId xmlns:p14="http://schemas.microsoft.com/office/powerpoint/2010/main" val="195841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5A44B8-4957-46CA-B3CE-0D218A44C4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1A5276-DB48-4D77-A8D8-5DFF309CA8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B0A33-6084-495C-AEC3-DEC10F92F7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9716AC-FF05-42CE-A16D-541EFABE7BB3}" type="datetimeFigureOut">
              <a:rPr lang="en-US" smtClean="0"/>
              <a:t>4/6/2019</a:t>
            </a:fld>
            <a:endParaRPr lang="en-US"/>
          </a:p>
        </p:txBody>
      </p:sp>
      <p:sp>
        <p:nvSpPr>
          <p:cNvPr id="5" name="Footer Placeholder 4">
            <a:extLst>
              <a:ext uri="{FF2B5EF4-FFF2-40B4-BE49-F238E27FC236}">
                <a16:creationId xmlns:a16="http://schemas.microsoft.com/office/drawing/2014/main" id="{EF3CC145-076D-4139-9595-F4A311C739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A52FC0-59F8-4D91-877E-DB6FBE77AF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93BB85-DEF3-4D32-91C4-F8C25312BC1D}" type="slidenum">
              <a:rPr lang="en-US" smtClean="0"/>
              <a:t>‹#›</a:t>
            </a:fld>
            <a:endParaRPr lang="en-US"/>
          </a:p>
        </p:txBody>
      </p:sp>
    </p:spTree>
    <p:extLst>
      <p:ext uri="{BB962C8B-B14F-4D97-AF65-F5344CB8AC3E}">
        <p14:creationId xmlns:p14="http://schemas.microsoft.com/office/powerpoint/2010/main" val="4211804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nomorebombs.org/" TargetMode="External"/><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1CBB7-E046-449B-AC2B-4C5AE4D0DB49}"/>
              </a:ext>
            </a:extLst>
          </p:cNvPr>
          <p:cNvSpPr>
            <a:spLocks noGrp="1"/>
          </p:cNvSpPr>
          <p:nvPr>
            <p:ph type="ctrTitle"/>
          </p:nvPr>
        </p:nvSpPr>
        <p:spPr>
          <a:xfrm>
            <a:off x="2157274" y="1122363"/>
            <a:ext cx="7519386" cy="928379"/>
          </a:xfrm>
        </p:spPr>
        <p:txBody>
          <a:bodyPr/>
          <a:lstStyle/>
          <a:p>
            <a:r>
              <a:rPr lang="en-US" dirty="0"/>
              <a:t>Where do we stand?</a:t>
            </a:r>
          </a:p>
        </p:txBody>
      </p:sp>
      <p:sp>
        <p:nvSpPr>
          <p:cNvPr id="3" name="Subtitle 2">
            <a:extLst>
              <a:ext uri="{FF2B5EF4-FFF2-40B4-BE49-F238E27FC236}">
                <a16:creationId xmlns:a16="http://schemas.microsoft.com/office/drawing/2014/main" id="{3D2FA82D-6B17-43A0-AD0A-B69D71273225}"/>
              </a:ext>
            </a:extLst>
          </p:cNvPr>
          <p:cNvSpPr>
            <a:spLocks noGrp="1"/>
          </p:cNvSpPr>
          <p:nvPr>
            <p:ph type="subTitle" idx="1"/>
          </p:nvPr>
        </p:nvSpPr>
        <p:spPr>
          <a:xfrm>
            <a:off x="1524000" y="2673658"/>
            <a:ext cx="9144000" cy="2887539"/>
          </a:xfrm>
        </p:spPr>
        <p:txBody>
          <a:bodyPr>
            <a:normAutofit fontScale="92500" lnSpcReduction="20000"/>
          </a:bodyPr>
          <a:lstStyle/>
          <a:p>
            <a:r>
              <a:rPr lang="en-US" b="1" dirty="0"/>
              <a:t>Current status of nuclear weapons in our world, and the recent developments that present new challenges</a:t>
            </a:r>
          </a:p>
          <a:p>
            <a:endParaRPr lang="en-US" dirty="0"/>
          </a:p>
          <a:p>
            <a:endParaRPr lang="en-US" dirty="0"/>
          </a:p>
          <a:p>
            <a:endParaRPr lang="en-US" dirty="0"/>
          </a:p>
          <a:p>
            <a:r>
              <a:rPr lang="en-US" dirty="0"/>
              <a:t>Fact sheet presented as slide show to meeting of </a:t>
            </a:r>
          </a:p>
          <a:p>
            <a:r>
              <a:rPr lang="en-US" dirty="0"/>
              <a:t>No More Bombs</a:t>
            </a:r>
          </a:p>
          <a:p>
            <a:r>
              <a:rPr lang="en-US" dirty="0"/>
              <a:t> Anacortes WA,   April 5, 2019 </a:t>
            </a:r>
          </a:p>
          <a:p>
            <a:endParaRPr lang="en-US" dirty="0"/>
          </a:p>
          <a:p>
            <a:endParaRPr lang="en-US" dirty="0"/>
          </a:p>
        </p:txBody>
      </p:sp>
    </p:spTree>
    <p:extLst>
      <p:ext uri="{BB962C8B-B14F-4D97-AF65-F5344CB8AC3E}">
        <p14:creationId xmlns:p14="http://schemas.microsoft.com/office/powerpoint/2010/main" val="1110012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15652A-6E33-4A15-B017-277B421A12C7}"/>
              </a:ext>
            </a:extLst>
          </p:cNvPr>
          <p:cNvSpPr txBox="1"/>
          <p:nvPr/>
        </p:nvSpPr>
        <p:spPr>
          <a:xfrm>
            <a:off x="1020931" y="195308"/>
            <a:ext cx="10395751" cy="6463308"/>
          </a:xfrm>
          <a:prstGeom prst="rect">
            <a:avLst/>
          </a:prstGeom>
          <a:noFill/>
        </p:spPr>
        <p:txBody>
          <a:bodyPr wrap="square" rtlCol="0">
            <a:spAutoFit/>
          </a:bodyPr>
          <a:lstStyle/>
          <a:p>
            <a:pPr algn="ctr"/>
            <a:r>
              <a:rPr lang="en-US" b="1" dirty="0"/>
              <a:t>Washington Legislature</a:t>
            </a:r>
            <a:r>
              <a:rPr lang="en-US" dirty="0"/>
              <a:t>:  bills introduced</a:t>
            </a:r>
          </a:p>
          <a:p>
            <a:pPr algn="ctr"/>
            <a:br>
              <a:rPr lang="en-US" dirty="0"/>
            </a:br>
            <a:r>
              <a:rPr lang="en-US" dirty="0"/>
              <a:t>Senator Bob Hasegawa introduced </a:t>
            </a:r>
            <a:r>
              <a:rPr lang="en-US" b="1" dirty="0"/>
              <a:t>SJM 8006</a:t>
            </a:r>
            <a:r>
              <a:rPr lang="en-US" dirty="0"/>
              <a:t> in January. </a:t>
            </a:r>
            <a:br>
              <a:rPr lang="en-US" dirty="0"/>
            </a:br>
            <a:r>
              <a:rPr lang="en-US" dirty="0"/>
              <a:t>Representative Gael Tarleton introduced </a:t>
            </a:r>
            <a:r>
              <a:rPr lang="en-US" b="1" dirty="0"/>
              <a:t>HJM 4008 </a:t>
            </a:r>
            <a:r>
              <a:rPr lang="en-US" dirty="0"/>
              <a:t> in February. </a:t>
            </a:r>
          </a:p>
          <a:p>
            <a:pPr algn="ctr"/>
            <a:endParaRPr lang="en-US" dirty="0"/>
          </a:p>
          <a:p>
            <a:pPr algn="ctr"/>
            <a:r>
              <a:rPr lang="en-US" dirty="0"/>
              <a:t>They would put the State of Washington on record as recognizing its status as a nuclear armed state, aware of its vulnerability to devastation in the event of any nuclear war, and recommending that Congress and the president take steps to </a:t>
            </a:r>
          </a:p>
          <a:p>
            <a:pPr algn="ctr"/>
            <a:r>
              <a:rPr lang="en-US" b="1" dirty="0"/>
              <a:t>Back Away From the Brink. </a:t>
            </a:r>
            <a:endParaRPr lang="en-US" dirty="0"/>
          </a:p>
          <a:p>
            <a:pPr algn="ctr"/>
            <a:endParaRPr lang="en-US" dirty="0"/>
          </a:p>
          <a:p>
            <a:pPr algn="ctr"/>
            <a:r>
              <a:rPr lang="en-US" dirty="0"/>
              <a:t>Both were read into record, but no further actions were taken, and they will probably be reintroduced next session.  Here are our WA Legislators  contact info:</a:t>
            </a:r>
          </a:p>
          <a:p>
            <a:r>
              <a:rPr lang="en-US" dirty="0"/>
              <a:t> District 40</a:t>
            </a:r>
          </a:p>
          <a:p>
            <a:r>
              <a:rPr lang="en-US" dirty="0"/>
              <a:t>Representative Debra </a:t>
            </a:r>
            <a:r>
              <a:rPr lang="en-US" dirty="0" err="1"/>
              <a:t>Lekanoff</a:t>
            </a:r>
            <a:r>
              <a:rPr lang="en-US" dirty="0"/>
              <a:t>:  phone (360) 786-7800, email </a:t>
            </a:r>
            <a:r>
              <a:rPr lang="en-US" u="sng" dirty="0"/>
              <a:t>Debra.Lekanoff@leg.wa.gov</a:t>
            </a:r>
            <a:endParaRPr lang="en-US" dirty="0"/>
          </a:p>
          <a:p>
            <a:r>
              <a:rPr lang="en-US" dirty="0"/>
              <a:t>Representative  Jeff Morris:  phone  (360) 786-7970,  email  </a:t>
            </a:r>
            <a:r>
              <a:rPr lang="en-US" u="sng" dirty="0"/>
              <a:t>Jeff.Morris@leg.wa.gov</a:t>
            </a:r>
            <a:r>
              <a:rPr lang="en-US" dirty="0"/>
              <a:t> </a:t>
            </a:r>
          </a:p>
          <a:p>
            <a:r>
              <a:rPr lang="en-US" dirty="0"/>
              <a:t>Senator Liz </a:t>
            </a:r>
            <a:r>
              <a:rPr lang="en-US" dirty="0" err="1"/>
              <a:t>Lovelett</a:t>
            </a:r>
            <a:r>
              <a:rPr lang="en-US" dirty="0"/>
              <a:t>:  phone  (360) 786-7678,  email  </a:t>
            </a:r>
            <a:r>
              <a:rPr lang="en-US" u="sng" dirty="0"/>
              <a:t>Liz.Lovelett@leg.wa.gov</a:t>
            </a:r>
          </a:p>
          <a:p>
            <a:endParaRPr lang="en-US" dirty="0"/>
          </a:p>
          <a:p>
            <a:r>
              <a:rPr lang="en-US" dirty="0"/>
              <a:t> District 10</a:t>
            </a:r>
          </a:p>
          <a:p>
            <a:r>
              <a:rPr lang="en-US" dirty="0"/>
              <a:t>Representative Dave Paul:  phone  360-786-7914,  email  </a:t>
            </a:r>
            <a:r>
              <a:rPr lang="en-US" u="sng" dirty="0"/>
              <a:t>Dave.Paul@leg.wa.gov</a:t>
            </a:r>
            <a:endParaRPr lang="en-US" dirty="0"/>
          </a:p>
          <a:p>
            <a:r>
              <a:rPr lang="en-US" dirty="0"/>
              <a:t>Representative Norma Smith:  phone   (360) 786-7884,  email  </a:t>
            </a:r>
            <a:r>
              <a:rPr lang="en-US" u="sng" dirty="0"/>
              <a:t>norma.smith@leg.wa.gov</a:t>
            </a:r>
            <a:endParaRPr lang="en-US" dirty="0"/>
          </a:p>
          <a:p>
            <a:r>
              <a:rPr lang="en-US" dirty="0"/>
              <a:t>Senator Barbara Bailey:  phone 360.786.7618,   email   </a:t>
            </a:r>
            <a:r>
              <a:rPr lang="en-US" u="sng" dirty="0"/>
              <a:t>Barbara.Bailey@leg.wa.gov</a:t>
            </a:r>
            <a:endParaRPr lang="en-US" dirty="0"/>
          </a:p>
          <a:p>
            <a:pPr algn="ctr"/>
            <a:endParaRPr lang="en-US" dirty="0"/>
          </a:p>
          <a:p>
            <a:pPr algn="ctr"/>
            <a:endParaRPr lang="en-US" dirty="0"/>
          </a:p>
        </p:txBody>
      </p:sp>
    </p:spTree>
    <p:extLst>
      <p:ext uri="{BB962C8B-B14F-4D97-AF65-F5344CB8AC3E}">
        <p14:creationId xmlns:p14="http://schemas.microsoft.com/office/powerpoint/2010/main" val="3852117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D76F5B-03E4-45C3-A188-6FDE800853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4886" y="0"/>
            <a:ext cx="5382228" cy="6858000"/>
          </a:xfrm>
          <a:prstGeom prst="rect">
            <a:avLst/>
          </a:prstGeom>
        </p:spPr>
      </p:pic>
    </p:spTree>
    <p:extLst>
      <p:ext uri="{BB962C8B-B14F-4D97-AF65-F5344CB8AC3E}">
        <p14:creationId xmlns:p14="http://schemas.microsoft.com/office/powerpoint/2010/main" val="279048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617ACA-B820-4779-8CD2-59F35CB4D06B}"/>
              </a:ext>
            </a:extLst>
          </p:cNvPr>
          <p:cNvSpPr txBox="1"/>
          <p:nvPr/>
        </p:nvSpPr>
        <p:spPr>
          <a:xfrm>
            <a:off x="4242603" y="319596"/>
            <a:ext cx="3376629" cy="461665"/>
          </a:xfrm>
          <a:prstGeom prst="rect">
            <a:avLst/>
          </a:prstGeom>
          <a:noFill/>
        </p:spPr>
        <p:txBody>
          <a:bodyPr wrap="none" rtlCol="0">
            <a:spAutoFit/>
          </a:bodyPr>
          <a:lstStyle/>
          <a:p>
            <a:pPr algn="ctr"/>
            <a:r>
              <a:rPr lang="en-US" sz="2400" b="1" dirty="0"/>
              <a:t>International Flashpoints</a:t>
            </a:r>
          </a:p>
        </p:txBody>
      </p:sp>
      <p:sp>
        <p:nvSpPr>
          <p:cNvPr id="3" name="TextBox 2">
            <a:extLst>
              <a:ext uri="{FF2B5EF4-FFF2-40B4-BE49-F238E27FC236}">
                <a16:creationId xmlns:a16="http://schemas.microsoft.com/office/drawing/2014/main" id="{6AA00EA7-7628-4B28-B52E-C879E487BF9E}"/>
              </a:ext>
            </a:extLst>
          </p:cNvPr>
          <p:cNvSpPr txBox="1"/>
          <p:nvPr/>
        </p:nvSpPr>
        <p:spPr>
          <a:xfrm>
            <a:off x="1985639" y="1704513"/>
            <a:ext cx="8220722" cy="2031325"/>
          </a:xfrm>
          <a:prstGeom prst="rect">
            <a:avLst/>
          </a:prstGeom>
          <a:noFill/>
        </p:spPr>
        <p:txBody>
          <a:bodyPr wrap="square" rtlCol="0">
            <a:spAutoFit/>
          </a:bodyPr>
          <a:lstStyle/>
          <a:p>
            <a:pPr algn="ctr"/>
            <a:r>
              <a:rPr lang="en-US" b="1" dirty="0"/>
              <a:t>India - Pakistan</a:t>
            </a:r>
          </a:p>
          <a:p>
            <a:pPr algn="ctr"/>
            <a:r>
              <a:rPr lang="en-US" dirty="0"/>
              <a:t> India’s Nuclear Arsenal about 200 warheads, many stationed near Pakistan, on high alert.  Recently testing missile defense system.</a:t>
            </a:r>
          </a:p>
          <a:p>
            <a:pPr algn="ctr"/>
            <a:r>
              <a:rPr lang="en-US" dirty="0"/>
              <a:t>Pakistan has equivalent numbers, also on high alert, and launch authorization held be several officers.</a:t>
            </a:r>
          </a:p>
          <a:p>
            <a:pPr algn="ctr"/>
            <a:r>
              <a:rPr lang="en-US" dirty="0"/>
              <a:t>Recent </a:t>
            </a:r>
            <a:r>
              <a:rPr lang="en-US" dirty="0" err="1"/>
              <a:t>Kahmir</a:t>
            </a:r>
            <a:r>
              <a:rPr lang="en-US" dirty="0"/>
              <a:t> skirmishes have resulted in casualties on both sides, and tensions are high.</a:t>
            </a:r>
          </a:p>
        </p:txBody>
      </p:sp>
      <p:sp>
        <p:nvSpPr>
          <p:cNvPr id="4" name="TextBox 3">
            <a:extLst>
              <a:ext uri="{FF2B5EF4-FFF2-40B4-BE49-F238E27FC236}">
                <a16:creationId xmlns:a16="http://schemas.microsoft.com/office/drawing/2014/main" id="{92D2F0E3-A749-4A83-B425-2BF03D15C576}"/>
              </a:ext>
            </a:extLst>
          </p:cNvPr>
          <p:cNvSpPr txBox="1"/>
          <p:nvPr/>
        </p:nvSpPr>
        <p:spPr>
          <a:xfrm>
            <a:off x="1985639" y="4864963"/>
            <a:ext cx="8220722" cy="1200329"/>
          </a:xfrm>
          <a:prstGeom prst="rect">
            <a:avLst/>
          </a:prstGeom>
          <a:noFill/>
        </p:spPr>
        <p:txBody>
          <a:bodyPr wrap="square" rtlCol="0">
            <a:spAutoFit/>
          </a:bodyPr>
          <a:lstStyle/>
          <a:p>
            <a:pPr algn="ctr"/>
            <a:r>
              <a:rPr lang="en-US" b="1" dirty="0"/>
              <a:t>North Korea</a:t>
            </a:r>
          </a:p>
          <a:p>
            <a:pPr algn="ctr"/>
            <a:r>
              <a:rPr lang="en-US" dirty="0"/>
              <a:t>Exact numbers unverified, could be 10 or more warheads, plus ICBMs.   Negotiations with US have not produced anything.   Reactors have been upgraded, and new reactors under construction.  Potential output unknown.</a:t>
            </a:r>
          </a:p>
        </p:txBody>
      </p:sp>
    </p:spTree>
    <p:extLst>
      <p:ext uri="{BB962C8B-B14F-4D97-AF65-F5344CB8AC3E}">
        <p14:creationId xmlns:p14="http://schemas.microsoft.com/office/powerpoint/2010/main" val="4262442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7CAA0B-FF16-484E-BD5A-7FAE66E4D4DB}"/>
              </a:ext>
            </a:extLst>
          </p:cNvPr>
          <p:cNvSpPr txBox="1"/>
          <p:nvPr/>
        </p:nvSpPr>
        <p:spPr>
          <a:xfrm>
            <a:off x="7328332" y="1274315"/>
            <a:ext cx="4772025" cy="2308324"/>
          </a:xfrm>
          <a:prstGeom prst="rect">
            <a:avLst/>
          </a:prstGeom>
          <a:noFill/>
        </p:spPr>
        <p:txBody>
          <a:bodyPr wrap="square" rtlCol="0">
            <a:spAutoFit/>
          </a:bodyPr>
          <a:lstStyle/>
          <a:p>
            <a:pPr algn="ctr"/>
            <a:r>
              <a:rPr lang="en-US" b="1" dirty="0"/>
              <a:t>Iran</a:t>
            </a:r>
          </a:p>
          <a:p>
            <a:pPr algn="ctr"/>
            <a:r>
              <a:rPr lang="en-US" dirty="0"/>
              <a:t>The head of the International Atomic Energy Agency (IAEA), which is monitoring Iran’s compliance with the 2015 nuclear deal said Iran is meeting its obligations under the JCPOA accord, despite US sanctions and withdrawal from the agreement.</a:t>
            </a:r>
          </a:p>
          <a:p>
            <a:pPr algn="ctr"/>
            <a:endParaRPr lang="en-US" dirty="0"/>
          </a:p>
        </p:txBody>
      </p:sp>
      <p:sp>
        <p:nvSpPr>
          <p:cNvPr id="5" name="TextBox 4">
            <a:extLst>
              <a:ext uri="{FF2B5EF4-FFF2-40B4-BE49-F238E27FC236}">
                <a16:creationId xmlns:a16="http://schemas.microsoft.com/office/drawing/2014/main" id="{561FCDC6-2227-4125-9012-932E28A7F08A}"/>
              </a:ext>
            </a:extLst>
          </p:cNvPr>
          <p:cNvSpPr txBox="1"/>
          <p:nvPr/>
        </p:nvSpPr>
        <p:spPr>
          <a:xfrm>
            <a:off x="1012054" y="1349406"/>
            <a:ext cx="4678531" cy="2031325"/>
          </a:xfrm>
          <a:prstGeom prst="rect">
            <a:avLst/>
          </a:prstGeom>
          <a:noFill/>
        </p:spPr>
        <p:txBody>
          <a:bodyPr wrap="square" rtlCol="0">
            <a:spAutoFit/>
          </a:bodyPr>
          <a:lstStyle/>
          <a:p>
            <a:pPr algn="ctr"/>
            <a:r>
              <a:rPr lang="en-US" b="1" dirty="0"/>
              <a:t>Israel</a:t>
            </a:r>
          </a:p>
          <a:p>
            <a:pPr algn="ctr"/>
            <a:r>
              <a:rPr lang="en-US" dirty="0"/>
              <a:t>Although Israel officially has never acknowledged its arsenal, it has 200 or more nuclear weapons, including bombs and missiles of varying destructive powers.   </a:t>
            </a:r>
          </a:p>
          <a:p>
            <a:pPr algn="ctr"/>
            <a:endParaRPr lang="en-US" dirty="0"/>
          </a:p>
          <a:p>
            <a:pPr algn="ctr"/>
            <a:endParaRPr lang="en-US" dirty="0"/>
          </a:p>
        </p:txBody>
      </p:sp>
      <p:sp>
        <p:nvSpPr>
          <p:cNvPr id="2" name="TextBox 1">
            <a:extLst>
              <a:ext uri="{FF2B5EF4-FFF2-40B4-BE49-F238E27FC236}">
                <a16:creationId xmlns:a16="http://schemas.microsoft.com/office/drawing/2014/main" id="{D36D6609-884D-4562-83A0-B58590483B6D}"/>
              </a:ext>
            </a:extLst>
          </p:cNvPr>
          <p:cNvSpPr txBox="1"/>
          <p:nvPr/>
        </p:nvSpPr>
        <p:spPr>
          <a:xfrm>
            <a:off x="4120719" y="4350058"/>
            <a:ext cx="3950562" cy="2031325"/>
          </a:xfrm>
          <a:prstGeom prst="rect">
            <a:avLst/>
          </a:prstGeom>
          <a:noFill/>
        </p:spPr>
        <p:txBody>
          <a:bodyPr wrap="square" rtlCol="0">
            <a:spAutoFit/>
          </a:bodyPr>
          <a:lstStyle/>
          <a:p>
            <a:pPr algn="ctr"/>
            <a:r>
              <a:rPr lang="en-US" b="1" dirty="0"/>
              <a:t>Saudi Arabia</a:t>
            </a:r>
          </a:p>
          <a:p>
            <a:pPr algn="ctr"/>
            <a:r>
              <a:rPr lang="en-US" dirty="0"/>
              <a:t>Saudi Arabia is nearing completion of its first nuclear reactor, and has not agreed to IAEA inspections, nor any restrictions on its operation.  US technology </a:t>
            </a:r>
            <a:r>
              <a:rPr lang="en-US"/>
              <a:t>and fissile </a:t>
            </a:r>
            <a:r>
              <a:rPr lang="en-US" dirty="0"/>
              <a:t>material may have been already transferred to Saudi Arabia.</a:t>
            </a:r>
          </a:p>
        </p:txBody>
      </p:sp>
    </p:spTree>
    <p:extLst>
      <p:ext uri="{BB962C8B-B14F-4D97-AF65-F5344CB8AC3E}">
        <p14:creationId xmlns:p14="http://schemas.microsoft.com/office/powerpoint/2010/main" val="3851211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A0B775-D354-4F61-AF95-64AB9EDBD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0767" y="186409"/>
            <a:ext cx="4450466" cy="6485182"/>
          </a:xfrm>
          <a:prstGeom prst="rect">
            <a:avLst/>
          </a:prstGeom>
        </p:spPr>
      </p:pic>
    </p:spTree>
    <p:extLst>
      <p:ext uri="{BB962C8B-B14F-4D97-AF65-F5344CB8AC3E}">
        <p14:creationId xmlns:p14="http://schemas.microsoft.com/office/powerpoint/2010/main" val="2303877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CFD7C4-92E7-453E-A73E-51827892CF7D}"/>
              </a:ext>
            </a:extLst>
          </p:cNvPr>
          <p:cNvSpPr txBox="1"/>
          <p:nvPr/>
        </p:nvSpPr>
        <p:spPr>
          <a:xfrm>
            <a:off x="213064" y="1331650"/>
            <a:ext cx="11780668" cy="4801314"/>
          </a:xfrm>
          <a:prstGeom prst="rect">
            <a:avLst/>
          </a:prstGeom>
          <a:noFill/>
        </p:spPr>
        <p:txBody>
          <a:bodyPr wrap="square" rtlCol="0">
            <a:spAutoFit/>
          </a:bodyPr>
          <a:lstStyle/>
          <a:p>
            <a:pPr algn="ctr"/>
            <a:r>
              <a:rPr lang="en-US" b="1" dirty="0"/>
              <a:t>Local initiatives</a:t>
            </a:r>
          </a:p>
          <a:p>
            <a:pPr algn="ctr"/>
            <a:endParaRPr lang="en-US" dirty="0"/>
          </a:p>
          <a:p>
            <a:pPr algn="ctr"/>
            <a:r>
              <a:rPr lang="en-US" dirty="0"/>
              <a:t>Preliminary discussions with AHS, but nothing has come of it.</a:t>
            </a:r>
          </a:p>
          <a:p>
            <a:pPr algn="ctr"/>
            <a:endParaRPr lang="en-US" dirty="0"/>
          </a:p>
          <a:p>
            <a:pPr algn="ctr"/>
            <a:r>
              <a:rPr lang="en-US" dirty="0"/>
              <a:t>Requests for conversations with two local churches, no response.</a:t>
            </a:r>
          </a:p>
          <a:p>
            <a:pPr algn="ctr"/>
            <a:endParaRPr lang="en-US" dirty="0"/>
          </a:p>
          <a:p>
            <a:pPr algn="ctr"/>
            <a:endParaRPr lang="en-US" dirty="0"/>
          </a:p>
          <a:p>
            <a:pPr algn="ctr"/>
            <a:endParaRPr lang="en-US" dirty="0"/>
          </a:p>
          <a:p>
            <a:pPr algn="ctr"/>
            <a:r>
              <a:rPr lang="en-US" dirty="0"/>
              <a:t>Latest activities of WCANW:</a:t>
            </a:r>
          </a:p>
          <a:p>
            <a:pPr algn="ctr"/>
            <a:r>
              <a:rPr lang="en-US" dirty="0"/>
              <a:t>Establish executive committee to direct their work, focusing on Education, Faith Communities, and Veterans,</a:t>
            </a:r>
          </a:p>
          <a:p>
            <a:pPr algn="ctr"/>
            <a:r>
              <a:rPr lang="en-US" dirty="0"/>
              <a:t>With more concentrated outreach to these and other sectors.  Also disinvestment advice, and legislative actions.</a:t>
            </a:r>
          </a:p>
          <a:p>
            <a:pPr algn="ctr"/>
            <a:r>
              <a:rPr lang="en-US" dirty="0"/>
              <a:t>They seem to be having similar problems as we are.</a:t>
            </a:r>
          </a:p>
          <a:p>
            <a:pPr algn="ctr"/>
            <a:r>
              <a:rPr lang="en-US" dirty="0"/>
              <a:t>Our movement is fragmented because there are so many equally important issues that we all are involved in, and we have not engaged the younger generations who will inherit all these problems.</a:t>
            </a:r>
          </a:p>
          <a:p>
            <a:pPr algn="ctr"/>
            <a:endParaRPr lang="en-US" dirty="0"/>
          </a:p>
          <a:p>
            <a:pPr algn="ctr"/>
            <a:endParaRPr lang="en-US" dirty="0"/>
          </a:p>
          <a:p>
            <a:pPr algn="ctr"/>
            <a:endParaRPr lang="en-US" dirty="0"/>
          </a:p>
        </p:txBody>
      </p:sp>
    </p:spTree>
    <p:extLst>
      <p:ext uri="{BB962C8B-B14F-4D97-AF65-F5344CB8AC3E}">
        <p14:creationId xmlns:p14="http://schemas.microsoft.com/office/powerpoint/2010/main" val="68909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BCAB5C-11CF-4F3D-B1E0-66C2691FC13C}"/>
              </a:ext>
            </a:extLst>
          </p:cNvPr>
          <p:cNvSpPr txBox="1"/>
          <p:nvPr/>
        </p:nvSpPr>
        <p:spPr>
          <a:xfrm>
            <a:off x="4527846" y="648070"/>
            <a:ext cx="3136307" cy="2031325"/>
          </a:xfrm>
          <a:prstGeom prst="rect">
            <a:avLst/>
          </a:prstGeom>
          <a:noFill/>
        </p:spPr>
        <p:txBody>
          <a:bodyPr wrap="none" rtlCol="0">
            <a:spAutoFit/>
          </a:bodyPr>
          <a:lstStyle/>
          <a:p>
            <a:pPr algn="ctr"/>
            <a:r>
              <a:rPr lang="en-US" dirty="0"/>
              <a:t>So, What Do We Do?</a:t>
            </a:r>
          </a:p>
          <a:p>
            <a:pPr algn="ctr"/>
            <a:endParaRPr lang="en-US" dirty="0"/>
          </a:p>
          <a:p>
            <a:pPr algn="ctr"/>
            <a:endParaRPr lang="en-US" dirty="0"/>
          </a:p>
          <a:p>
            <a:pPr algn="ctr"/>
            <a:endParaRPr lang="en-US" dirty="0"/>
          </a:p>
          <a:p>
            <a:pPr algn="ctr"/>
            <a:endParaRPr lang="en-US" dirty="0"/>
          </a:p>
          <a:p>
            <a:pPr algn="ctr"/>
            <a:r>
              <a:rPr lang="en-US" dirty="0"/>
              <a:t>We keep trying, as best we can.</a:t>
            </a:r>
          </a:p>
          <a:p>
            <a:pPr algn="ctr"/>
            <a:endParaRPr lang="en-US" dirty="0"/>
          </a:p>
        </p:txBody>
      </p:sp>
      <p:pic>
        <p:nvPicPr>
          <p:cNvPr id="4" name="Picture 3">
            <a:extLst>
              <a:ext uri="{FF2B5EF4-FFF2-40B4-BE49-F238E27FC236}">
                <a16:creationId xmlns:a16="http://schemas.microsoft.com/office/drawing/2014/main" id="{7A48547D-AF57-4E55-820E-EC6E9E274CF1}"/>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033961" y="2981325"/>
            <a:ext cx="2124075" cy="2095500"/>
          </a:xfrm>
          <a:prstGeom prst="rect">
            <a:avLst/>
          </a:prstGeom>
        </p:spPr>
      </p:pic>
      <p:sp>
        <p:nvSpPr>
          <p:cNvPr id="5" name="TextBox 4">
            <a:extLst>
              <a:ext uri="{FF2B5EF4-FFF2-40B4-BE49-F238E27FC236}">
                <a16:creationId xmlns:a16="http://schemas.microsoft.com/office/drawing/2014/main" id="{8959D681-B92D-4513-B3F0-927D4E4D7A78}"/>
              </a:ext>
            </a:extLst>
          </p:cNvPr>
          <p:cNvSpPr txBox="1"/>
          <p:nvPr/>
        </p:nvSpPr>
        <p:spPr>
          <a:xfrm>
            <a:off x="3666478" y="5885895"/>
            <a:ext cx="4838330" cy="369332"/>
          </a:xfrm>
          <a:prstGeom prst="rect">
            <a:avLst/>
          </a:prstGeom>
          <a:noFill/>
        </p:spPr>
        <p:txBody>
          <a:bodyPr wrap="square" rtlCol="0">
            <a:spAutoFit/>
          </a:bodyPr>
          <a:lstStyle/>
          <a:p>
            <a:pPr algn="ctr"/>
            <a:r>
              <a:rPr lang="en-US" dirty="0">
                <a:hlinkClick r:id="rId3"/>
              </a:rPr>
              <a:t>www.nomorebombs.org</a:t>
            </a:r>
            <a:endParaRPr lang="en-US" dirty="0"/>
          </a:p>
        </p:txBody>
      </p:sp>
    </p:spTree>
    <p:extLst>
      <p:ext uri="{BB962C8B-B14F-4D97-AF65-F5344CB8AC3E}">
        <p14:creationId xmlns:p14="http://schemas.microsoft.com/office/powerpoint/2010/main" val="3091750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96283C-B7C1-430A-AE7A-501BD9600E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2177" y="1774805"/>
            <a:ext cx="6024769" cy="4923397"/>
          </a:xfrm>
          <a:prstGeom prst="rect">
            <a:avLst/>
          </a:prstGeom>
        </p:spPr>
      </p:pic>
      <p:sp>
        <p:nvSpPr>
          <p:cNvPr id="4" name="TextBox 3">
            <a:extLst>
              <a:ext uri="{FF2B5EF4-FFF2-40B4-BE49-F238E27FC236}">
                <a16:creationId xmlns:a16="http://schemas.microsoft.com/office/drawing/2014/main" id="{5FB627D2-38D9-4361-898B-E7F2FF6406DD}"/>
              </a:ext>
            </a:extLst>
          </p:cNvPr>
          <p:cNvSpPr txBox="1"/>
          <p:nvPr/>
        </p:nvSpPr>
        <p:spPr>
          <a:xfrm>
            <a:off x="4399947" y="333375"/>
            <a:ext cx="3249228" cy="1231106"/>
          </a:xfrm>
          <a:prstGeom prst="rect">
            <a:avLst/>
          </a:prstGeom>
          <a:solidFill>
            <a:schemeClr val="accent4"/>
          </a:solidFill>
        </p:spPr>
        <p:txBody>
          <a:bodyPr wrap="square" rtlCol="0">
            <a:spAutoFit/>
          </a:bodyPr>
          <a:lstStyle/>
          <a:p>
            <a:pPr algn="ctr"/>
            <a:r>
              <a:rPr lang="en-US" sz="2400" b="1" dirty="0"/>
              <a:t>US Military Budget 2019</a:t>
            </a:r>
          </a:p>
          <a:p>
            <a:pPr algn="ctr"/>
            <a:endParaRPr lang="en-US" b="1" dirty="0"/>
          </a:p>
          <a:p>
            <a:pPr algn="ctr"/>
            <a:r>
              <a:rPr lang="en-US" sz="3200" b="1" dirty="0"/>
              <a:t>$686 Billion</a:t>
            </a:r>
          </a:p>
        </p:txBody>
      </p:sp>
    </p:spTree>
    <p:extLst>
      <p:ext uri="{BB962C8B-B14F-4D97-AF65-F5344CB8AC3E}">
        <p14:creationId xmlns:p14="http://schemas.microsoft.com/office/powerpoint/2010/main" val="4009391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23DD8F-3776-4202-A76E-B894BB9999FD}"/>
              </a:ext>
            </a:extLst>
          </p:cNvPr>
          <p:cNvSpPr txBox="1"/>
          <p:nvPr/>
        </p:nvSpPr>
        <p:spPr>
          <a:xfrm>
            <a:off x="1843596" y="585186"/>
            <a:ext cx="9138729" cy="4401205"/>
          </a:xfrm>
          <a:prstGeom prst="rect">
            <a:avLst/>
          </a:prstGeom>
          <a:noFill/>
        </p:spPr>
        <p:txBody>
          <a:bodyPr wrap="square" rtlCol="0">
            <a:spAutoFit/>
          </a:bodyPr>
          <a:lstStyle/>
          <a:p>
            <a:pPr algn="ctr"/>
            <a:endParaRPr lang="en-US" dirty="0"/>
          </a:p>
          <a:p>
            <a:pPr algn="ctr"/>
            <a:r>
              <a:rPr lang="en-US" sz="2400" b="1" dirty="0"/>
              <a:t>9% of the US Military Budget is Nuclear Weapons  </a:t>
            </a:r>
          </a:p>
          <a:p>
            <a:pPr algn="ctr"/>
            <a:endParaRPr lang="en-US" dirty="0"/>
          </a:p>
          <a:p>
            <a:pPr algn="ctr"/>
            <a:r>
              <a:rPr lang="en-US" sz="2000" dirty="0"/>
              <a:t>Defense Department: nuclear weapons deployment</a:t>
            </a:r>
          </a:p>
          <a:p>
            <a:pPr algn="ctr"/>
            <a:r>
              <a:rPr lang="en-US" sz="2000" b="1" dirty="0"/>
              <a:t>$50 Billion</a:t>
            </a:r>
          </a:p>
          <a:p>
            <a:pPr algn="ctr"/>
            <a:endParaRPr lang="en-US" sz="2000" b="1" dirty="0"/>
          </a:p>
          <a:p>
            <a:pPr algn="ctr"/>
            <a:r>
              <a:rPr lang="en-US" sz="2000" b="1" dirty="0"/>
              <a:t>Submarines, ICBMs, Bombers</a:t>
            </a:r>
          </a:p>
          <a:p>
            <a:pPr algn="ctr"/>
            <a:r>
              <a:rPr lang="en-US" sz="2000" dirty="0"/>
              <a:t>And all the warheads they carry</a:t>
            </a:r>
          </a:p>
          <a:p>
            <a:pPr algn="ctr"/>
            <a:endParaRPr lang="en-US" sz="2000" dirty="0"/>
          </a:p>
          <a:p>
            <a:pPr algn="ctr"/>
            <a:endParaRPr lang="en-US" sz="2000" dirty="0"/>
          </a:p>
          <a:p>
            <a:pPr algn="ctr"/>
            <a:r>
              <a:rPr lang="en-US" sz="2000" dirty="0"/>
              <a:t>Department of Energy: nuclear weapons research and development</a:t>
            </a:r>
          </a:p>
          <a:p>
            <a:pPr algn="ctr"/>
            <a:r>
              <a:rPr lang="en-US" sz="2000" b="1" dirty="0"/>
              <a:t>$12 Billion</a:t>
            </a:r>
          </a:p>
          <a:p>
            <a:pPr algn="ctr"/>
            <a:r>
              <a:rPr lang="en-US" sz="2000" dirty="0"/>
              <a:t>Upgrade existing weapons and create new ones, including “low yield tactical weapons”</a:t>
            </a:r>
          </a:p>
          <a:p>
            <a:pPr algn="ctr"/>
            <a:r>
              <a:rPr lang="en-US" sz="2000" dirty="0"/>
              <a:t>And waste disposal</a:t>
            </a:r>
          </a:p>
        </p:txBody>
      </p:sp>
    </p:spTree>
    <p:extLst>
      <p:ext uri="{BB962C8B-B14F-4D97-AF65-F5344CB8AC3E}">
        <p14:creationId xmlns:p14="http://schemas.microsoft.com/office/powerpoint/2010/main" val="3172070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F53469-09FB-43CA-ACA2-AC00BDA9759B}"/>
              </a:ext>
            </a:extLst>
          </p:cNvPr>
          <p:cNvSpPr txBox="1"/>
          <p:nvPr/>
        </p:nvSpPr>
        <p:spPr>
          <a:xfrm>
            <a:off x="134645" y="0"/>
            <a:ext cx="11922709" cy="7201972"/>
          </a:xfrm>
          <a:prstGeom prst="rect">
            <a:avLst/>
          </a:prstGeom>
          <a:noFill/>
        </p:spPr>
        <p:txBody>
          <a:bodyPr wrap="square" rtlCol="0">
            <a:spAutoFit/>
          </a:bodyPr>
          <a:lstStyle/>
          <a:p>
            <a:pPr algn="ctr"/>
            <a:r>
              <a:rPr lang="en-US" b="1" dirty="0"/>
              <a:t>US Nuclear Weapons Arsenal</a:t>
            </a:r>
          </a:p>
          <a:p>
            <a:pPr algn="ctr"/>
            <a:endParaRPr lang="en-US" dirty="0"/>
          </a:p>
          <a:p>
            <a:pPr algn="ctr"/>
            <a:r>
              <a:rPr lang="en-US" dirty="0"/>
              <a:t>There are now 450 ICBM silos, in which 400 ICBMs and as many warheads are deployed. </a:t>
            </a:r>
          </a:p>
          <a:p>
            <a:pPr algn="ctr"/>
            <a:r>
              <a:rPr lang="en-US" dirty="0"/>
              <a:t>The 50 empty silos are “kept warm” so missiles can be reloaded if necessary. </a:t>
            </a:r>
          </a:p>
          <a:p>
            <a:pPr algn="ctr"/>
            <a:r>
              <a:rPr lang="en-US" dirty="0"/>
              <a:t>The 400 ICBMs carry one warhead each – either a 300-kiloton W87/Mk21 or a 335-kiloton W78/Mk12A. </a:t>
            </a:r>
          </a:p>
          <a:p>
            <a:pPr algn="ctr"/>
            <a:r>
              <a:rPr lang="en-US" dirty="0"/>
              <a:t>They  can be upgraded to carry three independently targetable warheads each.</a:t>
            </a:r>
          </a:p>
          <a:p>
            <a:pPr algn="ctr"/>
            <a:r>
              <a:rPr lang="en-US" dirty="0"/>
              <a:t> for a total of</a:t>
            </a:r>
            <a:r>
              <a:rPr lang="en-US" b="1" dirty="0"/>
              <a:t> 800 </a:t>
            </a:r>
            <a:r>
              <a:rPr lang="en-US" dirty="0"/>
              <a:t>warheads available for the ICBM force</a:t>
            </a:r>
          </a:p>
          <a:p>
            <a:pPr algn="ctr"/>
            <a:endParaRPr lang="en-US" dirty="0"/>
          </a:p>
          <a:p>
            <a:pPr algn="ctr"/>
            <a:r>
              <a:rPr lang="en-US" dirty="0"/>
              <a:t>The US Navy has now 212 deployed submarine-launched ballistic missiles (SLBMs),  </a:t>
            </a:r>
          </a:p>
          <a:p>
            <a:pPr algn="ctr"/>
            <a:r>
              <a:rPr lang="en-US" dirty="0"/>
              <a:t>Combined, the submarines carried </a:t>
            </a:r>
            <a:r>
              <a:rPr lang="en-US" b="1" dirty="0"/>
              <a:t>945</a:t>
            </a:r>
            <a:r>
              <a:rPr lang="en-US" dirty="0"/>
              <a:t> warheads – an average of four to five warheads per missile,</a:t>
            </a:r>
          </a:p>
          <a:p>
            <a:pPr algn="ctr"/>
            <a:r>
              <a:rPr lang="en-US" dirty="0"/>
              <a:t> or nearly 90 warheads on each boat. 100-kiloton enhanced W76-1, and the 455-kiloton W88.</a:t>
            </a:r>
          </a:p>
          <a:p>
            <a:pPr algn="ctr"/>
            <a:r>
              <a:rPr lang="en-US" dirty="0"/>
              <a:t>  8 of the 14 submarines are stationed at Bangor.</a:t>
            </a:r>
          </a:p>
          <a:p>
            <a:pPr algn="ctr"/>
            <a:endParaRPr lang="en-US" dirty="0"/>
          </a:p>
          <a:p>
            <a:pPr algn="ctr"/>
            <a:r>
              <a:rPr lang="en-US" dirty="0"/>
              <a:t>60 (16 B-2s and 44 B-52Hs) nuclear capable bombers, carrying</a:t>
            </a:r>
          </a:p>
          <a:p>
            <a:pPr algn="ctr"/>
            <a:r>
              <a:rPr lang="en-US" dirty="0"/>
              <a:t> </a:t>
            </a:r>
            <a:r>
              <a:rPr lang="en-US" b="1" dirty="0"/>
              <a:t>980</a:t>
            </a:r>
            <a:r>
              <a:rPr lang="en-US" dirty="0"/>
              <a:t> nuclear weapons, including 528 air-launched cruise missiles, </a:t>
            </a:r>
          </a:p>
          <a:p>
            <a:pPr algn="ctr"/>
            <a:r>
              <a:rPr lang="en-US" dirty="0"/>
              <a:t> about 300 weapons are thought to be deployed at bomber bases.</a:t>
            </a:r>
          </a:p>
          <a:p>
            <a:pPr algn="ctr"/>
            <a:endParaRPr lang="en-US" dirty="0"/>
          </a:p>
          <a:p>
            <a:pPr algn="ctr"/>
            <a:r>
              <a:rPr lang="en-US" dirty="0"/>
              <a:t> Approximately</a:t>
            </a:r>
            <a:r>
              <a:rPr lang="en-US" b="1" dirty="0"/>
              <a:t> 500 </a:t>
            </a:r>
            <a:r>
              <a:rPr lang="en-US" dirty="0"/>
              <a:t>tactical B61 bombs of about 50 </a:t>
            </a:r>
            <a:r>
              <a:rPr lang="en-US" dirty="0" err="1"/>
              <a:t>Kt</a:t>
            </a:r>
            <a:r>
              <a:rPr lang="en-US" dirty="0"/>
              <a:t> yield remain in the stockpile.</a:t>
            </a:r>
          </a:p>
          <a:p>
            <a:pPr algn="ctr"/>
            <a:r>
              <a:rPr lang="en-US" dirty="0"/>
              <a:t> 150  are deployed at six bases in Italy, Germany, Turkey, Belgium, Netherlands.</a:t>
            </a:r>
          </a:p>
          <a:p>
            <a:pPr algn="ctr"/>
            <a:endParaRPr lang="en-US" dirty="0"/>
          </a:p>
          <a:p>
            <a:pPr algn="ctr"/>
            <a:r>
              <a:rPr lang="en-US" sz="2400" b="1" dirty="0"/>
              <a:t>Total</a:t>
            </a:r>
            <a:r>
              <a:rPr lang="en-US" sz="2400" dirty="0"/>
              <a:t>, including stored but available, retired and waiting to be dismantled,</a:t>
            </a:r>
          </a:p>
          <a:p>
            <a:pPr algn="ctr"/>
            <a:r>
              <a:rPr lang="en-US" sz="2400" dirty="0"/>
              <a:t> about </a:t>
            </a:r>
            <a:r>
              <a:rPr lang="en-US" sz="2400" b="1" dirty="0"/>
              <a:t>6500 warheads</a:t>
            </a:r>
          </a:p>
          <a:p>
            <a:pPr algn="ctr"/>
            <a:endParaRPr lang="en-US" dirty="0"/>
          </a:p>
          <a:p>
            <a:pPr algn="ctr"/>
            <a:r>
              <a:rPr lang="en-US" dirty="0"/>
              <a:t>Source: </a:t>
            </a:r>
            <a:r>
              <a:rPr lang="en-US" u="sng" dirty="0"/>
              <a:t>United States nuclear forces, 2018</a:t>
            </a:r>
            <a:r>
              <a:rPr lang="en-US" dirty="0"/>
              <a:t>, by Hans M. Kristensen &amp; Robert S. Norris</a:t>
            </a:r>
          </a:p>
          <a:p>
            <a:pPr algn="ctr"/>
            <a:endParaRPr lang="en-US" dirty="0"/>
          </a:p>
        </p:txBody>
      </p:sp>
    </p:spTree>
    <p:extLst>
      <p:ext uri="{BB962C8B-B14F-4D97-AF65-F5344CB8AC3E}">
        <p14:creationId xmlns:p14="http://schemas.microsoft.com/office/powerpoint/2010/main" val="2427477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513F60-AB28-4269-8E8E-32AE419BFE82}"/>
              </a:ext>
            </a:extLst>
          </p:cNvPr>
          <p:cNvSpPr txBox="1"/>
          <p:nvPr/>
        </p:nvSpPr>
        <p:spPr>
          <a:xfrm>
            <a:off x="3775724" y="295737"/>
            <a:ext cx="4640566" cy="830997"/>
          </a:xfrm>
          <a:prstGeom prst="rect">
            <a:avLst/>
          </a:prstGeom>
          <a:noFill/>
        </p:spPr>
        <p:txBody>
          <a:bodyPr wrap="none" rtlCol="0">
            <a:spAutoFit/>
          </a:bodyPr>
          <a:lstStyle/>
          <a:p>
            <a:pPr algn="ctr"/>
            <a:r>
              <a:rPr lang="en-US" sz="2400" b="1" dirty="0"/>
              <a:t>Treaties </a:t>
            </a:r>
          </a:p>
          <a:p>
            <a:pPr algn="ctr"/>
            <a:r>
              <a:rPr lang="en-US" sz="2400" dirty="0"/>
              <a:t>Some successes, and one big failure</a:t>
            </a:r>
          </a:p>
        </p:txBody>
      </p:sp>
      <p:pic>
        <p:nvPicPr>
          <p:cNvPr id="4" name="Picture 3">
            <a:extLst>
              <a:ext uri="{FF2B5EF4-FFF2-40B4-BE49-F238E27FC236}">
                <a16:creationId xmlns:a16="http://schemas.microsoft.com/office/drawing/2014/main" id="{D65ED88B-DB0E-4706-8062-2DAF15E9372A}"/>
              </a:ext>
            </a:extLst>
          </p:cNvPr>
          <p:cNvPicPr>
            <a:picLocks noChangeAspect="1"/>
          </p:cNvPicPr>
          <p:nvPr/>
        </p:nvPicPr>
        <p:blipFill rotWithShape="1">
          <a:blip r:embed="rId2">
            <a:extLst>
              <a:ext uri="{28A0092B-C50C-407E-A947-70E740481C1C}">
                <a14:useLocalDpi xmlns:a14="http://schemas.microsoft.com/office/drawing/2010/main" val="0"/>
              </a:ext>
            </a:extLst>
          </a:blip>
          <a:srcRect t="25284"/>
          <a:stretch/>
        </p:blipFill>
        <p:spPr>
          <a:xfrm>
            <a:off x="1329277" y="2314574"/>
            <a:ext cx="9533446" cy="3545415"/>
          </a:xfrm>
          <a:prstGeom prst="rect">
            <a:avLst/>
          </a:prstGeom>
        </p:spPr>
      </p:pic>
    </p:spTree>
    <p:extLst>
      <p:ext uri="{BB962C8B-B14F-4D97-AF65-F5344CB8AC3E}">
        <p14:creationId xmlns:p14="http://schemas.microsoft.com/office/powerpoint/2010/main" val="1912457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0CB0ED-9E0C-4B58-8DF7-905053F1B388}"/>
              </a:ext>
            </a:extLst>
          </p:cNvPr>
          <p:cNvSpPr txBox="1"/>
          <p:nvPr/>
        </p:nvSpPr>
        <p:spPr>
          <a:xfrm>
            <a:off x="180975" y="161925"/>
            <a:ext cx="11830049" cy="6494085"/>
          </a:xfrm>
          <a:prstGeom prst="rect">
            <a:avLst/>
          </a:prstGeom>
          <a:noFill/>
        </p:spPr>
        <p:txBody>
          <a:bodyPr wrap="square" rtlCol="0">
            <a:spAutoFit/>
          </a:bodyPr>
          <a:lstStyle/>
          <a:p>
            <a:pPr algn="ctr"/>
            <a:r>
              <a:rPr lang="en-US" sz="2000" b="1" dirty="0"/>
              <a:t>Nuclear Weapons Treaties</a:t>
            </a:r>
          </a:p>
          <a:p>
            <a:pPr algn="ctr"/>
            <a:endParaRPr lang="en-US" dirty="0"/>
          </a:p>
          <a:p>
            <a:pPr algn="ctr"/>
            <a:r>
              <a:rPr lang="en-US" dirty="0"/>
              <a:t>NPT 1970</a:t>
            </a:r>
          </a:p>
          <a:p>
            <a:pPr algn="ctr"/>
            <a:r>
              <a:rPr lang="en-US" dirty="0"/>
              <a:t>Non-proliferation Treaty, multilateral, nuclear weapons states will disarm, while sharing non-military nuclear technology, </a:t>
            </a:r>
          </a:p>
          <a:p>
            <a:pPr algn="ctr"/>
            <a:r>
              <a:rPr lang="en-US" dirty="0"/>
              <a:t>Non-nuclear states will not arm</a:t>
            </a:r>
          </a:p>
          <a:p>
            <a:pPr algn="ctr"/>
            <a:endParaRPr lang="en-US" dirty="0"/>
          </a:p>
          <a:p>
            <a:pPr algn="ctr"/>
            <a:r>
              <a:rPr lang="en-US" dirty="0"/>
              <a:t>ABM 1972</a:t>
            </a:r>
          </a:p>
          <a:p>
            <a:pPr algn="ctr"/>
            <a:r>
              <a:rPr lang="en-US" dirty="0"/>
              <a:t>Anti Ballistic Missile Treaty, bilateral limit on “star wars” systems, </a:t>
            </a:r>
          </a:p>
          <a:p>
            <a:pPr algn="ctr"/>
            <a:endParaRPr lang="en-US" dirty="0"/>
          </a:p>
          <a:p>
            <a:pPr algn="ctr"/>
            <a:r>
              <a:rPr lang="en-US" dirty="0"/>
              <a:t>INF 1988</a:t>
            </a:r>
          </a:p>
          <a:p>
            <a:pPr algn="ctr"/>
            <a:r>
              <a:rPr lang="en-US" dirty="0"/>
              <a:t>Intermediate and Short Range Missile Treaty, bilateral, prohibits “tactical” weapons, removes them from Europe</a:t>
            </a:r>
          </a:p>
          <a:p>
            <a:pPr algn="ctr"/>
            <a:endParaRPr lang="en-US" dirty="0"/>
          </a:p>
          <a:p>
            <a:pPr algn="ctr"/>
            <a:r>
              <a:rPr lang="en-US" dirty="0"/>
              <a:t>START 1991</a:t>
            </a:r>
          </a:p>
          <a:p>
            <a:pPr algn="ctr"/>
            <a:r>
              <a:rPr lang="en-US" dirty="0"/>
              <a:t>Strategic Arms Reduction Treaty, multilateral, reduced US and Russia nuclear arsenal, and eliminated nuclear weapons </a:t>
            </a:r>
          </a:p>
          <a:p>
            <a:pPr algn="ctr"/>
            <a:r>
              <a:rPr lang="en-US" dirty="0"/>
              <a:t>In Ukraine, Belarus, and Kazakhstan.  Expired 2009</a:t>
            </a:r>
          </a:p>
          <a:p>
            <a:pPr algn="ctr"/>
            <a:endParaRPr lang="en-US" dirty="0"/>
          </a:p>
          <a:p>
            <a:pPr algn="ctr"/>
            <a:r>
              <a:rPr lang="en-US" dirty="0"/>
              <a:t>CTPT 1996</a:t>
            </a:r>
          </a:p>
          <a:p>
            <a:pPr algn="ctr"/>
            <a:r>
              <a:rPr lang="en-US" dirty="0"/>
              <a:t>Comprehensive test ban Treaty, multilateral, prohibits testing nuclear weapons testing, generally observed but not ratified</a:t>
            </a:r>
          </a:p>
          <a:p>
            <a:pPr algn="ctr"/>
            <a:endParaRPr lang="en-US" dirty="0"/>
          </a:p>
          <a:p>
            <a:pPr algn="ctr"/>
            <a:r>
              <a:rPr lang="en-US" dirty="0"/>
              <a:t>   New START 2010</a:t>
            </a:r>
          </a:p>
          <a:p>
            <a:pPr algn="ctr"/>
            <a:r>
              <a:rPr lang="en-US" dirty="0"/>
              <a:t>Extended START, US and Russia further reduced nuclear arsenals to current 7000 warheads each.  Expires 2021</a:t>
            </a:r>
          </a:p>
          <a:p>
            <a:pPr algn="ctr"/>
            <a:endParaRPr lang="en-US" dirty="0"/>
          </a:p>
          <a:p>
            <a:pPr algn="ctr"/>
            <a:endParaRPr lang="en-US" dirty="0"/>
          </a:p>
        </p:txBody>
      </p:sp>
    </p:spTree>
    <p:extLst>
      <p:ext uri="{BB962C8B-B14F-4D97-AF65-F5344CB8AC3E}">
        <p14:creationId xmlns:p14="http://schemas.microsoft.com/office/powerpoint/2010/main" val="3273555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E43F51-B583-48C3-9E21-49959342B127}"/>
              </a:ext>
            </a:extLst>
          </p:cNvPr>
          <p:cNvSpPr txBox="1"/>
          <p:nvPr/>
        </p:nvSpPr>
        <p:spPr>
          <a:xfrm>
            <a:off x="1278384" y="581025"/>
            <a:ext cx="9330431" cy="3447098"/>
          </a:xfrm>
          <a:prstGeom prst="rect">
            <a:avLst/>
          </a:prstGeom>
          <a:noFill/>
        </p:spPr>
        <p:txBody>
          <a:bodyPr wrap="square" rtlCol="0">
            <a:spAutoFit/>
          </a:bodyPr>
          <a:lstStyle/>
          <a:p>
            <a:pPr algn="ctr"/>
            <a:r>
              <a:rPr lang="en-US" sz="2000" b="1" dirty="0"/>
              <a:t>Treaties at risk   </a:t>
            </a:r>
          </a:p>
          <a:p>
            <a:pPr algn="ctr"/>
            <a:endParaRPr lang="en-US" dirty="0"/>
          </a:p>
          <a:p>
            <a:pPr algn="ctr"/>
            <a:endParaRPr lang="en-US" dirty="0"/>
          </a:p>
          <a:p>
            <a:pPr algn="ctr"/>
            <a:r>
              <a:rPr lang="en-US" b="1" dirty="0"/>
              <a:t>INF</a:t>
            </a:r>
          </a:p>
          <a:p>
            <a:pPr algn="ctr"/>
            <a:r>
              <a:rPr lang="en-US" dirty="0"/>
              <a:t>Both US and Russia claim the other has already violated, both are now building new short range tactical “low yield” warheads and delivery systems</a:t>
            </a:r>
          </a:p>
          <a:p>
            <a:pPr algn="ctr"/>
            <a:r>
              <a:rPr lang="en-US" dirty="0"/>
              <a:t>US building 1600 W76-1 warheads, could be deployed in Europe by the end of 2019</a:t>
            </a:r>
          </a:p>
          <a:p>
            <a:pPr algn="ctr"/>
            <a:endParaRPr lang="en-US" dirty="0"/>
          </a:p>
          <a:p>
            <a:pPr algn="ctr"/>
            <a:endParaRPr lang="en-US" dirty="0"/>
          </a:p>
          <a:p>
            <a:pPr algn="ctr"/>
            <a:endParaRPr lang="en-US" dirty="0"/>
          </a:p>
          <a:p>
            <a:pPr algn="ctr"/>
            <a:r>
              <a:rPr lang="en-US" b="1" dirty="0"/>
              <a:t>New START</a:t>
            </a:r>
          </a:p>
          <a:p>
            <a:pPr algn="ctr"/>
            <a:r>
              <a:rPr lang="en-US" dirty="0"/>
              <a:t>Will expire in 2021, unless  US and Russia agree to extend it.  No negotiations yet.                                                                                 </a:t>
            </a:r>
          </a:p>
        </p:txBody>
      </p:sp>
    </p:spTree>
    <p:extLst>
      <p:ext uri="{BB962C8B-B14F-4D97-AF65-F5344CB8AC3E}">
        <p14:creationId xmlns:p14="http://schemas.microsoft.com/office/powerpoint/2010/main" val="1320586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51AF52-117F-42BA-B173-278670E2E3B5}"/>
              </a:ext>
            </a:extLst>
          </p:cNvPr>
          <p:cNvSpPr txBox="1"/>
          <p:nvPr/>
        </p:nvSpPr>
        <p:spPr>
          <a:xfrm>
            <a:off x="941033" y="421118"/>
            <a:ext cx="10360241" cy="8679299"/>
          </a:xfrm>
          <a:prstGeom prst="rect">
            <a:avLst/>
          </a:prstGeom>
          <a:noFill/>
        </p:spPr>
        <p:txBody>
          <a:bodyPr wrap="square" rtlCol="0">
            <a:spAutoFit/>
          </a:bodyPr>
          <a:lstStyle/>
          <a:p>
            <a:pPr algn="ctr"/>
            <a:r>
              <a:rPr lang="en-US" dirty="0"/>
              <a:t>Congressional action</a:t>
            </a:r>
          </a:p>
          <a:p>
            <a:pPr algn="ctr"/>
            <a:endParaRPr lang="en-US" dirty="0"/>
          </a:p>
          <a:p>
            <a:pPr algn="ctr"/>
            <a:endParaRPr lang="en-US" dirty="0"/>
          </a:p>
          <a:p>
            <a:pPr algn="ctr"/>
            <a:endParaRPr lang="en-US" dirty="0"/>
          </a:p>
          <a:p>
            <a:pPr algn="ctr"/>
            <a:r>
              <a:rPr lang="en-US" dirty="0"/>
              <a:t>Hold the Low-Yield Nuclear Explosive Act, or </a:t>
            </a:r>
            <a:r>
              <a:rPr lang="en-US" b="1" dirty="0"/>
              <a:t>Hold the LYNE Act, </a:t>
            </a:r>
            <a:r>
              <a:rPr lang="en-US" dirty="0"/>
              <a:t>introduced by Rep. Ted Lieu (D-CA-33) and Sen. Ed Markey (D-MA), which would prohibit President Trump's new proposed warheads from being produced or deployed. The bill numbers are </a:t>
            </a:r>
            <a:r>
              <a:rPr lang="en-US" b="1" dirty="0"/>
              <a:t>H.R. 1086 </a:t>
            </a:r>
            <a:r>
              <a:rPr lang="en-US" dirty="0"/>
              <a:t>for the House and </a:t>
            </a:r>
            <a:r>
              <a:rPr lang="en-US" b="1" dirty="0"/>
              <a:t>S. 401 </a:t>
            </a:r>
            <a:r>
              <a:rPr lang="en-US" dirty="0"/>
              <a:t>for the Senate.  Both are in the Armed Services Committees</a:t>
            </a:r>
          </a:p>
          <a:p>
            <a:pPr algn="ctr"/>
            <a:endParaRPr lang="en-US" dirty="0"/>
          </a:p>
          <a:p>
            <a:pPr algn="ctr"/>
            <a:r>
              <a:rPr lang="en-US" b="1" dirty="0"/>
              <a:t>No First Use Act  </a:t>
            </a:r>
          </a:p>
          <a:p>
            <a:pPr algn="ctr"/>
            <a:r>
              <a:rPr lang="en-US" dirty="0"/>
              <a:t> S. 272 and H.R.921</a:t>
            </a:r>
          </a:p>
          <a:p>
            <a:pPr algn="ctr"/>
            <a:r>
              <a:rPr lang="en-US" dirty="0"/>
              <a:t>To establish the policy of the United States regarding the no-first-use of</a:t>
            </a:r>
          </a:p>
          <a:p>
            <a:pPr algn="ctr"/>
            <a:r>
              <a:rPr lang="en-US" dirty="0"/>
              <a:t>nuclear weapons.   Latest version of similar bills introduced in previous sessions.  </a:t>
            </a:r>
          </a:p>
          <a:p>
            <a:pPr algn="ctr"/>
            <a:r>
              <a:rPr lang="en-US" b="1" dirty="0"/>
              <a:t>S. 272 </a:t>
            </a:r>
            <a:r>
              <a:rPr lang="en-US" dirty="0"/>
              <a:t>, Senate Foreign Relations Committee. No Washington Senators cosponsoring. </a:t>
            </a:r>
          </a:p>
          <a:p>
            <a:pPr algn="ctr"/>
            <a:r>
              <a:rPr lang="en-US" b="1" dirty="0"/>
              <a:t>H.R. 921</a:t>
            </a:r>
            <a:r>
              <a:rPr lang="en-US" dirty="0"/>
              <a:t>,  House Subcommittee on Asia, Pacific, and Nonproliferation.  </a:t>
            </a:r>
          </a:p>
          <a:p>
            <a:pPr algn="ctr"/>
            <a:r>
              <a:rPr lang="en-US" dirty="0"/>
              <a:t>Washington Representatives  Rick Larsen, Denny Heck, and Pramila Jayapal, have cosponsored.</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Tree>
    <p:extLst>
      <p:ext uri="{BB962C8B-B14F-4D97-AF65-F5344CB8AC3E}">
        <p14:creationId xmlns:p14="http://schemas.microsoft.com/office/powerpoint/2010/main" val="770631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4F8ADF-1599-4AD8-BA46-E5541393AA8F}"/>
              </a:ext>
            </a:extLst>
          </p:cNvPr>
          <p:cNvSpPr txBox="1"/>
          <p:nvPr/>
        </p:nvSpPr>
        <p:spPr>
          <a:xfrm>
            <a:off x="1251751" y="949910"/>
            <a:ext cx="3701989" cy="5355312"/>
          </a:xfrm>
          <a:prstGeom prst="rect">
            <a:avLst/>
          </a:prstGeom>
          <a:noFill/>
        </p:spPr>
        <p:txBody>
          <a:bodyPr wrap="square" rtlCol="0">
            <a:spAutoFit/>
          </a:bodyPr>
          <a:lstStyle/>
          <a:p>
            <a:pPr algn="ctr"/>
            <a:endParaRPr lang="en-US" dirty="0"/>
          </a:p>
          <a:p>
            <a:r>
              <a:rPr lang="en-US" b="1" dirty="0"/>
              <a:t>Senator Maria Cantwell</a:t>
            </a:r>
            <a:endParaRPr lang="en-US" dirty="0"/>
          </a:p>
          <a:p>
            <a:r>
              <a:rPr lang="en-US" dirty="0"/>
              <a:t>511 Hart Senate Office Building</a:t>
            </a:r>
          </a:p>
          <a:p>
            <a:r>
              <a:rPr lang="en-US" dirty="0"/>
              <a:t>Washington , DC 20510</a:t>
            </a:r>
          </a:p>
          <a:p>
            <a:r>
              <a:rPr lang="en-US" dirty="0"/>
              <a:t>(202) 224-3441</a:t>
            </a:r>
          </a:p>
          <a:p>
            <a:r>
              <a:rPr lang="en-US" dirty="0"/>
              <a:t>Local office:</a:t>
            </a:r>
          </a:p>
          <a:p>
            <a:r>
              <a:rPr lang="en-US" b="1" dirty="0"/>
              <a:t>2930 Wetmore Ave. Suite 9B</a:t>
            </a:r>
            <a:endParaRPr lang="en-US" dirty="0"/>
          </a:p>
          <a:p>
            <a:r>
              <a:rPr lang="en-US" b="1" dirty="0"/>
              <a:t>Everett, WA 98201 </a:t>
            </a:r>
            <a:endParaRPr lang="en-US" dirty="0"/>
          </a:p>
          <a:p>
            <a:r>
              <a:rPr lang="en-US" b="1" dirty="0"/>
              <a:t>(425) 303-0114</a:t>
            </a:r>
          </a:p>
          <a:p>
            <a:endParaRPr lang="en-US" dirty="0"/>
          </a:p>
          <a:p>
            <a:r>
              <a:rPr lang="en-US" b="1" dirty="0"/>
              <a:t>Senator Patty Murray</a:t>
            </a:r>
            <a:endParaRPr lang="en-US" dirty="0"/>
          </a:p>
          <a:p>
            <a:r>
              <a:rPr lang="en-US" dirty="0"/>
              <a:t>154 Russell Senate Office Building</a:t>
            </a:r>
          </a:p>
          <a:p>
            <a:r>
              <a:rPr lang="en-US" dirty="0"/>
              <a:t>Washington, DC 20510</a:t>
            </a:r>
          </a:p>
          <a:p>
            <a:r>
              <a:rPr lang="en-US" dirty="0"/>
              <a:t>(202) 224-2621</a:t>
            </a:r>
          </a:p>
          <a:p>
            <a:r>
              <a:rPr lang="en-US" dirty="0"/>
              <a:t>Local office:</a:t>
            </a:r>
          </a:p>
          <a:p>
            <a:r>
              <a:rPr lang="en-US" b="1" dirty="0"/>
              <a:t>2930 Wetmore Ave. Suite 9D</a:t>
            </a:r>
            <a:endParaRPr lang="en-US" dirty="0"/>
          </a:p>
          <a:p>
            <a:r>
              <a:rPr lang="en-US" b="1" dirty="0"/>
              <a:t>Everett, WA 98201</a:t>
            </a:r>
            <a:endParaRPr lang="en-US" dirty="0"/>
          </a:p>
          <a:p>
            <a:r>
              <a:rPr lang="en-US" b="1" dirty="0"/>
              <a:t>(425) 259-6515</a:t>
            </a:r>
            <a:endParaRPr lang="en-US" dirty="0"/>
          </a:p>
          <a:p>
            <a:pPr algn="ctr"/>
            <a:endParaRPr lang="en-US" dirty="0"/>
          </a:p>
        </p:txBody>
      </p:sp>
      <p:sp>
        <p:nvSpPr>
          <p:cNvPr id="3" name="TextBox 2">
            <a:extLst>
              <a:ext uri="{FF2B5EF4-FFF2-40B4-BE49-F238E27FC236}">
                <a16:creationId xmlns:a16="http://schemas.microsoft.com/office/drawing/2014/main" id="{C3EEE802-48EF-4664-A357-16C7E81C24D7}"/>
              </a:ext>
            </a:extLst>
          </p:cNvPr>
          <p:cNvSpPr txBox="1"/>
          <p:nvPr/>
        </p:nvSpPr>
        <p:spPr>
          <a:xfrm>
            <a:off x="4111841" y="183446"/>
            <a:ext cx="3968318" cy="369332"/>
          </a:xfrm>
          <a:prstGeom prst="rect">
            <a:avLst/>
          </a:prstGeom>
          <a:noFill/>
        </p:spPr>
        <p:txBody>
          <a:bodyPr wrap="square" rtlCol="0">
            <a:spAutoFit/>
          </a:bodyPr>
          <a:lstStyle/>
          <a:p>
            <a:pPr algn="ctr"/>
            <a:r>
              <a:rPr lang="en-US" b="1" dirty="0"/>
              <a:t>Washington Congressional contact info:</a:t>
            </a:r>
          </a:p>
        </p:txBody>
      </p:sp>
      <p:sp>
        <p:nvSpPr>
          <p:cNvPr id="4" name="TextBox 3">
            <a:extLst>
              <a:ext uri="{FF2B5EF4-FFF2-40B4-BE49-F238E27FC236}">
                <a16:creationId xmlns:a16="http://schemas.microsoft.com/office/drawing/2014/main" id="{C59DC083-10D6-4C48-ABE9-6C7829900571}"/>
              </a:ext>
            </a:extLst>
          </p:cNvPr>
          <p:cNvSpPr txBox="1"/>
          <p:nvPr/>
        </p:nvSpPr>
        <p:spPr>
          <a:xfrm>
            <a:off x="7102138" y="1120376"/>
            <a:ext cx="4421078" cy="5632311"/>
          </a:xfrm>
          <a:prstGeom prst="rect">
            <a:avLst/>
          </a:prstGeom>
          <a:noFill/>
        </p:spPr>
        <p:txBody>
          <a:bodyPr wrap="square" rtlCol="0">
            <a:spAutoFit/>
          </a:bodyPr>
          <a:lstStyle/>
          <a:p>
            <a:r>
              <a:rPr lang="en-US" b="1" dirty="0"/>
              <a:t>Representative Rick Larsen  (District 2)</a:t>
            </a:r>
            <a:endParaRPr lang="en-US" dirty="0"/>
          </a:p>
          <a:p>
            <a:r>
              <a:rPr lang="en-US" dirty="0"/>
              <a:t>2113 Rayburn House Office Building</a:t>
            </a:r>
          </a:p>
          <a:p>
            <a:r>
              <a:rPr lang="en-US" dirty="0"/>
              <a:t>Washington, DC 20515</a:t>
            </a:r>
          </a:p>
          <a:p>
            <a:r>
              <a:rPr lang="en-US" dirty="0"/>
              <a:t>(202) 225-2605</a:t>
            </a:r>
          </a:p>
          <a:p>
            <a:r>
              <a:rPr lang="en-US" dirty="0"/>
              <a:t>Local Offices:</a:t>
            </a:r>
          </a:p>
          <a:p>
            <a:r>
              <a:rPr lang="en-US" b="1" dirty="0"/>
              <a:t>2930 Wetmore  Ave. Suite 9F                                                 Everett, WA 98201		     </a:t>
            </a:r>
            <a:endParaRPr lang="en-US" dirty="0"/>
          </a:p>
          <a:p>
            <a:r>
              <a:rPr lang="en-US" b="1" dirty="0"/>
              <a:t>(425) 252-3188			      </a:t>
            </a:r>
            <a:endParaRPr lang="en-US" dirty="0"/>
          </a:p>
          <a:p>
            <a:r>
              <a:rPr lang="en-US" b="1" dirty="0"/>
              <a:t>119 N Commercial St #225</a:t>
            </a:r>
          </a:p>
          <a:p>
            <a:r>
              <a:rPr lang="en-US" b="1" dirty="0"/>
              <a:t>Bellingham, WA 98225</a:t>
            </a:r>
            <a:endParaRPr lang="en-US" dirty="0"/>
          </a:p>
          <a:p>
            <a:r>
              <a:rPr lang="en-US" b="1" dirty="0"/>
              <a:t> (360) 733-4500 </a:t>
            </a:r>
          </a:p>
          <a:p>
            <a:endParaRPr lang="en-US" b="1" dirty="0"/>
          </a:p>
          <a:p>
            <a:endParaRPr lang="en-US" b="1" dirty="0"/>
          </a:p>
          <a:p>
            <a:r>
              <a:rPr lang="en-US" b="1" dirty="0"/>
              <a:t>Representative Susan DelBene  (District 1)</a:t>
            </a:r>
            <a:endParaRPr lang="en-US" dirty="0"/>
          </a:p>
          <a:p>
            <a:r>
              <a:rPr lang="en-US" dirty="0"/>
              <a:t>2442 Rayburn House Office Building</a:t>
            </a:r>
          </a:p>
          <a:p>
            <a:r>
              <a:rPr lang="en-US" dirty="0"/>
              <a:t>Washington, DC   20515</a:t>
            </a:r>
          </a:p>
          <a:p>
            <a:r>
              <a:rPr lang="en-US" b="1" dirty="0"/>
              <a:t>Local Office:</a:t>
            </a:r>
            <a:endParaRPr lang="en-US" dirty="0"/>
          </a:p>
          <a:p>
            <a:r>
              <a:rPr lang="en-US" b="1" dirty="0"/>
              <a:t>204 W. Montgomery St.</a:t>
            </a:r>
            <a:endParaRPr lang="en-US" dirty="0"/>
          </a:p>
          <a:p>
            <a:r>
              <a:rPr lang="en-US" b="1" dirty="0"/>
              <a:t>Mount Vernon, WA 98273</a:t>
            </a:r>
            <a:endParaRPr lang="en-US" dirty="0"/>
          </a:p>
          <a:p>
            <a:r>
              <a:rPr lang="en-US" b="1" dirty="0"/>
              <a:t>(360) 416-7879</a:t>
            </a:r>
            <a:endParaRPr lang="en-US" dirty="0"/>
          </a:p>
        </p:txBody>
      </p:sp>
    </p:spTree>
    <p:extLst>
      <p:ext uri="{BB962C8B-B14F-4D97-AF65-F5344CB8AC3E}">
        <p14:creationId xmlns:p14="http://schemas.microsoft.com/office/powerpoint/2010/main" val="23351039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7520</TotalTime>
  <Words>1020</Words>
  <Application>Microsoft Office PowerPoint</Application>
  <PresentationFormat>Widescreen</PresentationFormat>
  <Paragraphs>197</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Where do we stand?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do we stand?</dc:title>
  <dc:creator>tracy powell</dc:creator>
  <cp:lastModifiedBy>tracy powell</cp:lastModifiedBy>
  <cp:revision>68</cp:revision>
  <dcterms:created xsi:type="dcterms:W3CDTF">2019-03-24T16:19:27Z</dcterms:created>
  <dcterms:modified xsi:type="dcterms:W3CDTF">2019-04-06T18:14:34Z</dcterms:modified>
</cp:coreProperties>
</file>