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bin"/>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0" autoAdjust="0"/>
  </p:normalViewPr>
  <p:slideViewPr>
    <p:cSldViewPr snapToGrid="0">
      <p:cViewPr varScale="1">
        <p:scale>
          <a:sx n="68" d="100"/>
          <a:sy n="68" d="100"/>
        </p:scale>
        <p:origin x="792" y="48"/>
      </p:cViewPr>
      <p:guideLst/>
    </p:cSldViewPr>
  </p:slideViewPr>
  <p:notesTextViewPr>
    <p:cViewPr>
      <p:scale>
        <a:sx n="1" d="1"/>
        <a:sy n="1" d="1"/>
      </p:scale>
      <p:origin x="0" y="-5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ucleusstrategy.com/messagingtoolkit/#downloadk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98450" algn="l" rtl="0">
              <a:spcBef>
                <a:spcPts val="0"/>
              </a:spcBef>
              <a:spcAft>
                <a:spcPts val="0"/>
              </a:spcAft>
              <a:buSzPts val="1100"/>
              <a:buChar char="●"/>
            </a:pPr>
            <a:r>
              <a:rPr lang="en-US" sz="1100" dirty="0"/>
              <a:t>I also want to look at some local examples of groups who have been harmed, right here in WA state </a:t>
            </a:r>
            <a:endParaRPr sz="1100" dirty="0"/>
          </a:p>
          <a:p>
            <a:pPr marL="457200" marR="0" lvl="0" indent="-298450" algn="l" rtl="0">
              <a:spcBef>
                <a:spcPts val="0"/>
              </a:spcBef>
              <a:spcAft>
                <a:spcPts val="0"/>
              </a:spcAft>
              <a:buSzPts val="1100"/>
              <a:buChar char="●"/>
            </a:pPr>
            <a:r>
              <a:rPr lang="en-US" sz="1100" dirty="0" err="1"/>
              <a:t>Midnite</a:t>
            </a:r>
            <a:r>
              <a:rPr lang="en-US" sz="1100" dirty="0"/>
              <a:t> Mine - uranium mine on the Spokane Tribe of Indians Reservation </a:t>
            </a:r>
            <a:endParaRPr sz="1100" dirty="0"/>
          </a:p>
          <a:p>
            <a:pPr marL="457200" marR="0" lvl="0" indent="-298450" algn="l" rtl="0">
              <a:spcBef>
                <a:spcPts val="0"/>
              </a:spcBef>
              <a:spcAft>
                <a:spcPts val="0"/>
              </a:spcAft>
              <a:buSzPts val="1100"/>
              <a:buChar char="●"/>
            </a:pPr>
            <a:r>
              <a:rPr lang="en-US" sz="1100" dirty="0"/>
              <a:t>Like testing, globally almost all uranium mining has happened in colonized countries or on indigenous/minority lands </a:t>
            </a:r>
            <a:endParaRPr sz="1100" dirty="0"/>
          </a:p>
          <a:p>
            <a:pPr marL="457200" marR="0" lvl="0" indent="-298450" algn="l" rtl="0">
              <a:spcBef>
                <a:spcPts val="0"/>
              </a:spcBef>
              <a:spcAft>
                <a:spcPts val="0"/>
              </a:spcAft>
              <a:buSzPts val="1100"/>
              <a:buChar char="●"/>
            </a:pPr>
            <a:r>
              <a:rPr lang="en-US" sz="1100" dirty="0"/>
              <a:t>At the </a:t>
            </a:r>
            <a:r>
              <a:rPr lang="en-US" sz="1100" dirty="0" err="1"/>
              <a:t>Midnite</a:t>
            </a:r>
            <a:r>
              <a:rPr lang="en-US" sz="1100" dirty="0"/>
              <a:t> mine, workers were not told of the health consequences of uranium mining - would bring materials home, like clothing covered in radioactive dust, balls used to crush uranium as toys for their kids</a:t>
            </a:r>
            <a:endParaRPr sz="1100" dirty="0"/>
          </a:p>
          <a:p>
            <a:pPr marL="457200" marR="0" lvl="0" indent="-298450" algn="l" rtl="0">
              <a:spcBef>
                <a:spcPts val="0"/>
              </a:spcBef>
              <a:spcAft>
                <a:spcPts val="0"/>
              </a:spcAft>
              <a:buSzPts val="1100"/>
              <a:buChar char="●"/>
            </a:pPr>
            <a:r>
              <a:rPr lang="en-US" sz="1100" dirty="0"/>
              <a:t>The mine closed in 1981, but clean up just began in 2017, 36 years later. During that entire time, the abandoned mine was likely poisoning land + people living there.</a:t>
            </a:r>
            <a:endParaRPr sz="1100" dirty="0"/>
          </a:p>
          <a:p>
            <a:pPr marL="457200" marR="0" lvl="0" indent="-298450" algn="l" rtl="0">
              <a:spcBef>
                <a:spcPts val="0"/>
              </a:spcBef>
              <a:spcAft>
                <a:spcPts val="0"/>
              </a:spcAft>
              <a:buSzPts val="1100"/>
              <a:buChar char="●"/>
            </a:pPr>
            <a:r>
              <a:rPr lang="en-US" sz="1100" dirty="0"/>
              <a:t>There is a program to compensate workers + residents, but no one has received any compensation because most people don’t even know the program exists </a:t>
            </a:r>
            <a:endParaRPr sz="1100" dirty="0"/>
          </a:p>
          <a:p>
            <a:pPr marL="457200" lvl="0" indent="-298450" rtl="0">
              <a:spcBef>
                <a:spcPts val="400"/>
              </a:spcBef>
              <a:spcAft>
                <a:spcPts val="0"/>
              </a:spcAft>
              <a:buSzPts val="1100"/>
              <a:buChar char="●"/>
            </a:pPr>
            <a:r>
              <a:rPr lang="en-US" sz="1100" dirty="0">
                <a:latin typeface="Cabin"/>
                <a:ea typeface="Cabin"/>
                <a:cs typeface="Cabin"/>
                <a:sym typeface="Cabin"/>
              </a:rPr>
              <a:t>Communities are still bearing the health and environmental burdens of this today</a:t>
            </a:r>
            <a:endParaRPr sz="1100" dirty="0">
              <a:latin typeface="Cabin"/>
              <a:ea typeface="Cabin"/>
              <a:cs typeface="Cabin"/>
              <a:sym typeface="Cabin"/>
            </a:endParaRPr>
          </a:p>
          <a:p>
            <a:pPr marL="0" lvl="0" indent="0" rtl="0">
              <a:spcBef>
                <a:spcPts val="400"/>
              </a:spcBef>
              <a:spcAft>
                <a:spcPts val="0"/>
              </a:spcAft>
              <a:buNone/>
            </a:pPr>
            <a:endParaRPr sz="1100" dirty="0">
              <a:latin typeface="Cabin"/>
              <a:ea typeface="Cabin"/>
              <a:cs typeface="Cabin"/>
              <a:sym typeface="Cabin"/>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rtl="0">
              <a:spcBef>
                <a:spcPts val="0"/>
              </a:spcBef>
              <a:spcAft>
                <a:spcPts val="0"/>
              </a:spcAft>
              <a:buClr>
                <a:schemeClr val="dk1"/>
              </a:buClr>
              <a:buSzPts val="1200"/>
              <a:buFont typeface="Calibri"/>
              <a:buChar char="•"/>
            </a:pPr>
            <a:r>
              <a:rPr lang="en-US" dirty="0"/>
              <a:t>Hanford was created in 1940’s in E. WA to produce bombs in WWII. The plutonium used in the bomb dropped on Nagasaki was produced at Hanford, as well as the first atomic bomb ever tested. Produced most of the plutonium used in the 60,000 nuclear weapons the US made. </a:t>
            </a:r>
            <a:endParaRPr dirty="0"/>
          </a:p>
          <a:p>
            <a:pPr marL="171450" lvl="0" indent="-171450" rtl="0">
              <a:spcBef>
                <a:spcPts val="0"/>
              </a:spcBef>
              <a:spcAft>
                <a:spcPts val="0"/>
              </a:spcAft>
              <a:buClr>
                <a:schemeClr val="dk1"/>
              </a:buClr>
              <a:buSzPts val="1200"/>
              <a:buFont typeface="Calibri"/>
              <a:buChar char="•"/>
            </a:pPr>
            <a:r>
              <a:rPr lang="en-US" dirty="0"/>
              <a:t>Native nations displaced to create Hanford, given no compensation: </a:t>
            </a:r>
            <a:r>
              <a:rPr lang="en-US" dirty="0" err="1"/>
              <a:t>Wanapum</a:t>
            </a:r>
            <a:r>
              <a:rPr lang="en-US" dirty="0"/>
              <a:t> People, Yakama Nation, Confederated Tribes of the Colville, Confederated Tribes of the Umatilla Reservation, and the Nez Perce</a:t>
            </a:r>
            <a:endParaRPr dirty="0"/>
          </a:p>
          <a:p>
            <a:pPr marL="171450" lvl="0" indent="-171450" rtl="0">
              <a:lnSpc>
                <a:spcPct val="90000"/>
              </a:lnSpc>
              <a:spcBef>
                <a:spcPts val="400"/>
              </a:spcBef>
              <a:spcAft>
                <a:spcPts val="0"/>
              </a:spcAft>
              <a:buClr>
                <a:schemeClr val="dk1"/>
              </a:buClr>
              <a:buSzPts val="1200"/>
              <a:buFont typeface="Calibri"/>
              <a:buChar char="•"/>
            </a:pPr>
            <a:r>
              <a:rPr lang="en-US" dirty="0"/>
              <a:t>Rampant segregation and discrimination during production - black workers were given the worst paying and most dangerous jobs. One woman called it the “Mississippi of the North” </a:t>
            </a:r>
            <a:endParaRPr dirty="0"/>
          </a:p>
          <a:p>
            <a:pPr marL="171450" lvl="0" indent="-171450" rtl="0">
              <a:lnSpc>
                <a:spcPct val="90000"/>
              </a:lnSpc>
              <a:spcBef>
                <a:spcPts val="400"/>
              </a:spcBef>
              <a:spcAft>
                <a:spcPts val="0"/>
              </a:spcAft>
              <a:buClr>
                <a:schemeClr val="dk1"/>
              </a:buClr>
              <a:buSzPts val="1200"/>
              <a:buFont typeface="Calibri"/>
              <a:buChar char="•"/>
            </a:pPr>
            <a:r>
              <a:rPr lang="en-US" dirty="0"/>
              <a:t>Today, safety culture is deeply flawed, putting clean-up workers at risk, treated as disposable. Earlier this year, was found that 42 workers were exposed to plutonium, which will lodge in their body, emitting radiation, for the rest of their lives </a:t>
            </a:r>
            <a:endParaRPr dirty="0"/>
          </a:p>
          <a:p>
            <a:pPr marL="171450" lvl="0" indent="-171450" rtl="0">
              <a:spcBef>
                <a:spcPts val="0"/>
              </a:spcBef>
              <a:spcAft>
                <a:spcPts val="0"/>
              </a:spcAft>
              <a:buClr>
                <a:schemeClr val="dk1"/>
              </a:buClr>
              <a:buSzPts val="1200"/>
              <a:buFont typeface="Calibri"/>
              <a:buChar char="•"/>
            </a:pPr>
            <a:r>
              <a:rPr lang="en-US" dirty="0"/>
              <a:t>Relatively poor community - one of the only/best employers in the area - people don’t have other options. They are the ones that have to risk their lives now to clean up waste from nuclear weapons production.  </a:t>
            </a:r>
            <a:endParaRPr dirty="0"/>
          </a:p>
          <a:p>
            <a:pPr marL="171450" lvl="0" indent="-171450" rtl="0">
              <a:spcBef>
                <a:spcPts val="0"/>
              </a:spcBef>
              <a:spcAft>
                <a:spcPts val="0"/>
              </a:spcAft>
              <a:buClr>
                <a:schemeClr val="dk1"/>
              </a:buClr>
              <a:buSzPts val="1200"/>
              <a:buChar char="•"/>
            </a:pPr>
            <a:r>
              <a:rPr lang="en-US" dirty="0"/>
              <a:t>Workers feel unable/uncomfortable bringing forth safety concerns. When they do, it is often under the condition of anonymity, for fear of retaliation. </a:t>
            </a:r>
            <a:endParaRPr dirty="0"/>
          </a:p>
        </p:txBody>
      </p:sp>
      <p:sp>
        <p:nvSpPr>
          <p:cNvPr id="182" name="Shape 18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1" indent="-171450" rtl="0">
              <a:lnSpc>
                <a:spcPct val="100000"/>
              </a:lnSpc>
              <a:spcBef>
                <a:spcPts val="400"/>
              </a:spcBef>
              <a:spcAft>
                <a:spcPts val="0"/>
              </a:spcAft>
              <a:buClr>
                <a:schemeClr val="dk1"/>
              </a:buClr>
              <a:buSzPts val="1100"/>
              <a:buFont typeface="Calibri"/>
              <a:buChar char="•"/>
            </a:pPr>
            <a:r>
              <a:rPr lang="en-US" sz="1100" dirty="0"/>
              <a:t>This is also a women’s issue, in many different ways. </a:t>
            </a:r>
            <a:endParaRPr sz="1100" u="sng" dirty="0"/>
          </a:p>
          <a:p>
            <a:pPr marL="228600" lvl="1" indent="-171450" rtl="0">
              <a:lnSpc>
                <a:spcPct val="100000"/>
              </a:lnSpc>
              <a:spcBef>
                <a:spcPts val="400"/>
              </a:spcBef>
              <a:spcAft>
                <a:spcPts val="0"/>
              </a:spcAft>
              <a:buClr>
                <a:schemeClr val="dk1"/>
              </a:buClr>
              <a:buSzPts val="1100"/>
              <a:buFont typeface="Calibri"/>
              <a:buChar char="•"/>
            </a:pPr>
            <a:r>
              <a:rPr lang="en-US" sz="1100" dirty="0"/>
              <a:t>Women are more vulnerable to the health effects of ionizing radiation from nuclear detonations. This is written into the UN Treaty on the Prohibition of Nuclear Weapons: </a:t>
            </a:r>
            <a:r>
              <a:rPr lang="en-US" sz="1100" i="1" dirty="0">
                <a:solidFill>
                  <a:srgbClr val="282425"/>
                </a:solidFill>
              </a:rPr>
              <a:t>Cognizant</a:t>
            </a:r>
            <a:r>
              <a:rPr lang="en-US" sz="1100" dirty="0">
                <a:solidFill>
                  <a:srgbClr val="282425"/>
                </a:solidFill>
              </a:rPr>
              <a:t> that the catastrophic consequences of nuclear weapons cannot be adequately addressed... and have a disproportionate impact on women and girls. Quote from woman in Marshall Islands. </a:t>
            </a:r>
            <a:endParaRPr sz="1100" dirty="0"/>
          </a:p>
          <a:p>
            <a:pPr marL="228600" lvl="1" indent="-171450" rtl="0">
              <a:lnSpc>
                <a:spcPct val="100000"/>
              </a:lnSpc>
              <a:spcBef>
                <a:spcPts val="400"/>
              </a:spcBef>
              <a:spcAft>
                <a:spcPts val="0"/>
              </a:spcAft>
              <a:buClr>
                <a:schemeClr val="dk1"/>
              </a:buClr>
              <a:buSzPts val="1100"/>
              <a:buFont typeface="Calibri"/>
              <a:buChar char="•"/>
            </a:pPr>
            <a:r>
              <a:rPr lang="en-US" sz="1100" dirty="0"/>
              <a:t>Beatrice </a:t>
            </a:r>
            <a:r>
              <a:rPr lang="en-US" sz="1100" dirty="0" err="1"/>
              <a:t>Fihn</a:t>
            </a:r>
            <a:r>
              <a:rPr lang="en-US" sz="1100" dirty="0"/>
              <a:t> at ICAN has written about the connection between toxic masculinity and nuclear weapons. This tweet from Trump is an excellent example of masculine posturing. </a:t>
            </a:r>
            <a:endParaRPr sz="1100" dirty="0"/>
          </a:p>
          <a:p>
            <a:pPr marL="228600" lvl="1" indent="-171450" rtl="0">
              <a:lnSpc>
                <a:spcPct val="100000"/>
              </a:lnSpc>
              <a:spcBef>
                <a:spcPts val="400"/>
              </a:spcBef>
              <a:spcAft>
                <a:spcPts val="0"/>
              </a:spcAft>
              <a:buClr>
                <a:schemeClr val="dk1"/>
              </a:buClr>
              <a:buSzPts val="1100"/>
              <a:buFont typeface="Calibri"/>
              <a:buChar char="•"/>
            </a:pPr>
            <a:r>
              <a:rPr lang="en-US" sz="1100" dirty="0"/>
              <a:t>This kind of size comparison is almost funny, until you remember that he’s talking about weapons that could destroy all life on the planet, and then it feels devastatingly juvenile and scary. </a:t>
            </a:r>
            <a:endParaRPr sz="1100" dirty="0"/>
          </a:p>
          <a:p>
            <a:pPr marL="228600" lvl="1" indent="-171450" rtl="0">
              <a:lnSpc>
                <a:spcPct val="100000"/>
              </a:lnSpc>
              <a:spcBef>
                <a:spcPts val="0"/>
              </a:spcBef>
              <a:spcAft>
                <a:spcPts val="0"/>
              </a:spcAft>
              <a:buClr>
                <a:schemeClr val="dk1"/>
              </a:buClr>
              <a:buSzPts val="1100"/>
              <a:buFont typeface="Calibri"/>
              <a:buChar char="•"/>
            </a:pPr>
            <a:r>
              <a:rPr lang="en-US" sz="1100" dirty="0"/>
              <a:t>Huge gender imbalance in nuclear disarmament circles - dominated by older white men, and even though there are more and more women and people of color, they have to fight to have their voices heard. </a:t>
            </a:r>
            <a:endParaRPr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rtl="0">
              <a:spcBef>
                <a:spcPts val="0"/>
              </a:spcBef>
              <a:spcAft>
                <a:spcPts val="0"/>
              </a:spcAft>
              <a:buClr>
                <a:schemeClr val="dk1"/>
              </a:buClr>
              <a:buSzPts val="1200"/>
              <a:buChar char="•"/>
            </a:pPr>
            <a:r>
              <a:rPr lang="en-US" dirty="0"/>
              <a:t>Good news is that there is a rich history of intersectionality on these issues </a:t>
            </a:r>
            <a:endParaRPr dirty="0"/>
          </a:p>
          <a:p>
            <a:pPr marL="171450" lvl="0" indent="-171450" rtl="0">
              <a:spcBef>
                <a:spcPts val="0"/>
              </a:spcBef>
              <a:spcAft>
                <a:spcPts val="0"/>
              </a:spcAft>
              <a:buClr>
                <a:schemeClr val="dk1"/>
              </a:buClr>
              <a:buSzPts val="1200"/>
              <a:buChar char="•"/>
            </a:pPr>
            <a:r>
              <a:rPr lang="en-US" dirty="0"/>
              <a:t>People have been making these connections for decades: </a:t>
            </a:r>
            <a:endParaRPr dirty="0"/>
          </a:p>
          <a:p>
            <a:pPr marL="171450" lvl="0" indent="-171450" rtl="0">
              <a:spcBef>
                <a:spcPts val="0"/>
              </a:spcBef>
              <a:spcAft>
                <a:spcPts val="0"/>
              </a:spcAft>
              <a:buClr>
                <a:schemeClr val="dk1"/>
              </a:buClr>
              <a:buSzPts val="1200"/>
              <a:buChar char="•"/>
            </a:pPr>
            <a:r>
              <a:rPr lang="en-US" dirty="0"/>
              <a:t>seeing how racism was involved in the use of nuclear weapons in Japan, how violence abroad against people of color was an extension of violence at home towards people of color </a:t>
            </a:r>
            <a:endParaRPr dirty="0"/>
          </a:p>
          <a:p>
            <a:pPr marL="171450" lvl="0" indent="-171450" rtl="0">
              <a:spcBef>
                <a:spcPts val="0"/>
              </a:spcBef>
              <a:spcAft>
                <a:spcPts val="0"/>
              </a:spcAft>
              <a:buClr>
                <a:schemeClr val="dk1"/>
              </a:buClr>
              <a:buSzPts val="1200"/>
              <a:buChar char="•"/>
            </a:pPr>
            <a:r>
              <a:rPr lang="en-US" dirty="0"/>
              <a:t>how mining uranium + testing nuclear weapons in non-white, poor nations + on land of people of color in the US was another manifestation of colonialism</a:t>
            </a:r>
            <a:endParaRPr dirty="0"/>
          </a:p>
          <a:p>
            <a:pPr marL="171450" lvl="0" indent="-171450" rtl="0">
              <a:spcBef>
                <a:spcPts val="0"/>
              </a:spcBef>
              <a:spcAft>
                <a:spcPts val="0"/>
              </a:spcAft>
              <a:buClr>
                <a:schemeClr val="dk1"/>
              </a:buClr>
              <a:buSzPts val="1200"/>
              <a:buChar char="•"/>
            </a:pPr>
            <a:r>
              <a:rPr lang="en-US" dirty="0"/>
              <a:t>how nuclear weapons and military spending was siphoning money from social services and programs desperately needed by black communities</a:t>
            </a:r>
            <a:endParaRPr dirty="0"/>
          </a:p>
          <a:p>
            <a:pPr marL="171450" lvl="0" indent="-171450" rtl="0">
              <a:spcBef>
                <a:spcPts val="0"/>
              </a:spcBef>
              <a:spcAft>
                <a:spcPts val="0"/>
              </a:spcAft>
              <a:buClr>
                <a:schemeClr val="dk1"/>
              </a:buClr>
              <a:buSzPts val="1200"/>
              <a:buChar char="•"/>
            </a:pPr>
            <a:r>
              <a:rPr lang="en-US" dirty="0"/>
              <a:t>Many prominent black activists that we celebrate for their work on civil rights were also championing peace and nuclear weapons abolition, like Martin Luther King, Jr, Bayard Rustin, Paul Robeson, Langston Hughes, Lorraine Hansberry, and Coretta Scott King</a:t>
            </a:r>
            <a:endParaRPr dirty="0"/>
          </a:p>
        </p:txBody>
      </p:sp>
      <p:sp>
        <p:nvSpPr>
          <p:cNvPr id="196" name="Shape 19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rtl="0">
              <a:spcBef>
                <a:spcPts val="0"/>
              </a:spcBef>
              <a:spcAft>
                <a:spcPts val="0"/>
              </a:spcAft>
              <a:buClr>
                <a:schemeClr val="dk1"/>
              </a:buClr>
              <a:buSzPts val="1200"/>
              <a:buChar char="•"/>
            </a:pPr>
            <a:r>
              <a:rPr lang="en-US" dirty="0"/>
              <a:t>But unfortunately, we must acknowledge a history of white activists sidelining black involvement in peace issues. From ignoring black communities in their outreach, to not sharing leadership with black activists, to insisting that civil rights activists and nuclear weapons activists should stick to their own causes, there was often a strong desire to silo these causes. </a:t>
            </a:r>
            <a:endParaRPr dirty="0"/>
          </a:p>
          <a:p>
            <a:pPr marL="171450" lvl="0" indent="-171450" rtl="0">
              <a:spcBef>
                <a:spcPts val="0"/>
              </a:spcBef>
              <a:spcAft>
                <a:spcPts val="0"/>
              </a:spcAft>
              <a:buClr>
                <a:schemeClr val="dk1"/>
              </a:buClr>
              <a:buSzPts val="1200"/>
              <a:buChar char="•"/>
            </a:pPr>
            <a:r>
              <a:rPr lang="en-US" dirty="0"/>
              <a:t>This continues today </a:t>
            </a:r>
            <a:endParaRPr dirty="0"/>
          </a:p>
          <a:p>
            <a:pPr marL="171450" lvl="0" indent="-171450" rtl="0">
              <a:spcBef>
                <a:spcPts val="0"/>
              </a:spcBef>
              <a:spcAft>
                <a:spcPts val="0"/>
              </a:spcAft>
              <a:buClr>
                <a:schemeClr val="dk1"/>
              </a:buClr>
              <a:buSzPts val="1200"/>
              <a:buChar char="•"/>
            </a:pPr>
            <a:r>
              <a:rPr lang="en-US" dirty="0"/>
              <a:t>Nuclear weapons advocacy and policy is a space largely dominated by older white men, where women and people of color often have to fight to be heard. </a:t>
            </a:r>
            <a:endParaRPr dirty="0"/>
          </a:p>
          <a:p>
            <a:pPr marL="171450" lvl="0" indent="-171450" rtl="0">
              <a:spcBef>
                <a:spcPts val="0"/>
              </a:spcBef>
              <a:spcAft>
                <a:spcPts val="0"/>
              </a:spcAft>
              <a:buClr>
                <a:schemeClr val="dk1"/>
              </a:buClr>
              <a:buSzPts val="1200"/>
              <a:buChar char="•"/>
            </a:pPr>
            <a:r>
              <a:rPr lang="en-US" dirty="0"/>
              <a:t>I see this in my own work at WPSR and with our coalition, as well as across the disarmament field, nuclear weapons activism is largely carried out by, and reaches, white activists. </a:t>
            </a:r>
            <a:endParaRPr dirty="0"/>
          </a:p>
          <a:p>
            <a:pPr marL="171450" lvl="0" indent="-171450" rtl="0">
              <a:spcBef>
                <a:spcPts val="0"/>
              </a:spcBef>
              <a:spcAft>
                <a:spcPts val="0"/>
              </a:spcAft>
              <a:buClr>
                <a:schemeClr val="dk1"/>
              </a:buClr>
              <a:buSzPts val="1200"/>
              <a:buChar char="•"/>
            </a:pPr>
            <a:r>
              <a:rPr lang="en-US" dirty="0"/>
              <a:t>And too often, we still silo our issues. </a:t>
            </a:r>
            <a:endParaRPr dirty="0"/>
          </a:p>
          <a:p>
            <a:pPr marL="171450" lvl="0" indent="-171450" rtl="0">
              <a:spcBef>
                <a:spcPts val="0"/>
              </a:spcBef>
              <a:spcAft>
                <a:spcPts val="0"/>
              </a:spcAft>
              <a:buClr>
                <a:schemeClr val="dk1"/>
              </a:buClr>
              <a:buSzPts val="1200"/>
              <a:buChar char="•"/>
            </a:pPr>
            <a:r>
              <a:rPr lang="en-US" dirty="0"/>
              <a:t>We have generally not actively worked to connect nuclear weapons issues with racial or social justice issues, and have not sought to build connections and relationships in communities of color</a:t>
            </a:r>
            <a:endParaRPr dirty="0"/>
          </a:p>
          <a:p>
            <a:pPr marL="171450" lvl="0" indent="-171450" rtl="0">
              <a:spcBef>
                <a:spcPts val="0"/>
              </a:spcBef>
              <a:spcAft>
                <a:spcPts val="0"/>
              </a:spcAft>
              <a:buClr>
                <a:schemeClr val="dk1"/>
              </a:buClr>
              <a:buSzPts val="1200"/>
              <a:buChar char="•"/>
            </a:pPr>
            <a:r>
              <a:rPr lang="en-US" dirty="0"/>
              <a:t>This is an area where we have to grow and learn. We will fail to be relevant in a new era of activism that centers on intersectionality.  But also because people of color and low income communities are hit the hardest, and their stories deserve to be told, and they should be at the center of  these discussions.</a:t>
            </a:r>
            <a:endParaRPr dirty="0"/>
          </a:p>
        </p:txBody>
      </p:sp>
      <p:sp>
        <p:nvSpPr>
          <p:cNvPr id="204" name="Shape 20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Clr>
                <a:schemeClr val="dk1"/>
              </a:buClr>
              <a:buSzPts val="1200"/>
              <a:buChar char="•"/>
            </a:pPr>
            <a:r>
              <a:rPr lang="en-US"/>
              <a:t>We get used to talking about issues in one particular way. We often think about what resonates with us, but not others. </a:t>
            </a:r>
            <a:endParaRPr/>
          </a:p>
          <a:p>
            <a:pPr marL="171450" lvl="0" indent="-171450" rtl="0">
              <a:spcBef>
                <a:spcPts val="0"/>
              </a:spcBef>
              <a:spcAft>
                <a:spcPts val="0"/>
              </a:spcAft>
              <a:buClr>
                <a:schemeClr val="dk1"/>
              </a:buClr>
              <a:buSzPts val="1200"/>
              <a:buChar char="•"/>
            </a:pPr>
            <a:r>
              <a:rPr lang="en-US"/>
              <a:t>another way to approach nuclear weapons as social justice issue is through intersectionality </a:t>
            </a:r>
            <a:endParaRPr/>
          </a:p>
          <a:p>
            <a:pPr marL="171450" lvl="0" indent="-171450" rtl="0">
              <a:spcBef>
                <a:spcPts val="0"/>
              </a:spcBef>
              <a:spcAft>
                <a:spcPts val="0"/>
              </a:spcAft>
              <a:buClr>
                <a:schemeClr val="dk1"/>
              </a:buClr>
              <a:buSzPts val="1200"/>
              <a:buChar char="•"/>
            </a:pPr>
            <a:r>
              <a:rPr lang="en-US"/>
              <a:t>This quote applies to nuclear weapons - women are influenced differently by nuclear weapons than men; indigenous people are influenced differently by nuclear weapons than white people. Nuclear weapons are a national security issue, a women’s issue, and a racial justice issue. </a:t>
            </a:r>
            <a:endParaRPr/>
          </a:p>
          <a:p>
            <a:pPr marL="171450" lvl="0" indent="-171450" rtl="0">
              <a:spcBef>
                <a:spcPts val="0"/>
              </a:spcBef>
              <a:spcAft>
                <a:spcPts val="0"/>
              </a:spcAft>
              <a:buClr>
                <a:schemeClr val="dk1"/>
              </a:buClr>
              <a:buSzPts val="1200"/>
              <a:buChar char="•"/>
            </a:pPr>
            <a:r>
              <a:rPr lang="en-US"/>
              <a:t>But studies have shown that this is not an issue that people relate to today – seems like an issue from another era</a:t>
            </a:r>
            <a:endParaRPr/>
          </a:p>
          <a:p>
            <a:pPr marL="171450" lvl="0" indent="-171450" rtl="0">
              <a:spcBef>
                <a:spcPts val="0"/>
              </a:spcBef>
              <a:spcAft>
                <a:spcPts val="0"/>
              </a:spcAft>
              <a:buClr>
                <a:schemeClr val="dk1"/>
              </a:buClr>
              <a:buSzPts val="1200"/>
              <a:buChar char="•"/>
            </a:pPr>
            <a:r>
              <a:rPr lang="en-US"/>
              <a:t>People today have many concerns, and want to take action, but those concerns are not generally nuclear weapons</a:t>
            </a:r>
            <a:endParaRPr/>
          </a:p>
          <a:p>
            <a:pPr marL="628650" lvl="1" indent="-171450" rtl="0">
              <a:spcBef>
                <a:spcPts val="0"/>
              </a:spcBef>
              <a:spcAft>
                <a:spcPts val="0"/>
              </a:spcAft>
              <a:buClr>
                <a:schemeClr val="dk1"/>
              </a:buClr>
              <a:buSzPts val="1200"/>
              <a:buChar char="•"/>
            </a:pPr>
            <a:r>
              <a:rPr lang="en-US" b="1"/>
              <a:t>Question for the group </a:t>
            </a:r>
            <a:r>
              <a:rPr lang="en-US"/>
              <a:t>– what are your biggest concerns?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Clr>
                <a:schemeClr val="dk1"/>
              </a:buClr>
              <a:buSzPts val="1200"/>
              <a:buChar char="•"/>
            </a:pPr>
            <a:r>
              <a:rPr lang="en-US" dirty="0"/>
              <a:t>This is from N-square and some research they did on what issues Millennials are concerned about</a:t>
            </a:r>
            <a:endParaRPr dirty="0"/>
          </a:p>
          <a:p>
            <a:pPr marL="171450" lvl="0" indent="-171450" rtl="0">
              <a:spcBef>
                <a:spcPts val="0"/>
              </a:spcBef>
              <a:spcAft>
                <a:spcPts val="0"/>
              </a:spcAft>
              <a:buClr>
                <a:schemeClr val="dk1"/>
              </a:buClr>
              <a:buSzPts val="1200"/>
              <a:buChar char="•"/>
            </a:pPr>
            <a:r>
              <a:rPr lang="en-US" dirty="0"/>
              <a:t>The size of the word corresponds to how much people talk about this issue or care about it</a:t>
            </a:r>
            <a:endParaRPr dirty="0"/>
          </a:p>
          <a:p>
            <a:pPr marL="171450" lvl="0" indent="-171450" rtl="0">
              <a:spcBef>
                <a:spcPts val="0"/>
              </a:spcBef>
              <a:spcAft>
                <a:spcPts val="0"/>
              </a:spcAft>
              <a:buClr>
                <a:schemeClr val="dk1"/>
              </a:buClr>
              <a:buSzPts val="1200"/>
              <a:buChar char="•"/>
            </a:pPr>
            <a:r>
              <a:rPr lang="en-US" dirty="0"/>
              <a:t>Not just nuclear war, but war in general barely registers </a:t>
            </a:r>
            <a:endParaRPr dirty="0"/>
          </a:p>
          <a:p>
            <a:pPr marL="171450" lvl="0" indent="-171450" rtl="0">
              <a:spcBef>
                <a:spcPts val="0"/>
              </a:spcBef>
              <a:spcAft>
                <a:spcPts val="0"/>
              </a:spcAft>
              <a:buClr>
                <a:schemeClr val="dk1"/>
              </a:buClr>
              <a:buSzPts val="1200"/>
              <a:buChar char="•"/>
            </a:pPr>
            <a:r>
              <a:rPr lang="en-US" dirty="0"/>
              <a:t>Talking from experience, nuclear weapons was never an issue I thought I needed to be concerned about, never something I thought I would work on. It is not something that my friends worry about or think about on a day-to-day basis. </a:t>
            </a:r>
            <a:endParaRPr dirty="0"/>
          </a:p>
          <a:p>
            <a:pPr marL="171450" lvl="0" indent="-171450" rtl="0">
              <a:spcBef>
                <a:spcPts val="0"/>
              </a:spcBef>
              <a:spcAft>
                <a:spcPts val="0"/>
              </a:spcAft>
              <a:buClr>
                <a:schemeClr val="dk1"/>
              </a:buClr>
              <a:buSzPts val="1200"/>
              <a:buChar char="•"/>
            </a:pPr>
            <a:r>
              <a:rPr lang="en-US" dirty="0"/>
              <a:t>So, it’s crucial to be able to connect nuclear weapons to other issues that people care about today </a:t>
            </a:r>
            <a:endParaRPr dirty="0"/>
          </a:p>
          <a:p>
            <a:pPr marL="171450" lvl="0" indent="-171450" rtl="0">
              <a:spcBef>
                <a:spcPts val="0"/>
              </a:spcBef>
              <a:spcAft>
                <a:spcPts val="0"/>
              </a:spcAft>
              <a:buClr>
                <a:schemeClr val="dk1"/>
              </a:buClr>
              <a:buSzPts val="1200"/>
              <a:buChar char="•"/>
            </a:pPr>
            <a:r>
              <a:rPr lang="en-US" dirty="0"/>
              <a:t>But beyond just being able to connect with people, it’s the right thing to do. The stories of people most hurt by nuclear weapons deserve to be told and must not be sidelined </a:t>
            </a:r>
            <a:endParaRPr dirty="0"/>
          </a:p>
          <a:p>
            <a:pPr marL="0" lvl="0" indent="0" rtl="0">
              <a:spcBef>
                <a:spcPts val="0"/>
              </a:spcBef>
              <a:spcAft>
                <a:spcPts val="0"/>
              </a:spcAft>
              <a:buNone/>
            </a:pPr>
            <a:endParaRPr dirty="0"/>
          </a:p>
          <a:p>
            <a:pPr marL="0" lvl="0" indent="0" rtl="0">
              <a:spcBef>
                <a:spcPts val="0"/>
              </a:spcBef>
              <a:spcAft>
                <a:spcPts val="0"/>
              </a:spcAft>
              <a:buNone/>
            </a:pPr>
            <a:r>
              <a:rPr lang="en-US" u="sng" dirty="0">
                <a:solidFill>
                  <a:schemeClr val="hlink"/>
                </a:solidFill>
                <a:hlinkClick r:id="rId3"/>
              </a:rPr>
              <a:t>Here is a link to the report </a:t>
            </a:r>
            <a:r>
              <a:rPr lang="en-US" u="sng" dirty="0">
                <a:solidFill>
                  <a:schemeClr val="hlink"/>
                </a:solidFill>
                <a:hlinkClick r:id="rId3"/>
              </a:rPr>
              <a:t>that</a:t>
            </a:r>
            <a:r>
              <a:rPr lang="en-US" u="sng" dirty="0">
                <a:solidFill>
                  <a:schemeClr val="hlink"/>
                </a:solidFill>
                <a:hlinkClick r:id="rId3"/>
              </a:rPr>
              <a:t> this image comes from.</a:t>
            </a:r>
            <a:r>
              <a:rPr lang="en-US" dirty="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Clr>
                <a:schemeClr val="dk1"/>
              </a:buClr>
              <a:buSzPts val="1200"/>
              <a:buChar char="•"/>
            </a:pPr>
            <a:r>
              <a:rPr lang="en-US"/>
              <a:t>We are set to spend a massive amount of money on nuclear weapons: $1.7 trillion over 30 years, $4.6 million every hour</a:t>
            </a:r>
            <a:endParaRPr/>
          </a:p>
          <a:p>
            <a:pPr marL="171450" lvl="0" indent="-171450" rtl="0">
              <a:spcBef>
                <a:spcPts val="0"/>
              </a:spcBef>
              <a:spcAft>
                <a:spcPts val="0"/>
              </a:spcAft>
              <a:buClr>
                <a:schemeClr val="dk1"/>
              </a:buClr>
              <a:buSzPts val="1200"/>
              <a:buChar char="•"/>
            </a:pPr>
            <a:r>
              <a:rPr lang="en-US"/>
              <a:t>What does $4.6 million/hour mean to people who are struggling financially? What kind of social programs could this fund? </a:t>
            </a:r>
            <a:endParaRPr/>
          </a:p>
          <a:p>
            <a:pPr marL="171450" lvl="0" indent="-171450" rtl="0">
              <a:spcBef>
                <a:spcPts val="0"/>
              </a:spcBef>
              <a:spcAft>
                <a:spcPts val="0"/>
              </a:spcAft>
              <a:buClr>
                <a:schemeClr val="dk1"/>
              </a:buClr>
              <a:buSzPts val="1200"/>
              <a:buChar char="•"/>
            </a:pPr>
            <a:r>
              <a:rPr lang="en-US"/>
              <a:t>Children’s health care, early education, raising minimum wage, affordable housing, etc </a:t>
            </a:r>
            <a:endParaRPr/>
          </a:p>
          <a:p>
            <a:pPr marL="171450" lvl="0" indent="-171450" rtl="0">
              <a:spcBef>
                <a:spcPts val="0"/>
              </a:spcBef>
              <a:spcAft>
                <a:spcPts val="0"/>
              </a:spcAft>
              <a:buClr>
                <a:schemeClr val="dk1"/>
              </a:buClr>
              <a:buSzPts val="1200"/>
              <a:buChar char="•"/>
            </a:pPr>
            <a:r>
              <a:rPr lang="en-US"/>
              <a:t>Paraphrasing from Director at El Centro de la Raza – This Admin. is cutting “bread and butter” programs – food stamps, money for schools, affordable housing, but can find the money for nuclear weapons. This is infuriating.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20650" rtl="0">
              <a:spcBef>
                <a:spcPts val="0"/>
              </a:spcBef>
              <a:spcAft>
                <a:spcPts val="0"/>
              </a:spcAft>
              <a:buClr>
                <a:schemeClr val="dk1"/>
              </a:buClr>
              <a:buSzPts val="1200"/>
              <a:buChar char="•"/>
            </a:pPr>
            <a:r>
              <a:rPr lang="en-US" dirty="0"/>
              <a:t>It’s still hard to visualize this money. Over 10 years, not including inflation – $400 billion</a:t>
            </a:r>
            <a:endParaRPr dirty="0"/>
          </a:p>
          <a:p>
            <a:pPr marL="171450" lvl="0" indent="-120650" rtl="0">
              <a:spcBef>
                <a:spcPts val="0"/>
              </a:spcBef>
              <a:spcAft>
                <a:spcPts val="0"/>
              </a:spcAft>
              <a:buClr>
                <a:schemeClr val="dk1"/>
              </a:buClr>
              <a:buSzPts val="1200"/>
              <a:buChar char="•"/>
            </a:pPr>
            <a:r>
              <a:rPr lang="en-US" dirty="0"/>
              <a:t>Ex: Thinking about what I’d like to see money go towards, I also think about education</a:t>
            </a:r>
            <a:endParaRPr dirty="0"/>
          </a:p>
          <a:p>
            <a:pPr marL="171450" lvl="0" indent="-120650" rtl="0">
              <a:spcBef>
                <a:spcPts val="0"/>
              </a:spcBef>
              <a:spcAft>
                <a:spcPts val="0"/>
              </a:spcAft>
              <a:buClr>
                <a:schemeClr val="dk1"/>
              </a:buClr>
              <a:buSzPts val="1200"/>
              <a:buChar char="•"/>
            </a:pPr>
            <a:r>
              <a:rPr lang="en-US" dirty="0"/>
              <a:t>Math isn’t perfect, but roughly: </a:t>
            </a:r>
            <a:endParaRPr dirty="0"/>
          </a:p>
          <a:p>
            <a:pPr marL="171450" lvl="0" indent="-120650" rtl="0">
              <a:spcBef>
                <a:spcPts val="0"/>
              </a:spcBef>
              <a:spcAft>
                <a:spcPts val="0"/>
              </a:spcAft>
              <a:buClr>
                <a:schemeClr val="dk1"/>
              </a:buClr>
              <a:buSzPts val="1200"/>
              <a:buChar char="•"/>
            </a:pPr>
            <a:r>
              <a:rPr lang="en-US" dirty="0"/>
              <a:t>School lunches for 1 million students, for 10 years, would cost about 5 billion </a:t>
            </a:r>
            <a:endParaRPr dirty="0"/>
          </a:p>
          <a:p>
            <a:pPr marL="171450" lvl="0" indent="-120650" rtl="0">
              <a:spcBef>
                <a:spcPts val="0"/>
              </a:spcBef>
              <a:spcAft>
                <a:spcPts val="0"/>
              </a:spcAft>
              <a:buClr>
                <a:schemeClr val="dk1"/>
              </a:buClr>
              <a:buSzPts val="1200"/>
              <a:buChar char="•"/>
            </a:pPr>
            <a:r>
              <a:rPr lang="en-US" dirty="0"/>
              <a:t>Obama made a plan to pay for community college for 9 million high school students – would have cost roughly $120 billion over a decade to provide 4 </a:t>
            </a:r>
            <a:r>
              <a:rPr lang="en-US" dirty="0" err="1"/>
              <a:t>yrs</a:t>
            </a:r>
            <a:r>
              <a:rPr lang="en-US" dirty="0"/>
              <a:t> of school </a:t>
            </a:r>
            <a:endParaRPr dirty="0"/>
          </a:p>
          <a:p>
            <a:pPr marL="171450" lvl="0" indent="-120650" rtl="0">
              <a:spcBef>
                <a:spcPts val="0"/>
              </a:spcBef>
              <a:spcAft>
                <a:spcPts val="0"/>
              </a:spcAft>
              <a:buClr>
                <a:schemeClr val="dk1"/>
              </a:buClr>
              <a:buSzPts val="1200"/>
              <a:buChar char="•"/>
            </a:pPr>
            <a:r>
              <a:rPr lang="en-US" dirty="0"/>
              <a:t>then keep going - $260 billion would provide early childhood education for every 3-4 </a:t>
            </a:r>
            <a:r>
              <a:rPr lang="en-US" dirty="0" err="1"/>
              <a:t>yr</a:t>
            </a:r>
            <a:r>
              <a:rPr lang="en-US" dirty="0"/>
              <a:t> old in the US </a:t>
            </a:r>
            <a:endParaRPr dirty="0"/>
          </a:p>
          <a:p>
            <a:pPr marL="171450" lvl="0" indent="-120650" rtl="0">
              <a:spcBef>
                <a:spcPts val="0"/>
              </a:spcBef>
              <a:spcAft>
                <a:spcPts val="0"/>
              </a:spcAft>
              <a:buClr>
                <a:schemeClr val="dk1"/>
              </a:buClr>
              <a:buSzPts val="1200"/>
              <a:buChar char="•"/>
            </a:pPr>
            <a:r>
              <a:rPr lang="en-US" dirty="0"/>
              <a:t>Then we’d still have $15 billion left over </a:t>
            </a:r>
            <a:endParaRPr dirty="0"/>
          </a:p>
          <a:p>
            <a:pPr marL="171450" lvl="0" indent="-120650" rtl="0">
              <a:spcBef>
                <a:spcPts val="0"/>
              </a:spcBef>
              <a:spcAft>
                <a:spcPts val="0"/>
              </a:spcAft>
              <a:buClr>
                <a:schemeClr val="dk1"/>
              </a:buClr>
              <a:buSzPts val="1200"/>
              <a:buChar char="•"/>
            </a:pPr>
            <a:r>
              <a:rPr lang="en-US" dirty="0"/>
              <a:t>So, we could provide free college across the country and early childhood education for every child in the US…or make the deadliest weapons ever created even deadlier, only hoping that they will never be used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8" name="Shape 14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Clr>
                <a:schemeClr val="dk1"/>
              </a:buClr>
              <a:buSzPts val="1200"/>
              <a:buChar char="•"/>
            </a:pPr>
            <a:r>
              <a:rPr lang="en-US"/>
              <a:t>Spending on nuclear weapons is only one piece of the puzzle </a:t>
            </a:r>
            <a:endParaRPr/>
          </a:p>
          <a:p>
            <a:pPr marL="171450" lvl="0" indent="-171450" rtl="0">
              <a:spcBef>
                <a:spcPts val="0"/>
              </a:spcBef>
              <a:spcAft>
                <a:spcPts val="0"/>
              </a:spcAft>
              <a:buClr>
                <a:schemeClr val="dk1"/>
              </a:buClr>
              <a:buSzPts val="1200"/>
              <a:buChar char="•"/>
            </a:pPr>
            <a:r>
              <a:rPr lang="en-US"/>
              <a:t>The entire process of creating our nuclear weapons, to their testing and use, to the legacy they leave behind, is done at the expense of the people involved, often communities of color and low income populations </a:t>
            </a:r>
            <a:endParaRPr/>
          </a:p>
          <a:p>
            <a:pPr marL="171450" lvl="0" indent="-171450" rtl="0">
              <a:spcBef>
                <a:spcPts val="0"/>
              </a:spcBef>
              <a:spcAft>
                <a:spcPts val="0"/>
              </a:spcAft>
              <a:buClr>
                <a:schemeClr val="dk1"/>
              </a:buClr>
              <a:buSzPts val="1200"/>
              <a:buChar char="•"/>
            </a:pPr>
            <a:r>
              <a:rPr lang="en-US"/>
              <a:t>I’m going to take some time to look at some examples of the  injustices associated with these stages </a:t>
            </a:r>
            <a:endParaRPr/>
          </a:p>
          <a:p>
            <a:pPr marL="171450" lvl="0" indent="-171450" rtl="0">
              <a:spcBef>
                <a:spcPts val="0"/>
              </a:spcBef>
              <a:spcAft>
                <a:spcPts val="0"/>
              </a:spcAft>
              <a:buClr>
                <a:schemeClr val="dk1"/>
              </a:buClr>
              <a:buSzPts val="1200"/>
              <a:buChar char="•"/>
            </a:pPr>
            <a:r>
              <a:rPr lang="en-US"/>
              <a:t>Cradle to grave – life cycle of a product </a:t>
            </a:r>
            <a:endParaRPr/>
          </a:p>
          <a:p>
            <a:pPr marL="0" marR="0" lvl="0" indent="0" algn="l" rtl="0">
              <a:spcBef>
                <a:spcPts val="0"/>
              </a:spcBef>
              <a:spcAft>
                <a:spcPts val="0"/>
              </a:spcAft>
              <a:buClr>
                <a:schemeClr val="dk1"/>
              </a:buClr>
              <a:buSzPts val="1100"/>
              <a:buFont typeface="Calibri"/>
              <a:buNone/>
            </a:pPr>
            <a:endParaRPr sz="1100"/>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rtl="0">
              <a:spcBef>
                <a:spcPts val="0"/>
              </a:spcBef>
              <a:spcAft>
                <a:spcPts val="0"/>
              </a:spcAft>
              <a:buClr>
                <a:schemeClr val="dk1"/>
              </a:buClr>
              <a:buSzPts val="1200"/>
              <a:buChar char="•"/>
            </a:pPr>
            <a:r>
              <a:rPr lang="en-US" dirty="0"/>
              <a:t>Nuclear weapons have only ever been used in conflict by the United States</a:t>
            </a:r>
            <a:endParaRPr dirty="0"/>
          </a:p>
          <a:p>
            <a:pPr marL="171450" lvl="0" indent="-171450" rtl="0">
              <a:spcBef>
                <a:spcPts val="0"/>
              </a:spcBef>
              <a:spcAft>
                <a:spcPts val="0"/>
              </a:spcAft>
              <a:buClr>
                <a:schemeClr val="dk1"/>
              </a:buClr>
              <a:buSzPts val="1200"/>
              <a:buChar char="•"/>
            </a:pPr>
            <a:r>
              <a:rPr lang="en-US" dirty="0"/>
              <a:t>Used on Hiroshima and Nagasaki in 1945, in an effort to end WWII. It resulted in over 200,000 deaths </a:t>
            </a:r>
            <a:endParaRPr dirty="0"/>
          </a:p>
          <a:p>
            <a:pPr marL="171450" lvl="0" indent="-171450" rtl="0">
              <a:spcBef>
                <a:spcPts val="0"/>
              </a:spcBef>
              <a:spcAft>
                <a:spcPts val="0"/>
              </a:spcAft>
              <a:buClr>
                <a:schemeClr val="dk1"/>
              </a:buClr>
              <a:buSzPts val="1200"/>
              <a:buChar char="•"/>
            </a:pPr>
            <a:r>
              <a:rPr lang="en-US" dirty="0"/>
              <a:t>Indiscriminate – killing combatants and non-combatants, although the purpose of nuclear weapons are not to be used on the battlefield, but to destroy cities and infrastructure. Many have argued that their use was racially motivated – propaganda and anti-Japanese sentiment was extreme at that time. (For example, why were they not used on European enemies during WWII?) </a:t>
            </a:r>
            <a:endParaRPr dirty="0"/>
          </a:p>
          <a:p>
            <a:pPr marL="171450" lvl="0" indent="-171450" rtl="0">
              <a:spcBef>
                <a:spcPts val="0"/>
              </a:spcBef>
              <a:spcAft>
                <a:spcPts val="0"/>
              </a:spcAft>
              <a:buClr>
                <a:schemeClr val="dk1"/>
              </a:buClr>
              <a:buSzPts val="1200"/>
              <a:buChar char="•"/>
            </a:pPr>
            <a:r>
              <a:rPr lang="en-US" dirty="0"/>
              <a:t>WPSR would argue that because of the nature of their destruction – wiping out entire populations – that they threaten genocide, especially when considering that our current weapons are up to 75 times more destructive than those used in Hiroshima and Nagasaki</a:t>
            </a:r>
            <a:endParaRPr dirty="0"/>
          </a:p>
          <a:p>
            <a:pPr marL="171450" lvl="0" indent="-171450" rtl="0">
              <a:spcBef>
                <a:spcPts val="0"/>
              </a:spcBef>
              <a:spcAft>
                <a:spcPts val="0"/>
              </a:spcAft>
              <a:buClr>
                <a:schemeClr val="dk1"/>
              </a:buClr>
              <a:buSzPts val="1200"/>
              <a:buChar char="•"/>
            </a:pPr>
            <a:r>
              <a:rPr lang="en-US" dirty="0"/>
              <a:t>Lots of debate over their use in 1945, but there is lots of evidence suggesting that they were not necessary to end the war </a:t>
            </a:r>
            <a:endParaRPr dirty="0"/>
          </a:p>
        </p:txBody>
      </p:sp>
      <p:sp>
        <p:nvSpPr>
          <p:cNvPr id="161" name="Shape 16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304800" algn="l" rtl="0">
              <a:spcBef>
                <a:spcPts val="0"/>
              </a:spcBef>
              <a:spcAft>
                <a:spcPts val="0"/>
              </a:spcAft>
              <a:buClr>
                <a:schemeClr val="dk1"/>
              </a:buClr>
              <a:buSzPts val="1200"/>
              <a:buFont typeface="Calibri"/>
              <a:buChar char="●"/>
            </a:pPr>
            <a:r>
              <a:rPr lang="en-US"/>
              <a:t>globally, testing was almost always done in colonized countries or on minority lands. US - Marshall Islands, Native American land. </a:t>
            </a:r>
            <a:endParaRPr/>
          </a:p>
          <a:p>
            <a:pPr marL="457200" marR="0" lvl="0" indent="-317500" algn="l" rtl="0">
              <a:spcBef>
                <a:spcPts val="0"/>
              </a:spcBef>
              <a:spcAft>
                <a:spcPts val="0"/>
              </a:spcAft>
              <a:buSzPts val="1400"/>
              <a:buChar char="●"/>
            </a:pPr>
            <a:r>
              <a:rPr lang="en-US"/>
              <a:t>French - tested in the Algerian Sahara, French Polynesia. UK - on aboriginal lands in Australia </a:t>
            </a:r>
            <a:endParaRPr/>
          </a:p>
          <a:p>
            <a:pPr marL="457200" marR="0" lvl="0" indent="-317500" algn="l" rtl="0">
              <a:spcBef>
                <a:spcPts val="0"/>
              </a:spcBef>
              <a:spcAft>
                <a:spcPts val="0"/>
              </a:spcAft>
              <a:buSzPts val="1400"/>
              <a:buChar char="●"/>
            </a:pPr>
            <a:r>
              <a:rPr lang="en-US"/>
              <a:t>It was decided that people of color were acceptable sacrifices for the production of nuclear weapons</a:t>
            </a:r>
            <a:endParaRPr/>
          </a:p>
          <a:p>
            <a:pPr marL="457200" marR="0" lvl="0" indent="-304800" algn="l" rtl="0">
              <a:spcBef>
                <a:spcPts val="0"/>
              </a:spcBef>
              <a:spcAft>
                <a:spcPts val="0"/>
              </a:spcAft>
              <a:buSzPts val="1200"/>
              <a:buChar char="●"/>
            </a:pPr>
            <a:r>
              <a:rPr lang="en-US"/>
              <a:t>International Physicians for the Prevention of Nuclear War estimated that testing will eventually result in 2.4 million cancer deaths  </a:t>
            </a:r>
            <a:endParaRPr/>
          </a:p>
          <a:p>
            <a:pPr marL="457200" marR="0" lvl="0" indent="-317500" algn="l" rtl="0">
              <a:spcBef>
                <a:spcPts val="0"/>
              </a:spcBef>
              <a:spcAft>
                <a:spcPts val="0"/>
              </a:spcAft>
              <a:buSzPts val="1400"/>
              <a:buChar char="●"/>
            </a:pPr>
            <a:r>
              <a:rPr lang="en-US"/>
              <a:t>200,000 people died in Hiroshima and Nagasaki, but many more victims are average people who were incidentally exposed </a:t>
            </a: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Shape 2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lstStyle>
            <a:lvl1pPr marR="0" lvl="0" algn="l" rtl="0">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22" name="Shape 2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2D58AC"/>
                </a:solidFill>
                <a:latin typeface="Cabin"/>
                <a:ea typeface="Cabin"/>
                <a:cs typeface="Cabin"/>
                <a:sym typeface="Cabin"/>
              </a:defRPr>
            </a:lvl1pPr>
            <a:lvl2pPr marL="0" marR="0" lvl="1" indent="0" algn="r" rtl="0">
              <a:spcBef>
                <a:spcPts val="0"/>
              </a:spcBef>
              <a:buNone/>
              <a:defRPr sz="900" b="0" i="0" u="none" strike="noStrike" cap="none">
                <a:solidFill>
                  <a:srgbClr val="2D58AC"/>
                </a:solidFill>
                <a:latin typeface="Cabin"/>
                <a:ea typeface="Cabin"/>
                <a:cs typeface="Cabin"/>
                <a:sym typeface="Cabin"/>
              </a:defRPr>
            </a:lvl2pPr>
            <a:lvl3pPr marL="0" marR="0" lvl="2" indent="0" algn="r" rtl="0">
              <a:spcBef>
                <a:spcPts val="0"/>
              </a:spcBef>
              <a:buNone/>
              <a:defRPr sz="900" b="0" i="0" u="none" strike="noStrike" cap="none">
                <a:solidFill>
                  <a:srgbClr val="2D58AC"/>
                </a:solidFill>
                <a:latin typeface="Cabin"/>
                <a:ea typeface="Cabin"/>
                <a:cs typeface="Cabin"/>
                <a:sym typeface="Cabin"/>
              </a:defRPr>
            </a:lvl3pPr>
            <a:lvl4pPr marL="0" marR="0" lvl="3" indent="0" algn="r" rtl="0">
              <a:spcBef>
                <a:spcPts val="0"/>
              </a:spcBef>
              <a:buNone/>
              <a:defRPr sz="900" b="0" i="0" u="none" strike="noStrike" cap="none">
                <a:solidFill>
                  <a:srgbClr val="2D58AC"/>
                </a:solidFill>
                <a:latin typeface="Cabin"/>
                <a:ea typeface="Cabin"/>
                <a:cs typeface="Cabin"/>
                <a:sym typeface="Cabin"/>
              </a:defRPr>
            </a:lvl4pPr>
            <a:lvl5pPr marL="0" marR="0" lvl="4" indent="0" algn="r" rtl="0">
              <a:spcBef>
                <a:spcPts val="0"/>
              </a:spcBef>
              <a:buNone/>
              <a:defRPr sz="900" b="0" i="0" u="none" strike="noStrike" cap="none">
                <a:solidFill>
                  <a:srgbClr val="2D58AC"/>
                </a:solidFill>
                <a:latin typeface="Cabin"/>
                <a:ea typeface="Cabin"/>
                <a:cs typeface="Cabin"/>
                <a:sym typeface="Cabin"/>
              </a:defRPr>
            </a:lvl5pPr>
            <a:lvl6pPr marL="0" marR="0" lvl="5" indent="0" algn="r" rtl="0">
              <a:spcBef>
                <a:spcPts val="0"/>
              </a:spcBef>
              <a:buNone/>
              <a:defRPr sz="900" b="0" i="0" u="none" strike="noStrike" cap="none">
                <a:solidFill>
                  <a:srgbClr val="2D58AC"/>
                </a:solidFill>
                <a:latin typeface="Cabin"/>
                <a:ea typeface="Cabin"/>
                <a:cs typeface="Cabin"/>
                <a:sym typeface="Cabin"/>
              </a:defRPr>
            </a:lvl6pPr>
            <a:lvl7pPr marL="0" marR="0" lvl="6" indent="0" algn="r" rtl="0">
              <a:spcBef>
                <a:spcPts val="0"/>
              </a:spcBef>
              <a:buNone/>
              <a:defRPr sz="900" b="0" i="0" u="none" strike="noStrike" cap="none">
                <a:solidFill>
                  <a:srgbClr val="2D58AC"/>
                </a:solidFill>
                <a:latin typeface="Cabin"/>
                <a:ea typeface="Cabin"/>
                <a:cs typeface="Cabin"/>
                <a:sym typeface="Cabin"/>
              </a:defRPr>
            </a:lvl7pPr>
            <a:lvl8pPr marL="0" marR="0" lvl="7" indent="0" algn="r" rtl="0">
              <a:spcBef>
                <a:spcPts val="0"/>
              </a:spcBef>
              <a:buNone/>
              <a:defRPr sz="900" b="0" i="0" u="none" strike="noStrike" cap="none">
                <a:solidFill>
                  <a:srgbClr val="2D58AC"/>
                </a:solidFill>
                <a:latin typeface="Cabin"/>
                <a:ea typeface="Cabin"/>
                <a:cs typeface="Cabin"/>
                <a:sym typeface="Cabin"/>
              </a:defRPr>
            </a:lvl8pPr>
            <a:lvl9pPr marL="0" marR="0" lvl="8" indent="0" algn="r" rtl="0">
              <a:spcBef>
                <a:spcPts val="0"/>
              </a:spcBef>
              <a:buNone/>
              <a:defRPr sz="900" b="0" i="0" u="none" strike="noStrike" cap="none">
                <a:solidFill>
                  <a:srgbClr val="2D58AC"/>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6" name="Shape 8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3" name="Shape 9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2D58AC"/>
                </a:solidFill>
                <a:latin typeface="Cabin"/>
                <a:ea typeface="Cabin"/>
                <a:cs typeface="Cabin"/>
                <a:sym typeface="Cabin"/>
              </a:defRPr>
            </a:lvl1pPr>
            <a:lvl2pPr marL="0" marR="0" lvl="1" indent="0" algn="r" rtl="0">
              <a:spcBef>
                <a:spcPts val="0"/>
              </a:spcBef>
              <a:buNone/>
              <a:defRPr sz="900">
                <a:solidFill>
                  <a:srgbClr val="2D58AC"/>
                </a:solidFill>
                <a:latin typeface="Cabin"/>
                <a:ea typeface="Cabin"/>
                <a:cs typeface="Cabin"/>
                <a:sym typeface="Cabin"/>
              </a:defRPr>
            </a:lvl2pPr>
            <a:lvl3pPr marL="0" marR="0" lvl="2" indent="0" algn="r" rtl="0">
              <a:spcBef>
                <a:spcPts val="0"/>
              </a:spcBef>
              <a:buNone/>
              <a:defRPr sz="900">
                <a:solidFill>
                  <a:srgbClr val="2D58AC"/>
                </a:solidFill>
                <a:latin typeface="Cabin"/>
                <a:ea typeface="Cabin"/>
                <a:cs typeface="Cabin"/>
                <a:sym typeface="Cabin"/>
              </a:defRPr>
            </a:lvl3pPr>
            <a:lvl4pPr marL="0" marR="0" lvl="3" indent="0" algn="r" rtl="0">
              <a:spcBef>
                <a:spcPts val="0"/>
              </a:spcBef>
              <a:buNone/>
              <a:defRPr sz="900">
                <a:solidFill>
                  <a:srgbClr val="2D58AC"/>
                </a:solidFill>
                <a:latin typeface="Cabin"/>
                <a:ea typeface="Cabin"/>
                <a:cs typeface="Cabin"/>
                <a:sym typeface="Cabin"/>
              </a:defRPr>
            </a:lvl4pPr>
            <a:lvl5pPr marL="0" marR="0" lvl="4" indent="0" algn="r" rtl="0">
              <a:spcBef>
                <a:spcPts val="0"/>
              </a:spcBef>
              <a:buNone/>
              <a:defRPr sz="900">
                <a:solidFill>
                  <a:srgbClr val="2D58AC"/>
                </a:solidFill>
                <a:latin typeface="Cabin"/>
                <a:ea typeface="Cabin"/>
                <a:cs typeface="Cabin"/>
                <a:sym typeface="Cabin"/>
              </a:defRPr>
            </a:lvl5pPr>
            <a:lvl6pPr marL="0" marR="0" lvl="5" indent="0" algn="r" rtl="0">
              <a:spcBef>
                <a:spcPts val="0"/>
              </a:spcBef>
              <a:buNone/>
              <a:defRPr sz="900">
                <a:solidFill>
                  <a:srgbClr val="2D58AC"/>
                </a:solidFill>
                <a:latin typeface="Cabin"/>
                <a:ea typeface="Cabin"/>
                <a:cs typeface="Cabin"/>
                <a:sym typeface="Cabin"/>
              </a:defRPr>
            </a:lvl6pPr>
            <a:lvl7pPr marL="0" marR="0" lvl="6" indent="0" algn="r" rtl="0">
              <a:spcBef>
                <a:spcPts val="0"/>
              </a:spcBef>
              <a:buNone/>
              <a:defRPr sz="900">
                <a:solidFill>
                  <a:srgbClr val="2D58AC"/>
                </a:solidFill>
                <a:latin typeface="Cabin"/>
                <a:ea typeface="Cabin"/>
                <a:cs typeface="Cabin"/>
                <a:sym typeface="Cabin"/>
              </a:defRPr>
            </a:lvl7pPr>
            <a:lvl8pPr marL="0" marR="0" lvl="7" indent="0" algn="r" rtl="0">
              <a:spcBef>
                <a:spcPts val="0"/>
              </a:spcBef>
              <a:buNone/>
              <a:defRPr sz="900">
                <a:solidFill>
                  <a:srgbClr val="2D58AC"/>
                </a:solidFill>
                <a:latin typeface="Cabin"/>
                <a:ea typeface="Cabin"/>
                <a:cs typeface="Cabin"/>
                <a:sym typeface="Cabin"/>
              </a:defRPr>
            </a:lvl8pPr>
            <a:lvl9pPr marL="0" marR="0" lvl="8" indent="0" algn="r" rtl="0">
              <a:spcBef>
                <a:spcPts val="0"/>
              </a:spcBef>
              <a:buNone/>
              <a:defRPr sz="900">
                <a:solidFill>
                  <a:srgbClr val="2D58AC"/>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 name="Shape 2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29" name="Shape 2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36" name="Shape 36"/>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Shape 39"/>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2"/>
              </a:buClr>
              <a:buSzPts val="1656"/>
              <a:buFont typeface="Noto Sans Symbols"/>
              <a:buNone/>
              <a:defRPr sz="18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42" name="Shape 4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2D58AC"/>
                </a:solidFill>
                <a:latin typeface="Cabin"/>
                <a:ea typeface="Cabin"/>
                <a:cs typeface="Cabin"/>
                <a:sym typeface="Cabin"/>
              </a:defRPr>
            </a:lvl1pPr>
            <a:lvl2pPr marL="0" marR="0" lvl="1" indent="0" algn="r" rtl="0">
              <a:spcBef>
                <a:spcPts val="0"/>
              </a:spcBef>
              <a:buNone/>
              <a:defRPr sz="900">
                <a:solidFill>
                  <a:srgbClr val="2D58AC"/>
                </a:solidFill>
                <a:latin typeface="Cabin"/>
                <a:ea typeface="Cabin"/>
                <a:cs typeface="Cabin"/>
                <a:sym typeface="Cabin"/>
              </a:defRPr>
            </a:lvl2pPr>
            <a:lvl3pPr marL="0" marR="0" lvl="2" indent="0" algn="r" rtl="0">
              <a:spcBef>
                <a:spcPts val="0"/>
              </a:spcBef>
              <a:buNone/>
              <a:defRPr sz="900">
                <a:solidFill>
                  <a:srgbClr val="2D58AC"/>
                </a:solidFill>
                <a:latin typeface="Cabin"/>
                <a:ea typeface="Cabin"/>
                <a:cs typeface="Cabin"/>
                <a:sym typeface="Cabin"/>
              </a:defRPr>
            </a:lvl3pPr>
            <a:lvl4pPr marL="0" marR="0" lvl="3" indent="0" algn="r" rtl="0">
              <a:spcBef>
                <a:spcPts val="0"/>
              </a:spcBef>
              <a:buNone/>
              <a:defRPr sz="900">
                <a:solidFill>
                  <a:srgbClr val="2D58AC"/>
                </a:solidFill>
                <a:latin typeface="Cabin"/>
                <a:ea typeface="Cabin"/>
                <a:cs typeface="Cabin"/>
                <a:sym typeface="Cabin"/>
              </a:defRPr>
            </a:lvl4pPr>
            <a:lvl5pPr marL="0" marR="0" lvl="4" indent="0" algn="r" rtl="0">
              <a:spcBef>
                <a:spcPts val="0"/>
              </a:spcBef>
              <a:buNone/>
              <a:defRPr sz="900">
                <a:solidFill>
                  <a:srgbClr val="2D58AC"/>
                </a:solidFill>
                <a:latin typeface="Cabin"/>
                <a:ea typeface="Cabin"/>
                <a:cs typeface="Cabin"/>
                <a:sym typeface="Cabin"/>
              </a:defRPr>
            </a:lvl5pPr>
            <a:lvl6pPr marL="0" marR="0" lvl="5" indent="0" algn="r" rtl="0">
              <a:spcBef>
                <a:spcPts val="0"/>
              </a:spcBef>
              <a:buNone/>
              <a:defRPr sz="900">
                <a:solidFill>
                  <a:srgbClr val="2D58AC"/>
                </a:solidFill>
                <a:latin typeface="Cabin"/>
                <a:ea typeface="Cabin"/>
                <a:cs typeface="Cabin"/>
                <a:sym typeface="Cabin"/>
              </a:defRPr>
            </a:lvl6pPr>
            <a:lvl7pPr marL="0" marR="0" lvl="6" indent="0" algn="r" rtl="0">
              <a:spcBef>
                <a:spcPts val="0"/>
              </a:spcBef>
              <a:buNone/>
              <a:defRPr sz="900">
                <a:solidFill>
                  <a:srgbClr val="2D58AC"/>
                </a:solidFill>
                <a:latin typeface="Cabin"/>
                <a:ea typeface="Cabin"/>
                <a:cs typeface="Cabin"/>
                <a:sym typeface="Cabin"/>
              </a:defRPr>
            </a:lvl7pPr>
            <a:lvl8pPr marL="0" marR="0" lvl="7" indent="0" algn="r" rtl="0">
              <a:spcBef>
                <a:spcPts val="0"/>
              </a:spcBef>
              <a:buNone/>
              <a:defRPr sz="900">
                <a:solidFill>
                  <a:srgbClr val="2D58AC"/>
                </a:solidFill>
                <a:latin typeface="Cabin"/>
                <a:ea typeface="Cabin"/>
                <a:cs typeface="Cabin"/>
                <a:sym typeface="Cabin"/>
              </a:defRPr>
            </a:lvl8pPr>
            <a:lvl9pPr marL="0" marR="0" lvl="8" indent="0" algn="r" rtl="0">
              <a:spcBef>
                <a:spcPts val="0"/>
              </a:spcBef>
              <a:buNone/>
              <a:defRPr sz="900">
                <a:solidFill>
                  <a:srgbClr val="2D58AC"/>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Shape 4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8" name="Shape 48"/>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9" name="Shape 49"/>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0" name="Shape 5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Shape 54"/>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57" name="Shape 5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8" name="Shape 58"/>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59" name="Shape 59"/>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0" name="Shape 6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Shape 68"/>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2D58AC"/>
              </a:buClr>
              <a:buSzPts val="2000"/>
              <a:buFont typeface="Cabin"/>
              <a:buNone/>
              <a:defRPr sz="2000" b="0" i="0" u="none" strike="noStrike" cap="none">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lstStyle>
            <a:lvl1pPr marL="457200" marR="0" lvl="0" indent="-345440" algn="l" rtl="0">
              <a:spcBef>
                <a:spcPts val="400"/>
              </a:spcBef>
              <a:spcAft>
                <a:spcPts val="0"/>
              </a:spcAft>
              <a:buClr>
                <a:schemeClr val="accent2"/>
              </a:buClr>
              <a:buSzPts val="1840"/>
              <a:buFont typeface="Noto Sans Symbols"/>
              <a:buChar char="◼"/>
              <a:defRPr sz="2000" b="0" i="0" u="none" strike="noStrike" cap="none">
                <a:solidFill>
                  <a:schemeClr val="dk2"/>
                </a:solidFill>
                <a:latin typeface="Cabin"/>
                <a:ea typeface="Cabin"/>
                <a:cs typeface="Cabin"/>
                <a:sym typeface="Cabin"/>
              </a:defRPr>
            </a:lvl1pPr>
            <a:lvl2pPr marL="914400" marR="0" lvl="1" indent="-333756" algn="l" rtl="0">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71" name="Shape 71"/>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lstStyle>
            <a:lvl1pPr marL="457200" marR="0" lvl="0" indent="-228600" algn="r" rtl="0">
              <a:spcBef>
                <a:spcPts val="220"/>
              </a:spcBef>
              <a:spcAft>
                <a:spcPts val="0"/>
              </a:spcAft>
              <a:buClr>
                <a:schemeClr val="accent2"/>
              </a:buClr>
              <a:buSzPts val="1012"/>
              <a:buFont typeface="Noto Sans Symbols"/>
              <a:buNone/>
              <a:defRPr sz="1100" b="0" i="0" u="none" strike="noStrike" cap="none">
                <a:solidFill>
                  <a:schemeClr val="lt1"/>
                </a:solidFill>
                <a:latin typeface="Cabin"/>
                <a:ea typeface="Cabin"/>
                <a:cs typeface="Cabin"/>
                <a:sym typeface="Cabin"/>
              </a:defRPr>
            </a:lvl1pPr>
            <a:lvl2pPr marL="914400" marR="0" lvl="1" indent="-228600" algn="l" rtl="0">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2" name="Shape 7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2D58AC"/>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4" name="Shape 7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2D58AC"/>
                </a:solidFill>
                <a:latin typeface="Cabin"/>
                <a:ea typeface="Cabin"/>
                <a:cs typeface="Cabin"/>
                <a:sym typeface="Cabin"/>
              </a:defRPr>
            </a:lvl1pPr>
            <a:lvl2pPr marL="0" marR="0" lvl="1" indent="0" algn="r" rtl="0">
              <a:spcBef>
                <a:spcPts val="0"/>
              </a:spcBef>
              <a:buNone/>
              <a:defRPr sz="900">
                <a:solidFill>
                  <a:srgbClr val="2D58AC"/>
                </a:solidFill>
                <a:latin typeface="Cabin"/>
                <a:ea typeface="Cabin"/>
                <a:cs typeface="Cabin"/>
                <a:sym typeface="Cabin"/>
              </a:defRPr>
            </a:lvl2pPr>
            <a:lvl3pPr marL="0" marR="0" lvl="2" indent="0" algn="r" rtl="0">
              <a:spcBef>
                <a:spcPts val="0"/>
              </a:spcBef>
              <a:buNone/>
              <a:defRPr sz="900">
                <a:solidFill>
                  <a:srgbClr val="2D58AC"/>
                </a:solidFill>
                <a:latin typeface="Cabin"/>
                <a:ea typeface="Cabin"/>
                <a:cs typeface="Cabin"/>
                <a:sym typeface="Cabin"/>
              </a:defRPr>
            </a:lvl3pPr>
            <a:lvl4pPr marL="0" marR="0" lvl="3" indent="0" algn="r" rtl="0">
              <a:spcBef>
                <a:spcPts val="0"/>
              </a:spcBef>
              <a:buNone/>
              <a:defRPr sz="900">
                <a:solidFill>
                  <a:srgbClr val="2D58AC"/>
                </a:solidFill>
                <a:latin typeface="Cabin"/>
                <a:ea typeface="Cabin"/>
                <a:cs typeface="Cabin"/>
                <a:sym typeface="Cabin"/>
              </a:defRPr>
            </a:lvl4pPr>
            <a:lvl5pPr marL="0" marR="0" lvl="4" indent="0" algn="r" rtl="0">
              <a:spcBef>
                <a:spcPts val="0"/>
              </a:spcBef>
              <a:buNone/>
              <a:defRPr sz="900">
                <a:solidFill>
                  <a:srgbClr val="2D58AC"/>
                </a:solidFill>
                <a:latin typeface="Cabin"/>
                <a:ea typeface="Cabin"/>
                <a:cs typeface="Cabin"/>
                <a:sym typeface="Cabin"/>
              </a:defRPr>
            </a:lvl5pPr>
            <a:lvl6pPr marL="0" marR="0" lvl="5" indent="0" algn="r" rtl="0">
              <a:spcBef>
                <a:spcPts val="0"/>
              </a:spcBef>
              <a:buNone/>
              <a:defRPr sz="900">
                <a:solidFill>
                  <a:srgbClr val="2D58AC"/>
                </a:solidFill>
                <a:latin typeface="Cabin"/>
                <a:ea typeface="Cabin"/>
                <a:cs typeface="Cabin"/>
                <a:sym typeface="Cabin"/>
              </a:defRPr>
            </a:lvl6pPr>
            <a:lvl7pPr marL="0" marR="0" lvl="6" indent="0" algn="r" rtl="0">
              <a:spcBef>
                <a:spcPts val="0"/>
              </a:spcBef>
              <a:buNone/>
              <a:defRPr sz="900">
                <a:solidFill>
                  <a:srgbClr val="2D58AC"/>
                </a:solidFill>
                <a:latin typeface="Cabin"/>
                <a:ea typeface="Cabin"/>
                <a:cs typeface="Cabin"/>
                <a:sym typeface="Cabin"/>
              </a:defRPr>
            </a:lvl7pPr>
            <a:lvl8pPr marL="0" marR="0" lvl="7" indent="0" algn="r" rtl="0">
              <a:spcBef>
                <a:spcPts val="0"/>
              </a:spcBef>
              <a:buNone/>
              <a:defRPr sz="900">
                <a:solidFill>
                  <a:srgbClr val="2D58AC"/>
                </a:solidFill>
                <a:latin typeface="Cabin"/>
                <a:ea typeface="Cabin"/>
                <a:cs typeface="Cabin"/>
                <a:sym typeface="Cabin"/>
              </a:defRPr>
            </a:lvl8pPr>
            <a:lvl9pPr marL="0" marR="0" lvl="8" indent="0" algn="r" rtl="0">
              <a:spcBef>
                <a:spcPts val="0"/>
              </a:spcBef>
              <a:buNone/>
              <a:defRPr sz="900">
                <a:solidFill>
                  <a:srgbClr val="2D58AC"/>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78" name="Shape 78"/>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lstStyle>
            <a:lvl1pPr marL="457200" marR="0" lvl="0" indent="-228600" algn="l" rtl="0">
              <a:spcBef>
                <a:spcPts val="24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1pPr>
            <a:lvl2pPr marL="914400" marR="0" lvl="1" indent="-228600" algn="l" rtl="0">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9" name="Shape 7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Shape 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463425" y="1372092"/>
            <a:ext cx="10058400" cy="1372500"/>
          </a:xfrm>
          <a:prstGeom prst="rect">
            <a:avLst/>
          </a:prstGeom>
          <a:noFill/>
          <a:ln>
            <a:noFill/>
          </a:ln>
        </p:spPr>
        <p:txBody>
          <a:bodyPr spcFirstLastPara="1" wrap="square" lIns="121900" tIns="121900" rIns="121900" bIns="121900" anchor="b" anchorCtr="0">
            <a:noAutofit/>
          </a:bodyPr>
          <a:lstStyle/>
          <a:p>
            <a:pPr marL="0" lvl="0" indent="0" rtl="0">
              <a:spcBef>
                <a:spcPts val="0"/>
              </a:spcBef>
              <a:spcAft>
                <a:spcPts val="0"/>
              </a:spcAft>
              <a:buClr>
                <a:srgbClr val="366658"/>
              </a:buClr>
              <a:buSzPts val="3420"/>
              <a:buFont typeface="Cabin"/>
              <a:buNone/>
            </a:pPr>
            <a:r>
              <a:rPr lang="en-US"/>
              <a:t>NUCLEAR WEAPONS AND SOCIAL JUSTICE</a:t>
            </a:r>
            <a:endParaRPr b="0" i="0" u="none" strike="noStrike" cap="none">
              <a:solidFill>
                <a:schemeClr val="accent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02750" y="873162"/>
            <a:ext cx="10160100" cy="114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bin"/>
              <a:buNone/>
            </a:pPr>
            <a:r>
              <a:rPr lang="en-US">
                <a:solidFill>
                  <a:srgbClr val="FFFFFF"/>
                </a:solidFill>
              </a:rPr>
              <a:t>URANIUM MINING - MIDNITE MINE </a:t>
            </a:r>
            <a:endParaRPr i="0" u="none" strike="noStrike" cap="none">
              <a:solidFill>
                <a:srgbClr val="FFFFFF"/>
              </a:solidFill>
            </a:endParaRPr>
          </a:p>
        </p:txBody>
      </p:sp>
      <p:pic>
        <p:nvPicPr>
          <p:cNvPr id="177" name="Shape 177"/>
          <p:cNvPicPr preferRelativeResize="0"/>
          <p:nvPr/>
        </p:nvPicPr>
        <p:blipFill rotWithShape="1">
          <a:blip r:embed="rId3">
            <a:alphaModFix/>
          </a:blip>
          <a:srcRect t="13533" b="13233"/>
          <a:stretch/>
        </p:blipFill>
        <p:spPr>
          <a:xfrm>
            <a:off x="2426172" y="1792078"/>
            <a:ext cx="7339666" cy="5022376"/>
          </a:xfrm>
          <a:prstGeom prst="rect">
            <a:avLst/>
          </a:prstGeom>
          <a:noFill/>
          <a:ln>
            <a:noFill/>
          </a:ln>
        </p:spPr>
      </p:pic>
      <p:sp>
        <p:nvSpPr>
          <p:cNvPr id="178" name="Shape 178"/>
          <p:cNvSpPr/>
          <p:nvPr/>
        </p:nvSpPr>
        <p:spPr>
          <a:xfrm>
            <a:off x="500116" y="2696184"/>
            <a:ext cx="4191300" cy="3214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HANFORD </a:t>
            </a:r>
            <a:endParaRPr/>
          </a:p>
        </p:txBody>
      </p:sp>
      <p:pic>
        <p:nvPicPr>
          <p:cNvPr id="185" name="Shape 185"/>
          <p:cNvPicPr preferRelativeResize="0"/>
          <p:nvPr/>
        </p:nvPicPr>
        <p:blipFill rotWithShape="1">
          <a:blip r:embed="rId3">
            <a:alphaModFix/>
          </a:blip>
          <a:srcRect/>
          <a:stretch/>
        </p:blipFill>
        <p:spPr>
          <a:xfrm>
            <a:off x="1333457" y="1891397"/>
            <a:ext cx="9525000" cy="4857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GENDER AND NUCLEAR WEAPONS</a:t>
            </a:r>
            <a:endParaRPr/>
          </a:p>
        </p:txBody>
      </p:sp>
      <p:pic>
        <p:nvPicPr>
          <p:cNvPr id="191" name="Shape 191"/>
          <p:cNvPicPr preferRelativeResize="0"/>
          <p:nvPr/>
        </p:nvPicPr>
        <p:blipFill>
          <a:blip r:embed="rId3">
            <a:alphaModFix/>
          </a:blip>
          <a:stretch>
            <a:fillRect/>
          </a:stretch>
        </p:blipFill>
        <p:spPr>
          <a:xfrm>
            <a:off x="5777875" y="2553175"/>
            <a:ext cx="6122825" cy="3528850"/>
          </a:xfrm>
          <a:prstGeom prst="rect">
            <a:avLst/>
          </a:prstGeom>
          <a:noFill/>
          <a:ln>
            <a:noFill/>
          </a:ln>
        </p:spPr>
      </p:pic>
      <p:pic>
        <p:nvPicPr>
          <p:cNvPr id="192" name="Shape 192"/>
          <p:cNvPicPr preferRelativeResize="0"/>
          <p:nvPr/>
        </p:nvPicPr>
        <p:blipFill>
          <a:blip r:embed="rId4">
            <a:alphaModFix/>
          </a:blip>
          <a:stretch>
            <a:fillRect/>
          </a:stretch>
        </p:blipFill>
        <p:spPr>
          <a:xfrm>
            <a:off x="581200" y="1898931"/>
            <a:ext cx="4796808" cy="48373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HISTORY OF INTERSECTIONALITY </a:t>
            </a:r>
            <a:endParaRPr/>
          </a:p>
        </p:txBody>
      </p:sp>
      <p:pic>
        <p:nvPicPr>
          <p:cNvPr id="199" name="Shape 199"/>
          <p:cNvPicPr preferRelativeResize="0"/>
          <p:nvPr/>
        </p:nvPicPr>
        <p:blipFill rotWithShape="1">
          <a:blip r:embed="rId3">
            <a:alphaModFix/>
          </a:blip>
          <a:srcRect/>
          <a:stretch/>
        </p:blipFill>
        <p:spPr>
          <a:xfrm>
            <a:off x="1803746" y="2138310"/>
            <a:ext cx="2743200" cy="4114800"/>
          </a:xfrm>
          <a:prstGeom prst="rect">
            <a:avLst/>
          </a:prstGeom>
          <a:noFill/>
          <a:ln>
            <a:noFill/>
          </a:ln>
        </p:spPr>
      </p:pic>
      <p:pic>
        <p:nvPicPr>
          <p:cNvPr id="200" name="Shape 200"/>
          <p:cNvPicPr preferRelativeResize="0"/>
          <p:nvPr/>
        </p:nvPicPr>
        <p:blipFill rotWithShape="1">
          <a:blip r:embed="rId4">
            <a:alphaModFix/>
          </a:blip>
          <a:srcRect/>
          <a:stretch/>
        </p:blipFill>
        <p:spPr>
          <a:xfrm>
            <a:off x="5206651" y="2144573"/>
            <a:ext cx="5478049" cy="4108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lt1"/>
              </a:buClr>
              <a:buSzPts val="2800"/>
              <a:buFont typeface="Cabin"/>
              <a:buNone/>
            </a:pPr>
            <a:r>
              <a:rPr lang="en-US"/>
              <a:t>MOVING FORWARD </a:t>
            </a:r>
            <a:endParaRPr/>
          </a:p>
        </p:txBody>
      </p:sp>
      <p:sp>
        <p:nvSpPr>
          <p:cNvPr id="207" name="Shape 207"/>
          <p:cNvSpPr txBox="1"/>
          <p:nvPr/>
        </p:nvSpPr>
        <p:spPr>
          <a:xfrm>
            <a:off x="1468000" y="5097125"/>
            <a:ext cx="10142700" cy="1877400"/>
          </a:xfrm>
          <a:prstGeom prst="rect">
            <a:avLst/>
          </a:prstGeom>
          <a:noFill/>
          <a:ln>
            <a:noFill/>
          </a:ln>
        </p:spPr>
        <p:txBody>
          <a:bodyPr spcFirstLastPara="1" wrap="square" lIns="91425" tIns="91425" rIns="91425" bIns="91425" anchor="t" anchorCtr="0">
            <a:noAutofit/>
          </a:bodyPr>
          <a:lstStyle/>
          <a:p>
            <a:pPr marL="457200" lvl="0" indent="-381000">
              <a:spcBef>
                <a:spcPts val="0"/>
              </a:spcBef>
              <a:spcAft>
                <a:spcPts val="0"/>
              </a:spcAft>
              <a:buSzPts val="2400"/>
              <a:buFont typeface="Cabin"/>
              <a:buChar char="■"/>
            </a:pPr>
            <a:r>
              <a:rPr lang="en-US" sz="2400">
                <a:latin typeface="Cabin"/>
                <a:ea typeface="Cabin"/>
                <a:cs typeface="Cabin"/>
                <a:sym typeface="Cabin"/>
              </a:rPr>
              <a:t>How can use this information to talk about nuclear weapons differently? </a:t>
            </a:r>
            <a:endParaRPr sz="2400">
              <a:latin typeface="Cabin"/>
              <a:ea typeface="Cabin"/>
              <a:cs typeface="Cabin"/>
              <a:sym typeface="Cabin"/>
            </a:endParaRPr>
          </a:p>
          <a:p>
            <a:pPr marL="457200" lvl="0" indent="-381000">
              <a:spcBef>
                <a:spcPts val="0"/>
              </a:spcBef>
              <a:spcAft>
                <a:spcPts val="0"/>
              </a:spcAft>
              <a:buSzPts val="2400"/>
              <a:buFont typeface="Cabin"/>
              <a:buChar char="■"/>
            </a:pPr>
            <a:r>
              <a:rPr lang="en-US" sz="2400">
                <a:latin typeface="Cabin"/>
                <a:ea typeface="Cabin"/>
                <a:cs typeface="Cabin"/>
                <a:sym typeface="Cabin"/>
              </a:rPr>
              <a:t>How can we connect with unlikely allies? </a:t>
            </a:r>
            <a:endParaRPr sz="2400">
              <a:latin typeface="Cabin"/>
              <a:ea typeface="Cabin"/>
              <a:cs typeface="Cabin"/>
              <a:sym typeface="Cabin"/>
            </a:endParaRPr>
          </a:p>
          <a:p>
            <a:pPr marL="457200" lvl="0" indent="-381000">
              <a:spcBef>
                <a:spcPts val="0"/>
              </a:spcBef>
              <a:spcAft>
                <a:spcPts val="0"/>
              </a:spcAft>
              <a:buSzPts val="2400"/>
              <a:buFont typeface="Cabin"/>
              <a:buChar char="■"/>
            </a:pPr>
            <a:r>
              <a:rPr lang="en-US" sz="2400">
                <a:latin typeface="Cabin"/>
                <a:ea typeface="Cabin"/>
                <a:cs typeface="Cabin"/>
                <a:sym typeface="Cabin"/>
              </a:rPr>
              <a:t>How can we support and stand in solidarity with others? </a:t>
            </a:r>
            <a:endParaRPr sz="2400">
              <a:latin typeface="Cabin"/>
              <a:ea typeface="Cabin"/>
              <a:cs typeface="Cabin"/>
              <a:sym typeface="Cabin"/>
            </a:endParaRPr>
          </a:p>
        </p:txBody>
      </p:sp>
      <p:pic>
        <p:nvPicPr>
          <p:cNvPr id="208" name="Shape 208"/>
          <p:cNvPicPr preferRelativeResize="0"/>
          <p:nvPr/>
        </p:nvPicPr>
        <p:blipFill>
          <a:blip r:embed="rId3">
            <a:alphaModFix/>
          </a:blip>
          <a:stretch>
            <a:fillRect/>
          </a:stretch>
        </p:blipFill>
        <p:spPr>
          <a:xfrm>
            <a:off x="2503725" y="1851136"/>
            <a:ext cx="7184450" cy="324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1028800" y="2433800"/>
            <a:ext cx="9925050" cy="3752850"/>
          </a:xfrm>
          <a:prstGeom prst="rect">
            <a:avLst/>
          </a:prstGeom>
          <a:noFill/>
          <a:ln>
            <a:noFill/>
          </a:ln>
        </p:spPr>
      </p:pic>
      <p:sp>
        <p:nvSpPr>
          <p:cNvPr id="106" name="Shape 106"/>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WHY FIND INTERSECTIONALITY?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1798525" y="2252375"/>
            <a:ext cx="2975100" cy="924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txBox="1"/>
          <p:nvPr/>
        </p:nvSpPr>
        <p:spPr>
          <a:xfrm>
            <a:off x="689150" y="974900"/>
            <a:ext cx="6538500" cy="53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solidFill>
                  <a:srgbClr val="FFFFFF"/>
                </a:solidFill>
                <a:latin typeface="Cabin"/>
                <a:ea typeface="Cabin"/>
                <a:cs typeface="Cabin"/>
                <a:sym typeface="Cabin"/>
              </a:rPr>
              <a:t>MONOLITHIC </a:t>
            </a:r>
            <a:endParaRPr sz="3600">
              <a:solidFill>
                <a:srgbClr val="FFFFFF"/>
              </a:solidFill>
              <a:latin typeface="Cabin"/>
              <a:ea typeface="Cabin"/>
              <a:cs typeface="Cabin"/>
              <a:sym typeface="Cabin"/>
            </a:endParaRPr>
          </a:p>
        </p:txBody>
      </p:sp>
      <p:pic>
        <p:nvPicPr>
          <p:cNvPr id="113" name="Shape 113"/>
          <p:cNvPicPr preferRelativeResize="0"/>
          <p:nvPr/>
        </p:nvPicPr>
        <p:blipFill rotWithShape="1">
          <a:blip r:embed="rId3">
            <a:alphaModFix/>
          </a:blip>
          <a:srcRect t="2837"/>
          <a:stretch/>
        </p:blipFill>
        <p:spPr>
          <a:xfrm>
            <a:off x="0" y="0"/>
            <a:ext cx="12192000" cy="7002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1126175" y="2017050"/>
            <a:ext cx="2975100" cy="924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txBox="1"/>
          <p:nvPr/>
        </p:nvSpPr>
        <p:spPr>
          <a:xfrm>
            <a:off x="588325" y="980725"/>
            <a:ext cx="6790800" cy="73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solidFill>
                  <a:srgbClr val="FFFFFF"/>
                </a:solidFill>
                <a:latin typeface="Cabin"/>
                <a:ea typeface="Cabin"/>
                <a:cs typeface="Cabin"/>
                <a:sym typeface="Cabin"/>
              </a:rPr>
              <a:t>THE MONEY</a:t>
            </a:r>
            <a:endParaRPr sz="3600">
              <a:solidFill>
                <a:srgbClr val="FFFFFF"/>
              </a:solidFill>
              <a:latin typeface="Cabin"/>
              <a:ea typeface="Cabin"/>
              <a:cs typeface="Cabin"/>
              <a:sym typeface="Cabin"/>
            </a:endParaRPr>
          </a:p>
        </p:txBody>
      </p:sp>
      <p:sp>
        <p:nvSpPr>
          <p:cNvPr id="120" name="Shape 120"/>
          <p:cNvSpPr txBox="1"/>
          <p:nvPr/>
        </p:nvSpPr>
        <p:spPr>
          <a:xfrm>
            <a:off x="737250" y="3072313"/>
            <a:ext cx="7024800" cy="14049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Clr>
                <a:srgbClr val="434343"/>
              </a:buClr>
              <a:buSzPts val="2400"/>
              <a:buFont typeface="Cabin"/>
              <a:buChar char="■"/>
            </a:pPr>
            <a:r>
              <a:rPr lang="en-US" sz="2400">
                <a:solidFill>
                  <a:srgbClr val="434343"/>
                </a:solidFill>
                <a:latin typeface="Cabin"/>
                <a:ea typeface="Cabin"/>
                <a:cs typeface="Cabin"/>
                <a:sym typeface="Cabin"/>
              </a:rPr>
              <a:t>$1.7 trillion over 30 years, with inflation </a:t>
            </a:r>
            <a:endParaRPr sz="1800">
              <a:solidFill>
                <a:srgbClr val="434343"/>
              </a:solidFill>
              <a:latin typeface="Cabin"/>
              <a:ea typeface="Cabin"/>
              <a:cs typeface="Cabin"/>
              <a:sym typeface="Cabin"/>
            </a:endParaRPr>
          </a:p>
          <a:p>
            <a:pPr marL="457200" lvl="0" indent="-381000" rtl="0">
              <a:spcBef>
                <a:spcPts val="0"/>
              </a:spcBef>
              <a:spcAft>
                <a:spcPts val="0"/>
              </a:spcAft>
              <a:buClr>
                <a:srgbClr val="434343"/>
              </a:buClr>
              <a:buSzPts val="2400"/>
              <a:buFont typeface="Cabin"/>
              <a:buChar char="■"/>
            </a:pPr>
            <a:r>
              <a:rPr lang="en-US" sz="2400" b="1">
                <a:solidFill>
                  <a:srgbClr val="434343"/>
                </a:solidFill>
                <a:latin typeface="Cabin"/>
                <a:ea typeface="Cabin"/>
                <a:cs typeface="Cabin"/>
                <a:sym typeface="Cabin"/>
              </a:rPr>
              <a:t>$4.6 million every hour, for the next 30 years</a:t>
            </a:r>
            <a:endParaRPr>
              <a:solidFill>
                <a:srgbClr val="434343"/>
              </a:solidFill>
            </a:endParaRPr>
          </a:p>
        </p:txBody>
      </p:sp>
      <p:pic>
        <p:nvPicPr>
          <p:cNvPr id="121" name="Shape 121"/>
          <p:cNvPicPr preferRelativeResize="0"/>
          <p:nvPr/>
        </p:nvPicPr>
        <p:blipFill rotWithShape="1">
          <a:blip r:embed="rId3">
            <a:alphaModFix/>
          </a:blip>
          <a:srcRect/>
          <a:stretch/>
        </p:blipFill>
        <p:spPr>
          <a:xfrm>
            <a:off x="8098053" y="2154847"/>
            <a:ext cx="2805545" cy="2805545"/>
          </a:xfrm>
          <a:prstGeom prst="rect">
            <a:avLst/>
          </a:prstGeom>
          <a:noFill/>
          <a:ln>
            <a:noFill/>
          </a:ln>
        </p:spPr>
      </p:pic>
      <p:sp>
        <p:nvSpPr>
          <p:cNvPr id="122" name="Shape 122"/>
          <p:cNvSpPr txBox="1"/>
          <p:nvPr/>
        </p:nvSpPr>
        <p:spPr>
          <a:xfrm>
            <a:off x="2201946" y="5829300"/>
            <a:ext cx="77880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000000"/>
                </a:solidFill>
                <a:latin typeface="Cabin"/>
                <a:ea typeface="Cabin"/>
                <a:cs typeface="Cabin"/>
                <a:sym typeface="Cabin"/>
              </a:rPr>
              <a:t>WHAT COULD WE SPEND THAT MONEY ON INSTEAD? </a:t>
            </a:r>
            <a:endParaRPr sz="2400" b="0" i="0" u="none" strike="noStrike" cap="none">
              <a:solidFill>
                <a:srgbClr val="000000"/>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Shape 127"/>
          <p:cNvGrpSpPr/>
          <p:nvPr/>
        </p:nvGrpSpPr>
        <p:grpSpPr>
          <a:xfrm>
            <a:off x="578748" y="3145216"/>
            <a:ext cx="10886706" cy="2007000"/>
            <a:chOff x="2854" y="1705883"/>
            <a:chExt cx="10886706" cy="2007000"/>
          </a:xfrm>
        </p:grpSpPr>
        <p:sp>
          <p:nvSpPr>
            <p:cNvPr id="128" name="Shape 128"/>
            <p:cNvSpPr/>
            <p:nvPr/>
          </p:nvSpPr>
          <p:spPr>
            <a:xfrm>
              <a:off x="2854" y="1705883"/>
              <a:ext cx="2007000" cy="2007000"/>
            </a:xfrm>
            <a:prstGeom prst="ellipse">
              <a:avLst/>
            </a:prstGeom>
            <a:solidFill>
              <a:schemeClr val="accent2"/>
            </a:solidFill>
            <a:ln w="22225" cap="rnd"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txBox="1"/>
            <p:nvPr/>
          </p:nvSpPr>
          <p:spPr>
            <a:xfrm>
              <a:off x="296758" y="1999787"/>
              <a:ext cx="1419000" cy="1419000"/>
            </a:xfrm>
            <a:prstGeom prst="rect">
              <a:avLst/>
            </a:prstGeom>
            <a:solidFill>
              <a:schemeClr val="accent2"/>
            </a:solid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FFFFFF"/>
                  </a:solidFill>
                  <a:latin typeface="Cabin"/>
                  <a:ea typeface="Cabin"/>
                  <a:cs typeface="Cabin"/>
                  <a:sym typeface="Cabin"/>
                </a:rPr>
                <a:t>School lunches for one million students, for 10 years </a:t>
              </a:r>
              <a:endParaRPr sz="1800" b="0" i="0" u="none" strike="noStrike" cap="none">
                <a:solidFill>
                  <a:srgbClr val="FFFFFF"/>
                </a:solidFill>
                <a:latin typeface="Cabin"/>
                <a:ea typeface="Cabin"/>
                <a:cs typeface="Cabin"/>
                <a:sym typeface="Cabin"/>
              </a:endParaRPr>
            </a:p>
          </p:txBody>
        </p:sp>
        <p:sp>
          <p:nvSpPr>
            <p:cNvPr id="130" name="Shape 130"/>
            <p:cNvSpPr/>
            <p:nvPr/>
          </p:nvSpPr>
          <p:spPr>
            <a:xfrm>
              <a:off x="2132189" y="2272067"/>
              <a:ext cx="874500" cy="874500"/>
            </a:xfrm>
            <a:prstGeom prst="mathPlus">
              <a:avLst>
                <a:gd name="adj1" fmla="val 2352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p:nvPr/>
          </p:nvSpPr>
          <p:spPr>
            <a:xfrm>
              <a:off x="2248108" y="2606488"/>
              <a:ext cx="642600" cy="2058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rgbClr val="FFFFFF"/>
                </a:solidFill>
                <a:latin typeface="Cabin"/>
                <a:ea typeface="Cabin"/>
                <a:cs typeface="Cabin"/>
                <a:sym typeface="Cabin"/>
              </a:endParaRPr>
            </a:p>
          </p:txBody>
        </p:sp>
        <p:sp>
          <p:nvSpPr>
            <p:cNvPr id="132" name="Shape 132"/>
            <p:cNvSpPr/>
            <p:nvPr/>
          </p:nvSpPr>
          <p:spPr>
            <a:xfrm>
              <a:off x="3129156" y="1705883"/>
              <a:ext cx="2007000" cy="2007000"/>
            </a:xfrm>
            <a:prstGeom prst="ellipse">
              <a:avLst/>
            </a:prstGeom>
            <a:solidFill>
              <a:schemeClr val="accent2"/>
            </a:solidFill>
            <a:ln w="22225" cap="rnd"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txBox="1"/>
            <p:nvPr/>
          </p:nvSpPr>
          <p:spPr>
            <a:xfrm>
              <a:off x="3423060" y="1999787"/>
              <a:ext cx="1419000" cy="1419000"/>
            </a:xfrm>
            <a:prstGeom prst="rect">
              <a:avLst/>
            </a:prstGeom>
            <a:solidFill>
              <a:schemeClr val="accent2"/>
            </a:solid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FFFFFF"/>
                  </a:solidFill>
                  <a:latin typeface="Cabin"/>
                  <a:ea typeface="Cabin"/>
                  <a:cs typeface="Cabin"/>
                  <a:sym typeface="Cabin"/>
                </a:rPr>
                <a:t>4 years of community college for 9 million students</a:t>
              </a:r>
              <a:endParaRPr sz="1800" b="0" i="0" u="none" strike="noStrike" cap="none">
                <a:solidFill>
                  <a:srgbClr val="FFFFFF"/>
                </a:solidFill>
                <a:latin typeface="Cabin"/>
                <a:ea typeface="Cabin"/>
                <a:cs typeface="Cabin"/>
                <a:sym typeface="Cabin"/>
              </a:endParaRPr>
            </a:p>
          </p:txBody>
        </p:sp>
        <p:sp>
          <p:nvSpPr>
            <p:cNvPr id="134" name="Shape 134"/>
            <p:cNvSpPr/>
            <p:nvPr/>
          </p:nvSpPr>
          <p:spPr>
            <a:xfrm>
              <a:off x="5258491" y="2272067"/>
              <a:ext cx="874500" cy="874500"/>
            </a:xfrm>
            <a:prstGeom prst="mathPlus">
              <a:avLst>
                <a:gd name="adj1" fmla="val 2352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txBox="1"/>
            <p:nvPr/>
          </p:nvSpPr>
          <p:spPr>
            <a:xfrm>
              <a:off x="5374410" y="2606488"/>
              <a:ext cx="642600" cy="2058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rgbClr val="FFFFFF"/>
                </a:solidFill>
                <a:latin typeface="Cabin"/>
                <a:ea typeface="Cabin"/>
                <a:cs typeface="Cabin"/>
                <a:sym typeface="Cabin"/>
              </a:endParaRPr>
            </a:p>
          </p:txBody>
        </p:sp>
        <p:sp>
          <p:nvSpPr>
            <p:cNvPr id="136" name="Shape 136"/>
            <p:cNvSpPr/>
            <p:nvPr/>
          </p:nvSpPr>
          <p:spPr>
            <a:xfrm>
              <a:off x="6255458" y="1705883"/>
              <a:ext cx="2007000" cy="2007000"/>
            </a:xfrm>
            <a:prstGeom prst="ellipse">
              <a:avLst/>
            </a:prstGeom>
            <a:solidFill>
              <a:schemeClr val="accent2"/>
            </a:solidFill>
            <a:ln w="22225" cap="rnd"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txBox="1"/>
            <p:nvPr/>
          </p:nvSpPr>
          <p:spPr>
            <a:xfrm>
              <a:off x="6549362" y="1999787"/>
              <a:ext cx="1419000" cy="1419000"/>
            </a:xfrm>
            <a:prstGeom prst="rect">
              <a:avLst/>
            </a:prstGeom>
            <a:solidFill>
              <a:schemeClr val="accent2"/>
            </a:solid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FFFFFF"/>
                  </a:solidFill>
                  <a:latin typeface="Cabin"/>
                  <a:ea typeface="Cabin"/>
                  <a:cs typeface="Cabin"/>
                  <a:sym typeface="Cabin"/>
                </a:rPr>
                <a:t>Early childhood education for every 3-4 year old in the US</a:t>
              </a:r>
              <a:endParaRPr sz="1800" b="0" i="0" u="none" strike="noStrike" cap="none">
                <a:solidFill>
                  <a:srgbClr val="FFFFFF"/>
                </a:solidFill>
                <a:latin typeface="Cabin"/>
                <a:ea typeface="Cabin"/>
                <a:cs typeface="Cabin"/>
                <a:sym typeface="Cabin"/>
              </a:endParaRPr>
            </a:p>
          </p:txBody>
        </p:sp>
        <p:sp>
          <p:nvSpPr>
            <p:cNvPr id="138" name="Shape 138"/>
            <p:cNvSpPr/>
            <p:nvPr/>
          </p:nvSpPr>
          <p:spPr>
            <a:xfrm>
              <a:off x="8384793" y="2272067"/>
              <a:ext cx="874500" cy="874500"/>
            </a:xfrm>
            <a:prstGeom prst="mathEqual">
              <a:avLst>
                <a:gd name="adj1" fmla="val 23520"/>
                <a:gd name="adj2" fmla="val 1176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9381760" y="1955426"/>
              <a:ext cx="1507800" cy="1507800"/>
            </a:xfrm>
            <a:prstGeom prst="ellipse">
              <a:avLst/>
            </a:prstGeom>
            <a:solidFill>
              <a:schemeClr val="dk2"/>
            </a:solidFill>
            <a:ln w="22225" cap="rnd"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txBox="1"/>
            <p:nvPr/>
          </p:nvSpPr>
          <p:spPr>
            <a:xfrm>
              <a:off x="9602574" y="2176240"/>
              <a:ext cx="1066200" cy="1066200"/>
            </a:xfrm>
            <a:prstGeom prst="rect">
              <a:avLst/>
            </a:prstGeom>
            <a:solidFill>
              <a:schemeClr val="dk2"/>
            </a:solid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FFFFFF"/>
                  </a:solidFill>
                  <a:latin typeface="Cabin"/>
                  <a:ea typeface="Cabin"/>
                  <a:cs typeface="Cabin"/>
                  <a:sym typeface="Cabin"/>
                </a:rPr>
                <a:t>$400 billion for nukes</a:t>
              </a:r>
              <a:endParaRPr sz="1800" b="0" i="0" u="none" strike="noStrike" cap="none">
                <a:solidFill>
                  <a:srgbClr val="FFFFFF"/>
                </a:solidFill>
                <a:latin typeface="Cabin"/>
                <a:ea typeface="Cabin"/>
                <a:cs typeface="Cabin"/>
                <a:sym typeface="Cabin"/>
              </a:endParaRPr>
            </a:p>
          </p:txBody>
        </p:sp>
      </p:grpSp>
      <p:sp>
        <p:nvSpPr>
          <p:cNvPr id="141" name="Shape 141"/>
          <p:cNvSpPr txBox="1"/>
          <p:nvPr/>
        </p:nvSpPr>
        <p:spPr>
          <a:xfrm>
            <a:off x="1072874" y="5389130"/>
            <a:ext cx="11601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rgbClr val="000000"/>
                </a:solidFill>
                <a:latin typeface="Cabin"/>
                <a:ea typeface="Cabin"/>
                <a:cs typeface="Cabin"/>
                <a:sym typeface="Cabin"/>
              </a:rPr>
              <a:t>$5 billion</a:t>
            </a:r>
            <a:endParaRPr sz="1800" b="0" i="0" u="none" strike="noStrike" cap="none">
              <a:solidFill>
                <a:srgbClr val="000000"/>
              </a:solidFill>
              <a:latin typeface="Cabin"/>
              <a:ea typeface="Cabin"/>
              <a:cs typeface="Cabin"/>
              <a:sym typeface="Cabin"/>
            </a:endParaRPr>
          </a:p>
        </p:txBody>
      </p:sp>
      <p:sp>
        <p:nvSpPr>
          <p:cNvPr id="142" name="Shape 142"/>
          <p:cNvSpPr txBox="1"/>
          <p:nvPr/>
        </p:nvSpPr>
        <p:spPr>
          <a:xfrm>
            <a:off x="3953789" y="5389130"/>
            <a:ext cx="14307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rgbClr val="000000"/>
                </a:solidFill>
                <a:latin typeface="Cabin"/>
                <a:ea typeface="Cabin"/>
                <a:cs typeface="Cabin"/>
                <a:sym typeface="Cabin"/>
              </a:rPr>
              <a:t>$120 billion</a:t>
            </a:r>
            <a:endParaRPr sz="1800" b="0" i="0" u="none" strike="noStrike" cap="none">
              <a:solidFill>
                <a:srgbClr val="000000"/>
              </a:solidFill>
              <a:latin typeface="Cabin"/>
              <a:ea typeface="Cabin"/>
              <a:cs typeface="Cabin"/>
              <a:sym typeface="Cabin"/>
            </a:endParaRPr>
          </a:p>
        </p:txBody>
      </p:sp>
      <p:sp>
        <p:nvSpPr>
          <p:cNvPr id="143" name="Shape 143"/>
          <p:cNvSpPr txBox="1"/>
          <p:nvPr/>
        </p:nvSpPr>
        <p:spPr>
          <a:xfrm>
            <a:off x="7105385" y="5389130"/>
            <a:ext cx="14307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rgbClr val="000000"/>
                </a:solidFill>
                <a:latin typeface="Cabin"/>
                <a:ea typeface="Cabin"/>
                <a:cs typeface="Cabin"/>
                <a:sym typeface="Cabin"/>
              </a:rPr>
              <a:t>$260 billion</a:t>
            </a:r>
            <a:endParaRPr sz="1800" b="0" i="0" u="none" strike="noStrike" cap="none">
              <a:solidFill>
                <a:srgbClr val="000000"/>
              </a:solidFill>
              <a:latin typeface="Cabin"/>
              <a:ea typeface="Cabin"/>
              <a:cs typeface="Cabin"/>
              <a:sym typeface="Cabin"/>
            </a:endParaRPr>
          </a:p>
        </p:txBody>
      </p:sp>
      <p:sp>
        <p:nvSpPr>
          <p:cNvPr id="144" name="Shape 144"/>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lt1"/>
              </a:buClr>
              <a:buSzPts val="2800"/>
              <a:buFont typeface="Cabin"/>
              <a:buNone/>
            </a:pPr>
            <a:r>
              <a:rPr lang="en-US"/>
              <a:t>10 YEARS OF NUCLEAR WEAPONS FUNDING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NUCLEAR COLONIALISM </a:t>
            </a:r>
            <a:endParaRPr/>
          </a:p>
        </p:txBody>
      </p:sp>
      <p:sp>
        <p:nvSpPr>
          <p:cNvPr id="151" name="Shape 151"/>
          <p:cNvSpPr txBox="1">
            <a:spLocks noGrp="1"/>
          </p:cNvSpPr>
          <p:nvPr>
            <p:ph type="body" idx="1"/>
          </p:nvPr>
        </p:nvSpPr>
        <p:spPr>
          <a:xfrm>
            <a:off x="581250" y="2128351"/>
            <a:ext cx="11029500" cy="4203300"/>
          </a:xfrm>
          <a:prstGeom prst="rect">
            <a:avLst/>
          </a:prstGeom>
        </p:spPr>
        <p:txBody>
          <a:bodyPr spcFirstLastPara="1" wrap="square" lIns="91425" tIns="45700" rIns="91425" bIns="45700" anchor="ctr" anchorCtr="0">
            <a:noAutofit/>
          </a:bodyPr>
          <a:lstStyle/>
          <a:p>
            <a:pPr marL="457200" lvl="0" indent="-381000" rtl="0">
              <a:spcBef>
                <a:spcPts val="360"/>
              </a:spcBef>
              <a:spcAft>
                <a:spcPts val="0"/>
              </a:spcAft>
              <a:buSzPts val="2400"/>
              <a:buChar char="◼"/>
            </a:pPr>
            <a:r>
              <a:rPr lang="en-US" sz="2400" b="1"/>
              <a:t>“</a:t>
            </a:r>
            <a:r>
              <a:rPr lang="en-US" sz="2400" b="1">
                <a:solidFill>
                  <a:srgbClr val="333333"/>
                </a:solidFill>
                <a:latin typeface="Open Sans"/>
                <a:ea typeface="Open Sans"/>
                <a:cs typeface="Open Sans"/>
                <a:sym typeface="Open Sans"/>
              </a:rPr>
              <a:t>Nuclear colonialism is a system of domination through which governments and corporations disproportionately target and devastate indigenous peoples and their lands to maintain the nuclear production process.”</a:t>
            </a:r>
            <a:r>
              <a:rPr lang="en-US" sz="2400">
                <a:solidFill>
                  <a:srgbClr val="333333"/>
                </a:solidFill>
                <a:latin typeface="Open Sans"/>
                <a:ea typeface="Open Sans"/>
                <a:cs typeface="Open Sans"/>
                <a:sym typeface="Open Sans"/>
              </a:rPr>
              <a:t>  - Danielle Endres, Assistant Professor of Communication at the University of Utah</a:t>
            </a:r>
            <a:endParaRPr sz="2400">
              <a:solidFill>
                <a:srgbClr val="333333"/>
              </a:solidFill>
              <a:latin typeface="Open Sans"/>
              <a:ea typeface="Open Sans"/>
              <a:cs typeface="Open Sans"/>
              <a:sym typeface="Open Sans"/>
            </a:endParaRPr>
          </a:p>
          <a:p>
            <a:pPr marL="0" lvl="0" indent="0" rtl="0">
              <a:spcBef>
                <a:spcPts val="600"/>
              </a:spcBef>
              <a:spcAft>
                <a:spcPts val="0"/>
              </a:spcAft>
              <a:buNone/>
            </a:pPr>
            <a:endParaRPr sz="2400">
              <a:solidFill>
                <a:srgbClr val="333333"/>
              </a:solidFill>
              <a:latin typeface="Open Sans"/>
              <a:ea typeface="Open Sans"/>
              <a:cs typeface="Open Sans"/>
              <a:sym typeface="Open Sans"/>
            </a:endParaRPr>
          </a:p>
          <a:p>
            <a:pPr marL="457200" lvl="0" indent="-381000" rtl="0">
              <a:spcBef>
                <a:spcPts val="600"/>
              </a:spcBef>
              <a:spcAft>
                <a:spcPts val="0"/>
              </a:spcAft>
              <a:buClr>
                <a:srgbClr val="333333"/>
              </a:buClr>
              <a:buSzPts val="2400"/>
              <a:buFont typeface="Open Sans"/>
              <a:buChar char="◼"/>
            </a:pPr>
            <a:r>
              <a:rPr lang="en-US" sz="2400">
                <a:solidFill>
                  <a:srgbClr val="333333"/>
                </a:solidFill>
                <a:latin typeface="Open Sans"/>
                <a:ea typeface="Open Sans"/>
                <a:cs typeface="Open Sans"/>
                <a:sym typeface="Open Sans"/>
              </a:rPr>
              <a:t>People of color, indigenous people, and colonized peoples are most often the victims of nuclear weapons production and use, and are inadequately compensated by the governments and corporations that perpetrated this violence. </a:t>
            </a:r>
            <a:endParaRPr sz="2400">
              <a:solidFill>
                <a:srgbClr val="333333"/>
              </a:solidFill>
              <a:latin typeface="Open Sans"/>
              <a:ea typeface="Open Sans"/>
              <a:cs typeface="Open Sans"/>
              <a:sym typeface="Open Sans"/>
            </a:endParaRPr>
          </a:p>
          <a:p>
            <a:pPr marL="0" lvl="0" indent="0">
              <a:spcBef>
                <a:spcPts val="600"/>
              </a:spcBef>
              <a:spcAft>
                <a:spcPts val="600"/>
              </a:spcAft>
              <a:buNone/>
            </a:pPr>
            <a:endParaRPr sz="1300">
              <a:solidFill>
                <a:srgbClr val="33333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87450" y="773225"/>
            <a:ext cx="7537500" cy="99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bin"/>
              <a:buNone/>
            </a:pPr>
            <a:r>
              <a:rPr lang="en-US"/>
              <a:t>CRADLE TO GRAVE</a:t>
            </a:r>
            <a:endParaRPr sz="4400" b="0" i="0" u="none" strike="noStrike" cap="none">
              <a:solidFill>
                <a:schemeClr val="dk1"/>
              </a:solidFill>
              <a:latin typeface="Calibri"/>
              <a:ea typeface="Calibri"/>
              <a:cs typeface="Calibri"/>
              <a:sym typeface="Calibri"/>
            </a:endParaRPr>
          </a:p>
        </p:txBody>
      </p:sp>
      <p:pic>
        <p:nvPicPr>
          <p:cNvPr id="157" name="Shape 157"/>
          <p:cNvPicPr preferRelativeResize="0"/>
          <p:nvPr/>
        </p:nvPicPr>
        <p:blipFill>
          <a:blip r:embed="rId3">
            <a:alphaModFix/>
          </a:blip>
          <a:stretch>
            <a:fillRect/>
          </a:stretch>
        </p:blipFill>
        <p:spPr>
          <a:xfrm>
            <a:off x="571500" y="2517100"/>
            <a:ext cx="11049000" cy="3676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USE IN JAPAN</a:t>
            </a:r>
            <a:endParaRPr/>
          </a:p>
        </p:txBody>
      </p:sp>
      <p:pic>
        <p:nvPicPr>
          <p:cNvPr id="164" name="Shape 164"/>
          <p:cNvPicPr preferRelativeResize="0"/>
          <p:nvPr/>
        </p:nvPicPr>
        <p:blipFill rotWithShape="1">
          <a:blip r:embed="rId3">
            <a:alphaModFix/>
          </a:blip>
          <a:srcRect b="28284"/>
          <a:stretch/>
        </p:blipFill>
        <p:spPr>
          <a:xfrm>
            <a:off x="581193" y="2131048"/>
            <a:ext cx="3789900" cy="4284300"/>
          </a:xfrm>
          <a:prstGeom prst="rect">
            <a:avLst/>
          </a:prstGeom>
          <a:noFill/>
          <a:ln>
            <a:noFill/>
          </a:ln>
        </p:spPr>
      </p:pic>
      <p:pic>
        <p:nvPicPr>
          <p:cNvPr id="165" name="Shape 165"/>
          <p:cNvPicPr preferRelativeResize="0"/>
          <p:nvPr/>
        </p:nvPicPr>
        <p:blipFill rotWithShape="1">
          <a:blip r:embed="rId4">
            <a:alphaModFix/>
          </a:blip>
          <a:srcRect/>
          <a:stretch/>
        </p:blipFill>
        <p:spPr>
          <a:xfrm>
            <a:off x="5073420" y="2131048"/>
            <a:ext cx="6537389" cy="43582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GLOBAL ATMOSPHERIC TESTING </a:t>
            </a:r>
            <a:endParaRPr/>
          </a:p>
        </p:txBody>
      </p:sp>
      <p:pic>
        <p:nvPicPr>
          <p:cNvPr id="171" name="Shape 171"/>
          <p:cNvPicPr preferRelativeResize="0"/>
          <p:nvPr/>
        </p:nvPicPr>
        <p:blipFill>
          <a:blip r:embed="rId3">
            <a:alphaModFix/>
          </a:blip>
          <a:stretch>
            <a:fillRect/>
          </a:stretch>
        </p:blipFill>
        <p:spPr>
          <a:xfrm>
            <a:off x="1687400" y="2049125"/>
            <a:ext cx="8817198" cy="4627448"/>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2079</Words>
  <Application>Microsoft Office PowerPoint</Application>
  <PresentationFormat>Widescreen</PresentationFormat>
  <Paragraphs>106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Noto Sans Symbols</vt:lpstr>
      <vt:lpstr>Cabin</vt:lpstr>
      <vt:lpstr>Arial</vt:lpstr>
      <vt:lpstr>Calibri</vt:lpstr>
      <vt:lpstr>Open Sans</vt:lpstr>
      <vt:lpstr>Dividend</vt:lpstr>
      <vt:lpstr>NUCLEAR WEAPONS AND SOCIAL JUSTICE</vt:lpstr>
      <vt:lpstr>WHY FIND INTERSECTIONALITY? </vt:lpstr>
      <vt:lpstr>PowerPoint Presentation</vt:lpstr>
      <vt:lpstr>PowerPoint Presentation</vt:lpstr>
      <vt:lpstr>10 YEARS OF NUCLEAR WEAPONS FUNDING</vt:lpstr>
      <vt:lpstr>NUCLEAR COLONIALISM </vt:lpstr>
      <vt:lpstr>CRADLE TO GRAVE</vt:lpstr>
      <vt:lpstr>USE IN JAPAN</vt:lpstr>
      <vt:lpstr>GLOBAL ATMOSPHERIC TESTING </vt:lpstr>
      <vt:lpstr>URANIUM MINING - MIDNITE MINE </vt:lpstr>
      <vt:lpstr>HANFORD </vt:lpstr>
      <vt:lpstr>GENDER AND NUCLEAR WEAPONS</vt:lpstr>
      <vt:lpstr>HISTORY OF INTERSECTIONALITY </vt:lpstr>
      <vt:lpstr>MOVING FORWARD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AND SOCIAL JUSTICE</dc:title>
  <dc:creator>Powell</dc:creator>
  <cp:lastModifiedBy>Powel</cp:lastModifiedBy>
  <cp:revision>2</cp:revision>
  <dcterms:modified xsi:type="dcterms:W3CDTF">2018-07-03T20:45:38Z</dcterms:modified>
</cp:coreProperties>
</file>