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0" r:id="rId5"/>
    <p:sldId id="283" r:id="rId6"/>
    <p:sldId id="284" r:id="rId7"/>
    <p:sldId id="260" r:id="rId8"/>
    <p:sldId id="261" r:id="rId9"/>
    <p:sldId id="262" r:id="rId10"/>
    <p:sldId id="263" r:id="rId11"/>
    <p:sldId id="286" r:id="rId12"/>
    <p:sldId id="264" r:id="rId13"/>
    <p:sldId id="265" r:id="rId14"/>
    <p:sldId id="266" r:id="rId15"/>
    <p:sldId id="269" r:id="rId16"/>
    <p:sldId id="287" r:id="rId17"/>
    <p:sldId id="271" r:id="rId18"/>
    <p:sldId id="282" r:id="rId19"/>
    <p:sldId id="272" r:id="rId20"/>
    <p:sldId id="273" r:id="rId21"/>
    <p:sldId id="274" r:id="rId22"/>
    <p:sldId id="275" r:id="rId23"/>
    <p:sldId id="277" r:id="rId24"/>
    <p:sldId id="276"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7" d="100"/>
          <a:sy n="97" d="100"/>
        </p:scale>
        <p:origin x="96" y="2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74AC6-FBE5-6338-185A-B6165F6A6B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E9EC0E-0DB6-626A-C599-A4B3BFF455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53F650-ECC0-7A74-00FF-A4B9E9A83F67}"/>
              </a:ext>
            </a:extLst>
          </p:cNvPr>
          <p:cNvSpPr>
            <a:spLocks noGrp="1"/>
          </p:cNvSpPr>
          <p:nvPr>
            <p:ph type="dt" sz="half" idx="10"/>
          </p:nvPr>
        </p:nvSpPr>
        <p:spPr/>
        <p:txBody>
          <a:bodyPr/>
          <a:lstStyle/>
          <a:p>
            <a:fld id="{03B256AC-A68E-4E4D-AA67-65BDC1B03B1B}" type="datetimeFigureOut">
              <a:rPr lang="en-US" smtClean="0"/>
              <a:t>9/11/2023</a:t>
            </a:fld>
            <a:endParaRPr lang="en-US"/>
          </a:p>
        </p:txBody>
      </p:sp>
      <p:sp>
        <p:nvSpPr>
          <p:cNvPr id="5" name="Footer Placeholder 4">
            <a:extLst>
              <a:ext uri="{FF2B5EF4-FFF2-40B4-BE49-F238E27FC236}">
                <a16:creationId xmlns:a16="http://schemas.microsoft.com/office/drawing/2014/main" id="{0BCA909F-F4E5-3FB4-63FC-320A750BE3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2B5BEC-5836-0799-9D5D-4DCFE3973646}"/>
              </a:ext>
            </a:extLst>
          </p:cNvPr>
          <p:cNvSpPr>
            <a:spLocks noGrp="1"/>
          </p:cNvSpPr>
          <p:nvPr>
            <p:ph type="sldNum" sz="quarter" idx="12"/>
          </p:nvPr>
        </p:nvSpPr>
        <p:spPr/>
        <p:txBody>
          <a:bodyPr/>
          <a:lstStyle/>
          <a:p>
            <a:fld id="{504075A2-2AE6-41CF-BDE6-2F5C46C9D63B}" type="slidenum">
              <a:rPr lang="en-US" smtClean="0"/>
              <a:t>‹#›</a:t>
            </a:fld>
            <a:endParaRPr lang="en-US"/>
          </a:p>
        </p:txBody>
      </p:sp>
    </p:spTree>
    <p:extLst>
      <p:ext uri="{BB962C8B-B14F-4D97-AF65-F5344CB8AC3E}">
        <p14:creationId xmlns:p14="http://schemas.microsoft.com/office/powerpoint/2010/main" val="2585683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F9EBF-AFFD-6EDA-D6B0-5DA0B07FAB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3C3EB6-3E3B-F0BB-D20A-BAAFE62130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0FFDB7-72A3-E488-A415-A56C8130E1B1}"/>
              </a:ext>
            </a:extLst>
          </p:cNvPr>
          <p:cNvSpPr>
            <a:spLocks noGrp="1"/>
          </p:cNvSpPr>
          <p:nvPr>
            <p:ph type="dt" sz="half" idx="10"/>
          </p:nvPr>
        </p:nvSpPr>
        <p:spPr/>
        <p:txBody>
          <a:bodyPr/>
          <a:lstStyle/>
          <a:p>
            <a:fld id="{03B256AC-A68E-4E4D-AA67-65BDC1B03B1B}" type="datetimeFigureOut">
              <a:rPr lang="en-US" smtClean="0"/>
              <a:t>9/11/2023</a:t>
            </a:fld>
            <a:endParaRPr lang="en-US"/>
          </a:p>
        </p:txBody>
      </p:sp>
      <p:sp>
        <p:nvSpPr>
          <p:cNvPr id="5" name="Footer Placeholder 4">
            <a:extLst>
              <a:ext uri="{FF2B5EF4-FFF2-40B4-BE49-F238E27FC236}">
                <a16:creationId xmlns:a16="http://schemas.microsoft.com/office/drawing/2014/main" id="{8E8D9E55-002C-67DA-C4C0-A2F9493C53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6C735B-163A-4212-BF9E-925E452514C2}"/>
              </a:ext>
            </a:extLst>
          </p:cNvPr>
          <p:cNvSpPr>
            <a:spLocks noGrp="1"/>
          </p:cNvSpPr>
          <p:nvPr>
            <p:ph type="sldNum" sz="quarter" idx="12"/>
          </p:nvPr>
        </p:nvSpPr>
        <p:spPr/>
        <p:txBody>
          <a:bodyPr/>
          <a:lstStyle/>
          <a:p>
            <a:fld id="{504075A2-2AE6-41CF-BDE6-2F5C46C9D63B}" type="slidenum">
              <a:rPr lang="en-US" smtClean="0"/>
              <a:t>‹#›</a:t>
            </a:fld>
            <a:endParaRPr lang="en-US"/>
          </a:p>
        </p:txBody>
      </p:sp>
    </p:spTree>
    <p:extLst>
      <p:ext uri="{BB962C8B-B14F-4D97-AF65-F5344CB8AC3E}">
        <p14:creationId xmlns:p14="http://schemas.microsoft.com/office/powerpoint/2010/main" val="258358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4CC499-38A3-01F1-B8BC-812C4D736D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BDBADC-9A0C-A782-BD49-66510B0590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F96ABE-771D-7830-B2C0-132CEC3C9177}"/>
              </a:ext>
            </a:extLst>
          </p:cNvPr>
          <p:cNvSpPr>
            <a:spLocks noGrp="1"/>
          </p:cNvSpPr>
          <p:nvPr>
            <p:ph type="dt" sz="half" idx="10"/>
          </p:nvPr>
        </p:nvSpPr>
        <p:spPr/>
        <p:txBody>
          <a:bodyPr/>
          <a:lstStyle/>
          <a:p>
            <a:fld id="{03B256AC-A68E-4E4D-AA67-65BDC1B03B1B}" type="datetimeFigureOut">
              <a:rPr lang="en-US" smtClean="0"/>
              <a:t>9/11/2023</a:t>
            </a:fld>
            <a:endParaRPr lang="en-US"/>
          </a:p>
        </p:txBody>
      </p:sp>
      <p:sp>
        <p:nvSpPr>
          <p:cNvPr id="5" name="Footer Placeholder 4">
            <a:extLst>
              <a:ext uri="{FF2B5EF4-FFF2-40B4-BE49-F238E27FC236}">
                <a16:creationId xmlns:a16="http://schemas.microsoft.com/office/drawing/2014/main" id="{2315CCB6-84F1-9EA9-297C-A037DDEF5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FCBF62-227F-4D52-10ED-0298E0952D28}"/>
              </a:ext>
            </a:extLst>
          </p:cNvPr>
          <p:cNvSpPr>
            <a:spLocks noGrp="1"/>
          </p:cNvSpPr>
          <p:nvPr>
            <p:ph type="sldNum" sz="quarter" idx="12"/>
          </p:nvPr>
        </p:nvSpPr>
        <p:spPr/>
        <p:txBody>
          <a:bodyPr/>
          <a:lstStyle/>
          <a:p>
            <a:fld id="{504075A2-2AE6-41CF-BDE6-2F5C46C9D63B}" type="slidenum">
              <a:rPr lang="en-US" smtClean="0"/>
              <a:t>‹#›</a:t>
            </a:fld>
            <a:endParaRPr lang="en-US"/>
          </a:p>
        </p:txBody>
      </p:sp>
    </p:spTree>
    <p:extLst>
      <p:ext uri="{BB962C8B-B14F-4D97-AF65-F5344CB8AC3E}">
        <p14:creationId xmlns:p14="http://schemas.microsoft.com/office/powerpoint/2010/main" val="1263784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8A097-A135-B4F2-8B53-80AC43BDF8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DD19BA-AD54-3FAB-D442-F9DE366684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21251E-E837-C9FE-CD5B-32B1845F8BAC}"/>
              </a:ext>
            </a:extLst>
          </p:cNvPr>
          <p:cNvSpPr>
            <a:spLocks noGrp="1"/>
          </p:cNvSpPr>
          <p:nvPr>
            <p:ph type="dt" sz="half" idx="10"/>
          </p:nvPr>
        </p:nvSpPr>
        <p:spPr/>
        <p:txBody>
          <a:bodyPr/>
          <a:lstStyle/>
          <a:p>
            <a:fld id="{03B256AC-A68E-4E4D-AA67-65BDC1B03B1B}" type="datetimeFigureOut">
              <a:rPr lang="en-US" smtClean="0"/>
              <a:t>9/11/2023</a:t>
            </a:fld>
            <a:endParaRPr lang="en-US"/>
          </a:p>
        </p:txBody>
      </p:sp>
      <p:sp>
        <p:nvSpPr>
          <p:cNvPr id="5" name="Footer Placeholder 4">
            <a:extLst>
              <a:ext uri="{FF2B5EF4-FFF2-40B4-BE49-F238E27FC236}">
                <a16:creationId xmlns:a16="http://schemas.microsoft.com/office/drawing/2014/main" id="{12889AC0-6BA5-E8F1-6B9F-38C8647657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77FA41-0E5A-9F55-F423-BFD8E04599E9}"/>
              </a:ext>
            </a:extLst>
          </p:cNvPr>
          <p:cNvSpPr>
            <a:spLocks noGrp="1"/>
          </p:cNvSpPr>
          <p:nvPr>
            <p:ph type="sldNum" sz="quarter" idx="12"/>
          </p:nvPr>
        </p:nvSpPr>
        <p:spPr/>
        <p:txBody>
          <a:bodyPr/>
          <a:lstStyle/>
          <a:p>
            <a:fld id="{504075A2-2AE6-41CF-BDE6-2F5C46C9D63B}" type="slidenum">
              <a:rPr lang="en-US" smtClean="0"/>
              <a:t>‹#›</a:t>
            </a:fld>
            <a:endParaRPr lang="en-US"/>
          </a:p>
        </p:txBody>
      </p:sp>
    </p:spTree>
    <p:extLst>
      <p:ext uri="{BB962C8B-B14F-4D97-AF65-F5344CB8AC3E}">
        <p14:creationId xmlns:p14="http://schemas.microsoft.com/office/powerpoint/2010/main" val="3086050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A1B12-E36C-044F-5E67-A1D08D3850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4F75E1-0480-E12E-178D-B804E3862F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DD32B6-C889-FAEB-C8CB-1DA8B9344B24}"/>
              </a:ext>
            </a:extLst>
          </p:cNvPr>
          <p:cNvSpPr>
            <a:spLocks noGrp="1"/>
          </p:cNvSpPr>
          <p:nvPr>
            <p:ph type="dt" sz="half" idx="10"/>
          </p:nvPr>
        </p:nvSpPr>
        <p:spPr/>
        <p:txBody>
          <a:bodyPr/>
          <a:lstStyle/>
          <a:p>
            <a:fld id="{03B256AC-A68E-4E4D-AA67-65BDC1B03B1B}" type="datetimeFigureOut">
              <a:rPr lang="en-US" smtClean="0"/>
              <a:t>9/11/2023</a:t>
            </a:fld>
            <a:endParaRPr lang="en-US"/>
          </a:p>
        </p:txBody>
      </p:sp>
      <p:sp>
        <p:nvSpPr>
          <p:cNvPr id="5" name="Footer Placeholder 4">
            <a:extLst>
              <a:ext uri="{FF2B5EF4-FFF2-40B4-BE49-F238E27FC236}">
                <a16:creationId xmlns:a16="http://schemas.microsoft.com/office/drawing/2014/main" id="{E447C3C3-BBC8-42D1-0AC5-E26AF0E2A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DB48BE-24FC-E1B5-FCE9-84A6BC2DE014}"/>
              </a:ext>
            </a:extLst>
          </p:cNvPr>
          <p:cNvSpPr>
            <a:spLocks noGrp="1"/>
          </p:cNvSpPr>
          <p:nvPr>
            <p:ph type="sldNum" sz="quarter" idx="12"/>
          </p:nvPr>
        </p:nvSpPr>
        <p:spPr/>
        <p:txBody>
          <a:bodyPr/>
          <a:lstStyle/>
          <a:p>
            <a:fld id="{504075A2-2AE6-41CF-BDE6-2F5C46C9D63B}" type="slidenum">
              <a:rPr lang="en-US" smtClean="0"/>
              <a:t>‹#›</a:t>
            </a:fld>
            <a:endParaRPr lang="en-US"/>
          </a:p>
        </p:txBody>
      </p:sp>
    </p:spTree>
    <p:extLst>
      <p:ext uri="{BB962C8B-B14F-4D97-AF65-F5344CB8AC3E}">
        <p14:creationId xmlns:p14="http://schemas.microsoft.com/office/powerpoint/2010/main" val="3602210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633D-0983-DA3C-9E04-1380E9AE85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CDBA1A-9B92-4425-F0AB-52135558AF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E8E0BF-E49C-2BEE-A605-5E17BD950F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032D3F-1649-70F3-361F-DAC6FDCD368A}"/>
              </a:ext>
            </a:extLst>
          </p:cNvPr>
          <p:cNvSpPr>
            <a:spLocks noGrp="1"/>
          </p:cNvSpPr>
          <p:nvPr>
            <p:ph type="dt" sz="half" idx="10"/>
          </p:nvPr>
        </p:nvSpPr>
        <p:spPr/>
        <p:txBody>
          <a:bodyPr/>
          <a:lstStyle/>
          <a:p>
            <a:fld id="{03B256AC-A68E-4E4D-AA67-65BDC1B03B1B}" type="datetimeFigureOut">
              <a:rPr lang="en-US" smtClean="0"/>
              <a:t>9/11/2023</a:t>
            </a:fld>
            <a:endParaRPr lang="en-US"/>
          </a:p>
        </p:txBody>
      </p:sp>
      <p:sp>
        <p:nvSpPr>
          <p:cNvPr id="6" name="Footer Placeholder 5">
            <a:extLst>
              <a:ext uri="{FF2B5EF4-FFF2-40B4-BE49-F238E27FC236}">
                <a16:creationId xmlns:a16="http://schemas.microsoft.com/office/drawing/2014/main" id="{D4FC2E4E-2F89-E6F8-1AA4-5CFA1FEFA2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6C7B0D-91B7-4626-3953-1BF442F382F5}"/>
              </a:ext>
            </a:extLst>
          </p:cNvPr>
          <p:cNvSpPr>
            <a:spLocks noGrp="1"/>
          </p:cNvSpPr>
          <p:nvPr>
            <p:ph type="sldNum" sz="quarter" idx="12"/>
          </p:nvPr>
        </p:nvSpPr>
        <p:spPr/>
        <p:txBody>
          <a:bodyPr/>
          <a:lstStyle/>
          <a:p>
            <a:fld id="{504075A2-2AE6-41CF-BDE6-2F5C46C9D63B}" type="slidenum">
              <a:rPr lang="en-US" smtClean="0"/>
              <a:t>‹#›</a:t>
            </a:fld>
            <a:endParaRPr lang="en-US"/>
          </a:p>
        </p:txBody>
      </p:sp>
    </p:spTree>
    <p:extLst>
      <p:ext uri="{BB962C8B-B14F-4D97-AF65-F5344CB8AC3E}">
        <p14:creationId xmlns:p14="http://schemas.microsoft.com/office/powerpoint/2010/main" val="1392106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EE069-28D8-4E80-60A3-8C80502D19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82403F-8E65-C521-EE42-7390579FE8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8599FE-DA70-07C0-C836-C09EEC3564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90B17B-5301-E102-8E15-7D52BD5DBF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5E19DE-73C2-3014-8DDD-B8AF163E6B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339A21-5EB5-D4C0-7210-464887A520B7}"/>
              </a:ext>
            </a:extLst>
          </p:cNvPr>
          <p:cNvSpPr>
            <a:spLocks noGrp="1"/>
          </p:cNvSpPr>
          <p:nvPr>
            <p:ph type="dt" sz="half" idx="10"/>
          </p:nvPr>
        </p:nvSpPr>
        <p:spPr/>
        <p:txBody>
          <a:bodyPr/>
          <a:lstStyle/>
          <a:p>
            <a:fld id="{03B256AC-A68E-4E4D-AA67-65BDC1B03B1B}" type="datetimeFigureOut">
              <a:rPr lang="en-US" smtClean="0"/>
              <a:t>9/11/2023</a:t>
            </a:fld>
            <a:endParaRPr lang="en-US"/>
          </a:p>
        </p:txBody>
      </p:sp>
      <p:sp>
        <p:nvSpPr>
          <p:cNvPr id="8" name="Footer Placeholder 7">
            <a:extLst>
              <a:ext uri="{FF2B5EF4-FFF2-40B4-BE49-F238E27FC236}">
                <a16:creationId xmlns:a16="http://schemas.microsoft.com/office/drawing/2014/main" id="{3AFC94FB-E3E9-423E-73F4-7238E9CC2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CAF94E-FE6B-C5F2-ADB1-3D5FF9F79FD8}"/>
              </a:ext>
            </a:extLst>
          </p:cNvPr>
          <p:cNvSpPr>
            <a:spLocks noGrp="1"/>
          </p:cNvSpPr>
          <p:nvPr>
            <p:ph type="sldNum" sz="quarter" idx="12"/>
          </p:nvPr>
        </p:nvSpPr>
        <p:spPr/>
        <p:txBody>
          <a:bodyPr/>
          <a:lstStyle/>
          <a:p>
            <a:fld id="{504075A2-2AE6-41CF-BDE6-2F5C46C9D63B}" type="slidenum">
              <a:rPr lang="en-US" smtClean="0"/>
              <a:t>‹#›</a:t>
            </a:fld>
            <a:endParaRPr lang="en-US"/>
          </a:p>
        </p:txBody>
      </p:sp>
    </p:spTree>
    <p:extLst>
      <p:ext uri="{BB962C8B-B14F-4D97-AF65-F5344CB8AC3E}">
        <p14:creationId xmlns:p14="http://schemas.microsoft.com/office/powerpoint/2010/main" val="3775882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0A446-0F87-F69A-6094-6E6A5BAD4E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C56BEE-78B0-3132-2598-9CB59033F672}"/>
              </a:ext>
            </a:extLst>
          </p:cNvPr>
          <p:cNvSpPr>
            <a:spLocks noGrp="1"/>
          </p:cNvSpPr>
          <p:nvPr>
            <p:ph type="dt" sz="half" idx="10"/>
          </p:nvPr>
        </p:nvSpPr>
        <p:spPr/>
        <p:txBody>
          <a:bodyPr/>
          <a:lstStyle/>
          <a:p>
            <a:fld id="{03B256AC-A68E-4E4D-AA67-65BDC1B03B1B}" type="datetimeFigureOut">
              <a:rPr lang="en-US" smtClean="0"/>
              <a:t>9/11/2023</a:t>
            </a:fld>
            <a:endParaRPr lang="en-US"/>
          </a:p>
        </p:txBody>
      </p:sp>
      <p:sp>
        <p:nvSpPr>
          <p:cNvPr id="4" name="Footer Placeholder 3">
            <a:extLst>
              <a:ext uri="{FF2B5EF4-FFF2-40B4-BE49-F238E27FC236}">
                <a16:creationId xmlns:a16="http://schemas.microsoft.com/office/drawing/2014/main" id="{617E3FC8-B224-9B06-7D52-67A168D3F4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19C58E-6D3B-11F0-1AE5-7AF363B1B775}"/>
              </a:ext>
            </a:extLst>
          </p:cNvPr>
          <p:cNvSpPr>
            <a:spLocks noGrp="1"/>
          </p:cNvSpPr>
          <p:nvPr>
            <p:ph type="sldNum" sz="quarter" idx="12"/>
          </p:nvPr>
        </p:nvSpPr>
        <p:spPr/>
        <p:txBody>
          <a:bodyPr/>
          <a:lstStyle/>
          <a:p>
            <a:fld id="{504075A2-2AE6-41CF-BDE6-2F5C46C9D63B}" type="slidenum">
              <a:rPr lang="en-US" smtClean="0"/>
              <a:t>‹#›</a:t>
            </a:fld>
            <a:endParaRPr lang="en-US"/>
          </a:p>
        </p:txBody>
      </p:sp>
    </p:spTree>
    <p:extLst>
      <p:ext uri="{BB962C8B-B14F-4D97-AF65-F5344CB8AC3E}">
        <p14:creationId xmlns:p14="http://schemas.microsoft.com/office/powerpoint/2010/main" val="154332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8F3A96-C012-CA43-9BFA-E4A9E2C258D3}"/>
              </a:ext>
            </a:extLst>
          </p:cNvPr>
          <p:cNvSpPr>
            <a:spLocks noGrp="1"/>
          </p:cNvSpPr>
          <p:nvPr>
            <p:ph type="dt" sz="half" idx="10"/>
          </p:nvPr>
        </p:nvSpPr>
        <p:spPr/>
        <p:txBody>
          <a:bodyPr/>
          <a:lstStyle/>
          <a:p>
            <a:fld id="{03B256AC-A68E-4E4D-AA67-65BDC1B03B1B}" type="datetimeFigureOut">
              <a:rPr lang="en-US" smtClean="0"/>
              <a:t>9/11/2023</a:t>
            </a:fld>
            <a:endParaRPr lang="en-US"/>
          </a:p>
        </p:txBody>
      </p:sp>
      <p:sp>
        <p:nvSpPr>
          <p:cNvPr id="3" name="Footer Placeholder 2">
            <a:extLst>
              <a:ext uri="{FF2B5EF4-FFF2-40B4-BE49-F238E27FC236}">
                <a16:creationId xmlns:a16="http://schemas.microsoft.com/office/drawing/2014/main" id="{D0AA8C7F-497C-44ED-0368-8A3E075713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48AA13-8CCC-8CE7-8052-D7BA61BA163A}"/>
              </a:ext>
            </a:extLst>
          </p:cNvPr>
          <p:cNvSpPr>
            <a:spLocks noGrp="1"/>
          </p:cNvSpPr>
          <p:nvPr>
            <p:ph type="sldNum" sz="quarter" idx="12"/>
          </p:nvPr>
        </p:nvSpPr>
        <p:spPr/>
        <p:txBody>
          <a:bodyPr/>
          <a:lstStyle/>
          <a:p>
            <a:fld id="{504075A2-2AE6-41CF-BDE6-2F5C46C9D63B}" type="slidenum">
              <a:rPr lang="en-US" smtClean="0"/>
              <a:t>‹#›</a:t>
            </a:fld>
            <a:endParaRPr lang="en-US"/>
          </a:p>
        </p:txBody>
      </p:sp>
    </p:spTree>
    <p:extLst>
      <p:ext uri="{BB962C8B-B14F-4D97-AF65-F5344CB8AC3E}">
        <p14:creationId xmlns:p14="http://schemas.microsoft.com/office/powerpoint/2010/main" val="3752912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DE6F-DBCC-FE1B-B2F7-8587364745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FD3DA0-AE29-B57F-3ECB-2D4135586D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3DC4E8-AD3E-EB7F-6623-C576749371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175788-BE41-B19A-8A53-F719CCDF8487}"/>
              </a:ext>
            </a:extLst>
          </p:cNvPr>
          <p:cNvSpPr>
            <a:spLocks noGrp="1"/>
          </p:cNvSpPr>
          <p:nvPr>
            <p:ph type="dt" sz="half" idx="10"/>
          </p:nvPr>
        </p:nvSpPr>
        <p:spPr/>
        <p:txBody>
          <a:bodyPr/>
          <a:lstStyle/>
          <a:p>
            <a:fld id="{03B256AC-A68E-4E4D-AA67-65BDC1B03B1B}" type="datetimeFigureOut">
              <a:rPr lang="en-US" smtClean="0"/>
              <a:t>9/11/2023</a:t>
            </a:fld>
            <a:endParaRPr lang="en-US"/>
          </a:p>
        </p:txBody>
      </p:sp>
      <p:sp>
        <p:nvSpPr>
          <p:cNvPr id="6" name="Footer Placeholder 5">
            <a:extLst>
              <a:ext uri="{FF2B5EF4-FFF2-40B4-BE49-F238E27FC236}">
                <a16:creationId xmlns:a16="http://schemas.microsoft.com/office/drawing/2014/main" id="{162C3FE9-F3BF-70D2-CB4F-4B908B11EF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2F4D4C-0975-44AE-318A-5AF860E54720}"/>
              </a:ext>
            </a:extLst>
          </p:cNvPr>
          <p:cNvSpPr>
            <a:spLocks noGrp="1"/>
          </p:cNvSpPr>
          <p:nvPr>
            <p:ph type="sldNum" sz="quarter" idx="12"/>
          </p:nvPr>
        </p:nvSpPr>
        <p:spPr/>
        <p:txBody>
          <a:bodyPr/>
          <a:lstStyle/>
          <a:p>
            <a:fld id="{504075A2-2AE6-41CF-BDE6-2F5C46C9D63B}" type="slidenum">
              <a:rPr lang="en-US" smtClean="0"/>
              <a:t>‹#›</a:t>
            </a:fld>
            <a:endParaRPr lang="en-US"/>
          </a:p>
        </p:txBody>
      </p:sp>
    </p:spTree>
    <p:extLst>
      <p:ext uri="{BB962C8B-B14F-4D97-AF65-F5344CB8AC3E}">
        <p14:creationId xmlns:p14="http://schemas.microsoft.com/office/powerpoint/2010/main" val="347269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EE22-ABBC-C16E-CFDC-099835BED9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F53C2E-2E01-F077-53E0-A546315BF1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2305DA-A321-3EC8-7C50-C857ADC56A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E66419-A9EA-ED20-1EB3-BD43837BC757}"/>
              </a:ext>
            </a:extLst>
          </p:cNvPr>
          <p:cNvSpPr>
            <a:spLocks noGrp="1"/>
          </p:cNvSpPr>
          <p:nvPr>
            <p:ph type="dt" sz="half" idx="10"/>
          </p:nvPr>
        </p:nvSpPr>
        <p:spPr/>
        <p:txBody>
          <a:bodyPr/>
          <a:lstStyle/>
          <a:p>
            <a:fld id="{03B256AC-A68E-4E4D-AA67-65BDC1B03B1B}" type="datetimeFigureOut">
              <a:rPr lang="en-US" smtClean="0"/>
              <a:t>9/11/2023</a:t>
            </a:fld>
            <a:endParaRPr lang="en-US"/>
          </a:p>
        </p:txBody>
      </p:sp>
      <p:sp>
        <p:nvSpPr>
          <p:cNvPr id="6" name="Footer Placeholder 5">
            <a:extLst>
              <a:ext uri="{FF2B5EF4-FFF2-40B4-BE49-F238E27FC236}">
                <a16:creationId xmlns:a16="http://schemas.microsoft.com/office/drawing/2014/main" id="{CB41C8DA-4BDF-10D0-A8FF-970C88017F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D90DFF-6012-E94B-F096-4EBE559E75DD}"/>
              </a:ext>
            </a:extLst>
          </p:cNvPr>
          <p:cNvSpPr>
            <a:spLocks noGrp="1"/>
          </p:cNvSpPr>
          <p:nvPr>
            <p:ph type="sldNum" sz="quarter" idx="12"/>
          </p:nvPr>
        </p:nvSpPr>
        <p:spPr/>
        <p:txBody>
          <a:bodyPr/>
          <a:lstStyle/>
          <a:p>
            <a:fld id="{504075A2-2AE6-41CF-BDE6-2F5C46C9D63B}" type="slidenum">
              <a:rPr lang="en-US" smtClean="0"/>
              <a:t>‹#›</a:t>
            </a:fld>
            <a:endParaRPr lang="en-US"/>
          </a:p>
        </p:txBody>
      </p:sp>
    </p:spTree>
    <p:extLst>
      <p:ext uri="{BB962C8B-B14F-4D97-AF65-F5344CB8AC3E}">
        <p14:creationId xmlns:p14="http://schemas.microsoft.com/office/powerpoint/2010/main" val="3003715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BF0A9E-CC61-58F5-C874-A24B31C74D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C7E667-2931-59D3-C4D7-46696200EC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83D55B-978B-DA67-48FA-7D6C3094E1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256AC-A68E-4E4D-AA67-65BDC1B03B1B}" type="datetimeFigureOut">
              <a:rPr lang="en-US" smtClean="0"/>
              <a:t>9/11/2023</a:t>
            </a:fld>
            <a:endParaRPr lang="en-US"/>
          </a:p>
        </p:txBody>
      </p:sp>
      <p:sp>
        <p:nvSpPr>
          <p:cNvPr id="5" name="Footer Placeholder 4">
            <a:extLst>
              <a:ext uri="{FF2B5EF4-FFF2-40B4-BE49-F238E27FC236}">
                <a16:creationId xmlns:a16="http://schemas.microsoft.com/office/drawing/2014/main" id="{8CFB1D40-A866-DAB0-9421-CB6CBF2A8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B87237-27CD-AA37-0621-4A91A0A8F7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075A2-2AE6-41CF-BDE6-2F5C46C9D63B}" type="slidenum">
              <a:rPr lang="en-US" smtClean="0"/>
              <a:t>‹#›</a:t>
            </a:fld>
            <a:endParaRPr lang="en-US"/>
          </a:p>
        </p:txBody>
      </p:sp>
    </p:spTree>
    <p:extLst>
      <p:ext uri="{BB962C8B-B14F-4D97-AF65-F5344CB8AC3E}">
        <p14:creationId xmlns:p14="http://schemas.microsoft.com/office/powerpoint/2010/main" val="4169733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icj-cij.org/home" TargetMode="Externa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hyperlink" Target="https://www.un.org/e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ippnw.org/programs/nuclear-weapons-abolition" TargetMode="Externa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hyperlink" Target="https://psr.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wanwcoalition.or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gzcenter.org/" TargetMode="Externa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hyperlink" Target="https://fromhiroshimatohope.org/"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nuclearvoices.org/" TargetMode="External"/><Relationship Id="rId3" Type="http://schemas.openxmlformats.org/officeDocument/2006/relationships/image" Target="../media/image16.jpg"/><Relationship Id="rId7" Type="http://schemas.openxmlformats.org/officeDocument/2006/relationships/image" Target="../media/image18.png"/><Relationship Id="rId12" Type="http://schemas.openxmlformats.org/officeDocument/2006/relationships/image" Target="../media/image20.jpg"/><Relationship Id="rId2" Type="http://schemas.openxmlformats.org/officeDocument/2006/relationships/hyperlink" Target="https://www.fcnl.org/issues/nuclear-weapons" TargetMode="External"/><Relationship Id="rId1" Type="http://schemas.openxmlformats.org/officeDocument/2006/relationships/slideLayout" Target="../slideLayouts/slideLayout7.xml"/><Relationship Id="rId6" Type="http://schemas.openxmlformats.org/officeDocument/2006/relationships/hyperlink" Target="https://www.hanfordchallenge.org/" TargetMode="External"/><Relationship Id="rId11" Type="http://schemas.openxmlformats.org/officeDocument/2006/relationships/hyperlink" Target="https://warheadstowindmills.org/" TargetMode="External"/><Relationship Id="rId5" Type="http://schemas.openxmlformats.org/officeDocument/2006/relationships/image" Target="../media/image17.jpg"/><Relationship Id="rId10" Type="http://schemas.openxmlformats.org/officeDocument/2006/relationships/hyperlink" Target="https://www.ucsusa.org/nuclear-weapons" TargetMode="External"/><Relationship Id="rId4" Type="http://schemas.openxmlformats.org/officeDocument/2006/relationships/hyperlink" Target="https://afsc.org/issue/global-peace" TargetMode="External"/><Relationship Id="rId9" Type="http://schemas.openxmlformats.org/officeDocument/2006/relationships/image" Target="../media/image19.jpg"/></Relationships>
</file>

<file path=ppt/slides/_rels/slide16.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hyperlink" Target="https://thebulletin.org/" TargetMode="External"/><Relationship Id="rId7" Type="http://schemas.openxmlformats.org/officeDocument/2006/relationships/image" Target="../media/image21.jpg"/><Relationship Id="rId2" Type="http://schemas.openxmlformats.org/officeDocument/2006/relationships/hyperlink" Target="https://www.armscontrol.org/" TargetMode="External"/><Relationship Id="rId1" Type="http://schemas.openxmlformats.org/officeDocument/2006/relationships/slideLayout" Target="../slideLayouts/slideLayout7.xml"/><Relationship Id="rId6" Type="http://schemas.openxmlformats.org/officeDocument/2006/relationships/hyperlink" Target="https://nukewatch.org/" TargetMode="External"/><Relationship Id="rId11" Type="http://schemas.openxmlformats.org/officeDocument/2006/relationships/image" Target="../media/image25.jpg"/><Relationship Id="rId5" Type="http://schemas.openxmlformats.org/officeDocument/2006/relationships/hyperlink" Target="https://www.ucsusa.org/" TargetMode="External"/><Relationship Id="rId10" Type="http://schemas.openxmlformats.org/officeDocument/2006/relationships/image" Target="../media/image24.jpg"/><Relationship Id="rId4" Type="http://schemas.openxmlformats.org/officeDocument/2006/relationships/hyperlink" Target="https://fas.org/" TargetMode="External"/><Relationship Id="rId9"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hyperlink" Target="https://www.icanw.org/" TargetMode="External"/><Relationship Id="rId7" Type="http://schemas.openxmlformats.org/officeDocument/2006/relationships/hyperlink" Target="https://www.wilpf.org/" TargetMode="External"/><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armscontrol.org/"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s://www.congress.gov/bill/118th-congress/house-resolution/77?s=1&amp;r=1&amp;q=%7B%22search%22%3A%5B%22H.+Res.+77%22%5D%7D"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www.congress.gov/bill/118th-congress/house-bill/2775" TargetMode="External"/><Relationship Id="rId1" Type="http://schemas.openxmlformats.org/officeDocument/2006/relationships/slideLayout" Target="../slideLayouts/slideLayout7.xml"/><Relationship Id="rId5" Type="http://schemas.openxmlformats.org/officeDocument/2006/relationships/hyperlink" Target="https://warheadstowindmills.org/" TargetMode="External"/><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s://www.congress.gov/bill/117th-congress/house-bill/669" TargetMode="External"/><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hyperlink" Target="https://www.congress.gov/bill/118th-congress/senate-bill/1186"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nomorebombs.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xthzy1PxTA?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dontbankonthebomb.co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hyperlink" Target="https://www.dontbankonthebomb.com/" TargetMode="External"/><Relationship Id="rId4" Type="http://schemas.openxmlformats.org/officeDocument/2006/relationships/hyperlink" Target="https://www.codepink.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3075F-7FA7-E1A3-46DF-85899874D31F}"/>
              </a:ext>
            </a:extLst>
          </p:cNvPr>
          <p:cNvSpPr>
            <a:spLocks noGrp="1"/>
          </p:cNvSpPr>
          <p:nvPr>
            <p:ph type="ctrTitle"/>
          </p:nvPr>
        </p:nvSpPr>
        <p:spPr>
          <a:xfrm>
            <a:off x="1699846" y="1346323"/>
            <a:ext cx="9144000" cy="2387600"/>
          </a:xfrm>
        </p:spPr>
        <p:txBody>
          <a:bodyPr>
            <a:normAutofit fontScale="90000"/>
          </a:bodyPr>
          <a:lstStyle/>
          <a:p>
            <a:r>
              <a:rPr lang="en-US" b="1" dirty="0">
                <a:solidFill>
                  <a:srgbClr val="0070C0"/>
                </a:solidFill>
              </a:rPr>
              <a:t> People for Peace:</a:t>
            </a:r>
            <a:br>
              <a:rPr lang="en-US" b="1" dirty="0">
                <a:solidFill>
                  <a:srgbClr val="0070C0"/>
                </a:solidFill>
              </a:rPr>
            </a:br>
            <a:r>
              <a:rPr lang="en-US" b="1" dirty="0">
                <a:solidFill>
                  <a:srgbClr val="0070C0"/>
                </a:solidFill>
              </a:rPr>
              <a:t>the Nuclear Disarmament Network </a:t>
            </a:r>
          </a:p>
        </p:txBody>
      </p:sp>
      <p:sp>
        <p:nvSpPr>
          <p:cNvPr id="3" name="Subtitle 2">
            <a:extLst>
              <a:ext uri="{FF2B5EF4-FFF2-40B4-BE49-F238E27FC236}">
                <a16:creationId xmlns:a16="http://schemas.microsoft.com/office/drawing/2014/main" id="{51E4CA51-39B9-0D33-DEA1-00CF34124C3C}"/>
              </a:ext>
            </a:extLst>
          </p:cNvPr>
          <p:cNvSpPr>
            <a:spLocks noGrp="1"/>
          </p:cNvSpPr>
          <p:nvPr>
            <p:ph type="subTitle" idx="1"/>
          </p:nvPr>
        </p:nvSpPr>
        <p:spPr>
          <a:xfrm>
            <a:off x="1453662" y="5026392"/>
            <a:ext cx="9144000" cy="1655762"/>
          </a:xfrm>
        </p:spPr>
        <p:txBody>
          <a:bodyPr/>
          <a:lstStyle/>
          <a:p>
            <a:r>
              <a:rPr lang="en-US" b="1" dirty="0"/>
              <a:t>The new arms race </a:t>
            </a:r>
            <a:r>
              <a:rPr lang="en-US" dirty="0"/>
              <a:t>has mobilized a global movement of activism for the total abolition of nuclear weapons.   We are a small part of this work.  </a:t>
            </a:r>
          </a:p>
        </p:txBody>
      </p:sp>
    </p:spTree>
    <p:extLst>
      <p:ext uri="{BB962C8B-B14F-4D97-AF65-F5344CB8AC3E}">
        <p14:creationId xmlns:p14="http://schemas.microsoft.com/office/powerpoint/2010/main" val="2240753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A9BABF-B82C-B409-8B0B-37AF31D583C9}"/>
              </a:ext>
            </a:extLst>
          </p:cNvPr>
          <p:cNvSpPr txBox="1"/>
          <p:nvPr/>
        </p:nvSpPr>
        <p:spPr>
          <a:xfrm>
            <a:off x="1654029" y="357703"/>
            <a:ext cx="8883941" cy="3693319"/>
          </a:xfrm>
          <a:prstGeom prst="rect">
            <a:avLst/>
          </a:prstGeom>
          <a:noFill/>
        </p:spPr>
        <p:txBody>
          <a:bodyPr wrap="square" rtlCol="0">
            <a:spAutoFit/>
          </a:bodyPr>
          <a:lstStyle/>
          <a:p>
            <a:r>
              <a:rPr lang="en-US" dirty="0"/>
              <a:t>What can we do?  As  groups?</a:t>
            </a:r>
          </a:p>
          <a:p>
            <a:endParaRPr lang="en-US" dirty="0"/>
          </a:p>
          <a:p>
            <a:r>
              <a:rPr lang="en-US" dirty="0"/>
              <a:t>Depending on how deeply we each wish to involve ourselves, there are many opportunities, and the choices available have multiplied in the last few years, as more major scientific and social justice institutions have examined the issues, and concluded that the combined existential threats to life on earth, of nuclear extermination and climate change, must be prevented.  </a:t>
            </a:r>
          </a:p>
          <a:p>
            <a:r>
              <a:rPr lang="en-US" dirty="0"/>
              <a:t>International governmental bodies like the United Nations and the International Court of Justice are focusing their efforts toward these threats, and have encouraged private and nonprofit organizations at all levels to do the same.   </a:t>
            </a:r>
          </a:p>
          <a:p>
            <a:r>
              <a:rPr lang="en-US" dirty="0"/>
              <a:t>Each one of these organizations has a special mission to pursue, and all encourage us to join in the work they do.   </a:t>
            </a:r>
          </a:p>
          <a:p>
            <a:endParaRPr lang="en-US" dirty="0"/>
          </a:p>
        </p:txBody>
      </p:sp>
      <p:pic>
        <p:nvPicPr>
          <p:cNvPr id="4" name="Picture 3">
            <a:hlinkClick r:id="rId2"/>
            <a:extLst>
              <a:ext uri="{FF2B5EF4-FFF2-40B4-BE49-F238E27FC236}">
                <a16:creationId xmlns:a16="http://schemas.microsoft.com/office/drawing/2014/main" id="{E0DBFE3E-0C65-F3DB-CE42-CF77969EF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74" y="5357130"/>
            <a:ext cx="6664450" cy="725003"/>
          </a:xfrm>
          <a:prstGeom prst="rect">
            <a:avLst/>
          </a:prstGeom>
        </p:spPr>
      </p:pic>
      <p:pic>
        <p:nvPicPr>
          <p:cNvPr id="6" name="Picture 5" descr="A close up of a logo&#10;&#10;Description automatically generated">
            <a:hlinkClick r:id="rId4"/>
            <a:extLst>
              <a:ext uri="{FF2B5EF4-FFF2-40B4-BE49-F238E27FC236}">
                <a16:creationId xmlns:a16="http://schemas.microsoft.com/office/drawing/2014/main" id="{2892C90E-272B-604E-308A-8DCCF05F2B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231" y="3947619"/>
            <a:ext cx="6419493" cy="1412447"/>
          </a:xfrm>
          <a:prstGeom prst="rect">
            <a:avLst/>
          </a:prstGeom>
        </p:spPr>
      </p:pic>
      <p:sp>
        <p:nvSpPr>
          <p:cNvPr id="3" name="TextBox 2">
            <a:extLst>
              <a:ext uri="{FF2B5EF4-FFF2-40B4-BE49-F238E27FC236}">
                <a16:creationId xmlns:a16="http://schemas.microsoft.com/office/drawing/2014/main" id="{C70C6D9C-3853-F06D-A37A-1EF108BF4A6C}"/>
              </a:ext>
            </a:extLst>
          </p:cNvPr>
          <p:cNvSpPr txBox="1"/>
          <p:nvPr/>
        </p:nvSpPr>
        <p:spPr>
          <a:xfrm>
            <a:off x="8237838" y="3648970"/>
            <a:ext cx="3178320" cy="3416320"/>
          </a:xfrm>
          <a:prstGeom prst="rect">
            <a:avLst/>
          </a:prstGeom>
          <a:noFill/>
        </p:spPr>
        <p:txBody>
          <a:bodyPr wrap="square" rtlCol="0">
            <a:spAutoFit/>
          </a:bodyPr>
          <a:lstStyle/>
          <a:p>
            <a:r>
              <a:rPr lang="en-US" sz="2000" b="1" dirty="0">
                <a:solidFill>
                  <a:schemeClr val="accent1"/>
                </a:solidFill>
              </a:rPr>
              <a:t>UN General Assembly’s  first resolution, in January  1946, was to establish a commission to deal with atomic weapons</a:t>
            </a:r>
          </a:p>
          <a:p>
            <a:r>
              <a:rPr lang="en-US" sz="2000" b="1" dirty="0">
                <a:solidFill>
                  <a:schemeClr val="accent1"/>
                </a:solidFill>
              </a:rPr>
              <a:t>and International Security.</a:t>
            </a:r>
          </a:p>
          <a:p>
            <a:endParaRPr lang="en-US" sz="2000" b="1" dirty="0">
              <a:solidFill>
                <a:schemeClr val="accent1"/>
              </a:solidFill>
            </a:endParaRPr>
          </a:p>
          <a:p>
            <a:r>
              <a:rPr lang="en-US" sz="2000" b="1" dirty="0">
                <a:solidFill>
                  <a:schemeClr val="accent1"/>
                </a:solidFill>
              </a:rPr>
              <a:t>The International Court was established then as well.</a:t>
            </a:r>
          </a:p>
          <a:p>
            <a:endParaRPr lang="en-US" b="1" dirty="0">
              <a:solidFill>
                <a:schemeClr val="accent1"/>
              </a:solidFill>
            </a:endParaRPr>
          </a:p>
          <a:p>
            <a:r>
              <a:rPr lang="en-US" b="1" dirty="0">
                <a:solidFill>
                  <a:schemeClr val="accent1"/>
                </a:solidFill>
              </a:rPr>
              <a:t> </a:t>
            </a:r>
          </a:p>
        </p:txBody>
      </p:sp>
    </p:spTree>
    <p:extLst>
      <p:ext uri="{BB962C8B-B14F-4D97-AF65-F5344CB8AC3E}">
        <p14:creationId xmlns:p14="http://schemas.microsoft.com/office/powerpoint/2010/main" val="209207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A51C0C-559F-E50D-691D-A6EA416B9DEF}"/>
              </a:ext>
            </a:extLst>
          </p:cNvPr>
          <p:cNvSpPr txBox="1"/>
          <p:nvPr/>
        </p:nvSpPr>
        <p:spPr>
          <a:xfrm>
            <a:off x="115330" y="90617"/>
            <a:ext cx="3451653" cy="10895290"/>
          </a:xfrm>
          <a:prstGeom prst="rect">
            <a:avLst/>
          </a:prstGeom>
          <a:noFill/>
        </p:spPr>
        <p:txBody>
          <a:bodyPr wrap="square" rtlCol="0">
            <a:spAutoFit/>
          </a:bodyPr>
          <a:lstStyle/>
          <a:p>
            <a:endParaRPr lang="en-US" dirty="0"/>
          </a:p>
          <a:p>
            <a:r>
              <a:rPr lang="en-US" dirty="0" err="1"/>
              <a:t>Womens</a:t>
            </a:r>
            <a:r>
              <a:rPr lang="en-US" dirty="0"/>
              <a:t> International League for Peace and Freedom, established in 1915 to heal the tragedy of WW I, and prevent subsequent world wars.</a:t>
            </a:r>
          </a:p>
          <a:p>
            <a:endParaRPr lang="en-US" dirty="0"/>
          </a:p>
          <a:p>
            <a:r>
              <a:rPr lang="en-US" dirty="0"/>
              <a:t>United Nations founded in 1945 to prevent more world wars</a:t>
            </a:r>
          </a:p>
          <a:p>
            <a:endParaRPr lang="en-US" dirty="0"/>
          </a:p>
          <a:p>
            <a:r>
              <a:rPr lang="en-US" dirty="0"/>
              <a:t>International Physicians for Prevention of Nuclear War, established in 1980</a:t>
            </a:r>
          </a:p>
          <a:p>
            <a:endParaRPr lang="en-US" dirty="0"/>
          </a:p>
          <a:p>
            <a:r>
              <a:rPr lang="en-US" dirty="0"/>
              <a:t>                   ↓</a:t>
            </a:r>
          </a:p>
          <a:p>
            <a:endParaRPr lang="en-US" dirty="0"/>
          </a:p>
          <a:p>
            <a:r>
              <a:rPr lang="en-US" dirty="0"/>
              <a:t>Physicians for Social Responsibility, founded in 1961</a:t>
            </a:r>
          </a:p>
          <a:p>
            <a:endParaRPr lang="en-US" dirty="0"/>
          </a:p>
          <a:p>
            <a:r>
              <a:rPr lang="en-US" dirty="0"/>
              <a:t>                   ↓          </a:t>
            </a:r>
          </a:p>
          <a:p>
            <a:endParaRPr lang="en-US" dirty="0"/>
          </a:p>
          <a:p>
            <a:r>
              <a:rPr lang="en-US" dirty="0"/>
              <a:t>Washington Coalition to Abolish Nuclear Weapons, 2016</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322B9E86-3F2A-6260-50A1-F069E83A5320}"/>
              </a:ext>
            </a:extLst>
          </p:cNvPr>
          <p:cNvSpPr txBox="1"/>
          <p:nvPr/>
        </p:nvSpPr>
        <p:spPr>
          <a:xfrm>
            <a:off x="4522572" y="1874727"/>
            <a:ext cx="3731741" cy="2800767"/>
          </a:xfrm>
          <a:prstGeom prst="rect">
            <a:avLst/>
          </a:prstGeom>
          <a:noFill/>
        </p:spPr>
        <p:txBody>
          <a:bodyPr wrap="square" rtlCol="0">
            <a:spAutoFit/>
          </a:bodyPr>
          <a:lstStyle/>
          <a:p>
            <a:pPr algn="ctr"/>
            <a:r>
              <a:rPr lang="en-US" sz="2000" dirty="0"/>
              <a:t>International Campaign to Abolish Nuclear Weapons, 2017</a:t>
            </a:r>
          </a:p>
          <a:p>
            <a:endParaRPr lang="en-US" sz="2000" dirty="0"/>
          </a:p>
          <a:p>
            <a:r>
              <a:rPr lang="en-US" sz="2000" dirty="0"/>
              <a:t>                          </a:t>
            </a:r>
            <a:r>
              <a:rPr lang="en-US" sz="2400" dirty="0"/>
              <a:t>↓</a:t>
            </a:r>
          </a:p>
          <a:p>
            <a:endParaRPr lang="en-US" sz="2000" dirty="0"/>
          </a:p>
          <a:p>
            <a:r>
              <a:rPr lang="en-US" sz="2400" b="1" dirty="0">
                <a:solidFill>
                  <a:schemeClr val="accent1"/>
                </a:solidFill>
              </a:rPr>
              <a:t>                  TPNW </a:t>
            </a:r>
          </a:p>
          <a:p>
            <a:pPr algn="ctr"/>
            <a:r>
              <a:rPr lang="en-US" sz="2400" b="1" dirty="0">
                <a:solidFill>
                  <a:schemeClr val="accent1"/>
                </a:solidFill>
              </a:rPr>
              <a:t>Treaty Prohibiting Nuclear    Weapons                 </a:t>
            </a:r>
          </a:p>
        </p:txBody>
      </p:sp>
      <p:sp>
        <p:nvSpPr>
          <p:cNvPr id="4" name="TextBox 3">
            <a:extLst>
              <a:ext uri="{FF2B5EF4-FFF2-40B4-BE49-F238E27FC236}">
                <a16:creationId xmlns:a16="http://schemas.microsoft.com/office/drawing/2014/main" id="{DD426A9D-F717-67BD-8681-7405E2078A1D}"/>
              </a:ext>
            </a:extLst>
          </p:cNvPr>
          <p:cNvSpPr txBox="1"/>
          <p:nvPr/>
        </p:nvSpPr>
        <p:spPr>
          <a:xfrm>
            <a:off x="9094574" y="674399"/>
            <a:ext cx="2866768" cy="4001095"/>
          </a:xfrm>
          <a:prstGeom prst="rect">
            <a:avLst/>
          </a:prstGeom>
          <a:noFill/>
        </p:spPr>
        <p:txBody>
          <a:bodyPr wrap="square" rtlCol="0">
            <a:spAutoFit/>
          </a:bodyPr>
          <a:lstStyle/>
          <a:p>
            <a:endParaRPr lang="en-US" dirty="0"/>
          </a:p>
          <a:p>
            <a:r>
              <a:rPr lang="en-US" dirty="0"/>
              <a:t>American Friends Service Committee established in 1917</a:t>
            </a:r>
          </a:p>
          <a:p>
            <a:endParaRPr lang="en-US" dirty="0"/>
          </a:p>
          <a:p>
            <a:r>
              <a:rPr lang="en-US" dirty="0"/>
              <a:t>                   </a:t>
            </a:r>
            <a:r>
              <a:rPr lang="en-US" sz="2000" b="1" dirty="0"/>
              <a:t>↓</a:t>
            </a:r>
          </a:p>
          <a:p>
            <a:r>
              <a:rPr lang="en-US" dirty="0"/>
              <a:t>       </a:t>
            </a:r>
          </a:p>
          <a:p>
            <a:r>
              <a:rPr lang="en-US" dirty="0"/>
              <a:t>Friends Committee on National Legislation, since 1943</a:t>
            </a:r>
          </a:p>
          <a:p>
            <a:endParaRPr lang="en-US" dirty="0"/>
          </a:p>
          <a:p>
            <a:endParaRPr lang="en-US" dirty="0"/>
          </a:p>
          <a:p>
            <a:endParaRPr lang="en-US" dirty="0"/>
          </a:p>
          <a:p>
            <a:r>
              <a:rPr lang="en-US" dirty="0"/>
              <a:t>                   </a:t>
            </a:r>
            <a:r>
              <a:rPr lang="en-US" sz="2000" b="1" dirty="0"/>
              <a:t> ↓</a:t>
            </a:r>
          </a:p>
        </p:txBody>
      </p:sp>
      <p:sp>
        <p:nvSpPr>
          <p:cNvPr id="7" name="TextBox 6">
            <a:extLst>
              <a:ext uri="{FF2B5EF4-FFF2-40B4-BE49-F238E27FC236}">
                <a16:creationId xmlns:a16="http://schemas.microsoft.com/office/drawing/2014/main" id="{2E7B9706-8158-F63E-0688-127ED6574614}"/>
              </a:ext>
            </a:extLst>
          </p:cNvPr>
          <p:cNvSpPr txBox="1"/>
          <p:nvPr/>
        </p:nvSpPr>
        <p:spPr>
          <a:xfrm>
            <a:off x="3632886" y="1400432"/>
            <a:ext cx="774357" cy="1938992"/>
          </a:xfrm>
          <a:prstGeom prst="rect">
            <a:avLst/>
          </a:prstGeom>
          <a:noFill/>
        </p:spPr>
        <p:txBody>
          <a:bodyPr wrap="square" rtlCol="0">
            <a:spAutoFit/>
          </a:bodyPr>
          <a:lstStyle/>
          <a:p>
            <a:r>
              <a:rPr lang="en-US" sz="2400" b="1" dirty="0"/>
              <a:t> ↘</a:t>
            </a:r>
          </a:p>
          <a:p>
            <a:endParaRPr lang="en-US" sz="2400" b="1" dirty="0"/>
          </a:p>
          <a:p>
            <a:r>
              <a:rPr lang="en-US" sz="2400" b="1" dirty="0"/>
              <a:t>    →</a:t>
            </a:r>
          </a:p>
          <a:p>
            <a:endParaRPr lang="en-US" sz="2400" b="1" dirty="0"/>
          </a:p>
          <a:p>
            <a:r>
              <a:rPr lang="en-US" sz="2400" b="1" dirty="0"/>
              <a:t> ↗</a:t>
            </a:r>
          </a:p>
        </p:txBody>
      </p:sp>
      <p:sp>
        <p:nvSpPr>
          <p:cNvPr id="8" name="TextBox 7">
            <a:extLst>
              <a:ext uri="{FF2B5EF4-FFF2-40B4-BE49-F238E27FC236}">
                <a16:creationId xmlns:a16="http://schemas.microsoft.com/office/drawing/2014/main" id="{D179EDE8-B28E-391D-FF9C-1A434CFADAA8}"/>
              </a:ext>
            </a:extLst>
          </p:cNvPr>
          <p:cNvSpPr txBox="1"/>
          <p:nvPr/>
        </p:nvSpPr>
        <p:spPr>
          <a:xfrm>
            <a:off x="8402174" y="1540139"/>
            <a:ext cx="692400" cy="3046988"/>
          </a:xfrm>
          <a:prstGeom prst="rect">
            <a:avLst/>
          </a:prstGeom>
          <a:noFill/>
        </p:spPr>
        <p:txBody>
          <a:bodyPr wrap="square" rtlCol="0">
            <a:spAutoFit/>
          </a:bodyPr>
          <a:lstStyle/>
          <a:p>
            <a:endParaRPr lang="en-US" dirty="0"/>
          </a:p>
          <a:p>
            <a:r>
              <a:rPr lang="en-US" sz="2000" b="1" dirty="0"/>
              <a:t>↙</a:t>
            </a:r>
          </a:p>
          <a:p>
            <a:endParaRPr lang="en-US" sz="2000" b="1" dirty="0"/>
          </a:p>
          <a:p>
            <a:endParaRPr lang="en-US" sz="2000" b="1" dirty="0"/>
          </a:p>
          <a:p>
            <a:r>
              <a:rPr lang="en-US" sz="2000" b="1" dirty="0"/>
              <a:t>←</a:t>
            </a:r>
          </a:p>
          <a:p>
            <a:endParaRPr lang="en-US" sz="2000" b="1" dirty="0"/>
          </a:p>
          <a:p>
            <a:endParaRPr lang="en-US" dirty="0"/>
          </a:p>
          <a:p>
            <a:endParaRPr lang="en-US" dirty="0"/>
          </a:p>
          <a:p>
            <a:endParaRPr lang="en-US" dirty="0"/>
          </a:p>
          <a:p>
            <a:r>
              <a:rPr lang="en-US" sz="2000" b="1" dirty="0"/>
              <a:t>↖</a:t>
            </a:r>
          </a:p>
        </p:txBody>
      </p:sp>
      <p:sp>
        <p:nvSpPr>
          <p:cNvPr id="9" name="TextBox 8">
            <a:extLst>
              <a:ext uri="{FF2B5EF4-FFF2-40B4-BE49-F238E27FC236}">
                <a16:creationId xmlns:a16="http://schemas.microsoft.com/office/drawing/2014/main" id="{D10E1CD6-28F4-CF7F-FFEC-C2C239EB5988}"/>
              </a:ext>
            </a:extLst>
          </p:cNvPr>
          <p:cNvSpPr txBox="1"/>
          <p:nvPr/>
        </p:nvSpPr>
        <p:spPr>
          <a:xfrm>
            <a:off x="4555524" y="0"/>
            <a:ext cx="3286898" cy="1015663"/>
          </a:xfrm>
          <a:prstGeom prst="rect">
            <a:avLst/>
          </a:prstGeom>
          <a:noFill/>
        </p:spPr>
        <p:txBody>
          <a:bodyPr wrap="square" rtlCol="0">
            <a:spAutoFit/>
          </a:bodyPr>
          <a:lstStyle/>
          <a:p>
            <a:pPr algn="ctr"/>
            <a:r>
              <a:rPr lang="en-US" sz="2000" b="1" dirty="0">
                <a:solidFill>
                  <a:schemeClr val="accent1"/>
                </a:solidFill>
              </a:rPr>
              <a:t>    People for Peace:</a:t>
            </a:r>
          </a:p>
          <a:p>
            <a:pPr algn="ctr"/>
            <a:r>
              <a:rPr lang="en-US" sz="2000" b="1" dirty="0">
                <a:solidFill>
                  <a:schemeClr val="accent1"/>
                </a:solidFill>
              </a:rPr>
              <a:t>how the Network grows            over time and space</a:t>
            </a:r>
          </a:p>
        </p:txBody>
      </p:sp>
      <p:sp>
        <p:nvSpPr>
          <p:cNvPr id="10" name="TextBox 9">
            <a:extLst>
              <a:ext uri="{FF2B5EF4-FFF2-40B4-BE49-F238E27FC236}">
                <a16:creationId xmlns:a16="http://schemas.microsoft.com/office/drawing/2014/main" id="{2653840F-6A97-8DA0-CEAC-F4252C24835B}"/>
              </a:ext>
            </a:extLst>
          </p:cNvPr>
          <p:cNvSpPr txBox="1"/>
          <p:nvPr/>
        </p:nvSpPr>
        <p:spPr>
          <a:xfrm>
            <a:off x="4917989" y="4826675"/>
            <a:ext cx="7158682" cy="2031325"/>
          </a:xfrm>
          <a:prstGeom prst="rect">
            <a:avLst/>
          </a:prstGeom>
          <a:noFill/>
        </p:spPr>
        <p:txBody>
          <a:bodyPr wrap="square" rtlCol="0">
            <a:spAutoFit/>
          </a:bodyPr>
          <a:lstStyle/>
          <a:p>
            <a:r>
              <a:rPr lang="en-US" dirty="0"/>
              <a:t>                                      Independent Peace Groups</a:t>
            </a:r>
          </a:p>
          <a:p>
            <a:r>
              <a:rPr lang="en-US" dirty="0"/>
              <a:t> </a:t>
            </a:r>
          </a:p>
          <a:p>
            <a:r>
              <a:rPr lang="en-US" dirty="0"/>
              <a:t>Ground Zero Center, Nuclear Voices,  Code Pink,  Hanford Challenge, </a:t>
            </a:r>
          </a:p>
          <a:p>
            <a:r>
              <a:rPr lang="en-US" dirty="0" err="1"/>
              <a:t>NukeWatch</a:t>
            </a:r>
            <a:r>
              <a:rPr lang="en-US" dirty="0"/>
              <a:t> New Mexico,  Golden Rule, Veterans for Peace, Downwinders,  </a:t>
            </a:r>
          </a:p>
          <a:p>
            <a:r>
              <a:rPr lang="en-US" dirty="0"/>
              <a:t>Nuclear Age Peace Foundation,  Olympia Peace and Justice, Whatcom Peace and Justice, Pax Christi,  No More Bombs</a:t>
            </a:r>
          </a:p>
          <a:p>
            <a:endParaRPr lang="en-US" dirty="0"/>
          </a:p>
        </p:txBody>
      </p:sp>
      <p:sp>
        <p:nvSpPr>
          <p:cNvPr id="11" name="TextBox 10">
            <a:extLst>
              <a:ext uri="{FF2B5EF4-FFF2-40B4-BE49-F238E27FC236}">
                <a16:creationId xmlns:a16="http://schemas.microsoft.com/office/drawing/2014/main" id="{4B12087C-1D72-DA43-3EBB-F854BD190E3C}"/>
              </a:ext>
            </a:extLst>
          </p:cNvPr>
          <p:cNvSpPr txBox="1"/>
          <p:nvPr/>
        </p:nvSpPr>
        <p:spPr>
          <a:xfrm>
            <a:off x="3891758" y="5606754"/>
            <a:ext cx="774357" cy="1015663"/>
          </a:xfrm>
          <a:prstGeom prst="rect">
            <a:avLst/>
          </a:prstGeom>
          <a:noFill/>
        </p:spPr>
        <p:txBody>
          <a:bodyPr wrap="square" rtlCol="0">
            <a:spAutoFit/>
          </a:bodyPr>
          <a:lstStyle/>
          <a:p>
            <a:r>
              <a:rPr lang="en-US" sz="2000" b="1" dirty="0"/>
              <a:t>↗</a:t>
            </a:r>
          </a:p>
          <a:p>
            <a:endParaRPr lang="en-US" sz="2000" b="1" dirty="0"/>
          </a:p>
          <a:p>
            <a:r>
              <a:rPr lang="en-US" sz="2000" b="1" dirty="0"/>
              <a:t>→ </a:t>
            </a:r>
            <a:r>
              <a:rPr lang="en-US" dirty="0"/>
              <a:t> </a:t>
            </a:r>
          </a:p>
        </p:txBody>
      </p:sp>
    </p:spTree>
    <p:extLst>
      <p:ext uri="{BB962C8B-B14F-4D97-AF65-F5344CB8AC3E}">
        <p14:creationId xmlns:p14="http://schemas.microsoft.com/office/powerpoint/2010/main" val="4196835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ebsite&#10;&#10;Description automatically generated">
            <a:hlinkClick r:id="rId2"/>
            <a:extLst>
              <a:ext uri="{FF2B5EF4-FFF2-40B4-BE49-F238E27FC236}">
                <a16:creationId xmlns:a16="http://schemas.microsoft.com/office/drawing/2014/main" id="{A6B0F2AD-E0C8-F207-3DBA-7A1F226A6A41}"/>
              </a:ext>
            </a:extLst>
          </p:cNvPr>
          <p:cNvPicPr>
            <a:picLocks noChangeAspect="1"/>
          </p:cNvPicPr>
          <p:nvPr/>
        </p:nvPicPr>
        <p:blipFill rotWithShape="1">
          <a:blip r:embed="rId3">
            <a:extLst>
              <a:ext uri="{28A0092B-C50C-407E-A947-70E740481C1C}">
                <a14:useLocalDpi xmlns:a14="http://schemas.microsoft.com/office/drawing/2010/main" val="0"/>
              </a:ext>
            </a:extLst>
          </a:blip>
          <a:srcRect r="14307"/>
          <a:stretch/>
        </p:blipFill>
        <p:spPr>
          <a:xfrm>
            <a:off x="716692" y="194379"/>
            <a:ext cx="5741377" cy="3328195"/>
          </a:xfrm>
          <a:prstGeom prst="rect">
            <a:avLst/>
          </a:prstGeom>
        </p:spPr>
      </p:pic>
      <p:pic>
        <p:nvPicPr>
          <p:cNvPr id="4" name="Picture 3" descr="A close-up of a planet&#10;&#10;Description automatically generated">
            <a:hlinkClick r:id="rId4"/>
            <a:extLst>
              <a:ext uri="{FF2B5EF4-FFF2-40B4-BE49-F238E27FC236}">
                <a16:creationId xmlns:a16="http://schemas.microsoft.com/office/drawing/2014/main" id="{883966EA-E8A7-EA34-9C0D-220FECF798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0465" y="3618208"/>
            <a:ext cx="7435362" cy="3162803"/>
          </a:xfrm>
          <a:prstGeom prst="rect">
            <a:avLst/>
          </a:prstGeom>
        </p:spPr>
      </p:pic>
    </p:spTree>
    <p:extLst>
      <p:ext uri="{BB962C8B-B14F-4D97-AF65-F5344CB8AC3E}">
        <p14:creationId xmlns:p14="http://schemas.microsoft.com/office/powerpoint/2010/main" val="816216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page with text&#10;&#10;Description automatically generated with medium confidence">
            <a:hlinkClick r:id="rId2"/>
            <a:extLst>
              <a:ext uri="{FF2B5EF4-FFF2-40B4-BE49-F238E27FC236}">
                <a16:creationId xmlns:a16="http://schemas.microsoft.com/office/drawing/2014/main" id="{49D89880-8DA3-EAD1-FF52-12FB00BEE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935" y="1081454"/>
            <a:ext cx="10093193" cy="5776546"/>
          </a:xfrm>
          <a:prstGeom prst="rect">
            <a:avLst/>
          </a:prstGeom>
        </p:spPr>
      </p:pic>
      <p:sp>
        <p:nvSpPr>
          <p:cNvPr id="2" name="TextBox 1">
            <a:extLst>
              <a:ext uri="{FF2B5EF4-FFF2-40B4-BE49-F238E27FC236}">
                <a16:creationId xmlns:a16="http://schemas.microsoft.com/office/drawing/2014/main" id="{C937EF9D-A740-D9FB-0A12-9877DFB73CB0}"/>
              </a:ext>
            </a:extLst>
          </p:cNvPr>
          <p:cNvSpPr txBox="1"/>
          <p:nvPr/>
        </p:nvSpPr>
        <p:spPr>
          <a:xfrm>
            <a:off x="2192215" y="457200"/>
            <a:ext cx="7807570" cy="646331"/>
          </a:xfrm>
          <a:prstGeom prst="rect">
            <a:avLst/>
          </a:prstGeom>
          <a:noFill/>
        </p:spPr>
        <p:txBody>
          <a:bodyPr wrap="square" rtlCol="0">
            <a:spAutoFit/>
          </a:bodyPr>
          <a:lstStyle/>
          <a:p>
            <a:r>
              <a:rPr lang="en-US" dirty="0"/>
              <a:t>WPSR is our state’s chapter of Physicians for Social Responsibility, US affiliate  </a:t>
            </a:r>
          </a:p>
          <a:p>
            <a:r>
              <a:rPr lang="en-US" dirty="0"/>
              <a:t>                                       WANW coalition is a division of WPSR   </a:t>
            </a:r>
          </a:p>
        </p:txBody>
      </p:sp>
    </p:spTree>
    <p:extLst>
      <p:ext uri="{BB962C8B-B14F-4D97-AF65-F5344CB8AC3E}">
        <p14:creationId xmlns:p14="http://schemas.microsoft.com/office/powerpoint/2010/main" val="2381466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a person&#10;&#10;Description automatically generated">
            <a:hlinkClick r:id="rId2"/>
            <a:extLst>
              <a:ext uri="{FF2B5EF4-FFF2-40B4-BE49-F238E27FC236}">
                <a16:creationId xmlns:a16="http://schemas.microsoft.com/office/drawing/2014/main" id="{D8770B44-0C59-A642-53EC-9FC3907FD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62" y="3429000"/>
            <a:ext cx="5438408" cy="2757616"/>
          </a:xfrm>
          <a:prstGeom prst="rect">
            <a:avLst/>
          </a:prstGeom>
        </p:spPr>
      </p:pic>
      <p:sp>
        <p:nvSpPr>
          <p:cNvPr id="2" name="TextBox 1">
            <a:extLst>
              <a:ext uri="{FF2B5EF4-FFF2-40B4-BE49-F238E27FC236}">
                <a16:creationId xmlns:a16="http://schemas.microsoft.com/office/drawing/2014/main" id="{3DB9CB53-AEB3-D595-BB26-B993D7BC3352}"/>
              </a:ext>
            </a:extLst>
          </p:cNvPr>
          <p:cNvSpPr txBox="1"/>
          <p:nvPr/>
        </p:nvSpPr>
        <p:spPr>
          <a:xfrm>
            <a:off x="181362" y="868551"/>
            <a:ext cx="3964712" cy="2339102"/>
          </a:xfrm>
          <a:prstGeom prst="rect">
            <a:avLst/>
          </a:prstGeom>
          <a:noFill/>
        </p:spPr>
        <p:txBody>
          <a:bodyPr wrap="square" rtlCol="0">
            <a:spAutoFit/>
          </a:bodyPr>
          <a:lstStyle/>
          <a:p>
            <a:r>
              <a:rPr lang="en-US" dirty="0"/>
              <a:t>One of our most important and effective partners is Ground Zero.</a:t>
            </a:r>
          </a:p>
          <a:p>
            <a:r>
              <a:rPr lang="en-US" dirty="0"/>
              <a:t>Since 1977, they have stood up for Peace and Nonviolence, next door to Bangor Submarine Base, where 8 of the 14 Trident nuclear armed submarines are based.            </a:t>
            </a:r>
          </a:p>
          <a:p>
            <a:r>
              <a:rPr lang="en-US" dirty="0"/>
              <a:t>                             </a:t>
            </a:r>
            <a:r>
              <a:rPr lang="en-US" sz="2000" b="1" dirty="0"/>
              <a:t>↓</a:t>
            </a:r>
            <a:r>
              <a:rPr lang="en-US" dirty="0"/>
              <a:t>                                 </a:t>
            </a:r>
          </a:p>
        </p:txBody>
      </p:sp>
      <p:sp>
        <p:nvSpPr>
          <p:cNvPr id="6" name="TextBox 5">
            <a:extLst>
              <a:ext uri="{FF2B5EF4-FFF2-40B4-BE49-F238E27FC236}">
                <a16:creationId xmlns:a16="http://schemas.microsoft.com/office/drawing/2014/main" id="{62DAE1B4-C9BD-0891-F2D8-54CCC0EEB37A}"/>
              </a:ext>
            </a:extLst>
          </p:cNvPr>
          <p:cNvSpPr txBox="1"/>
          <p:nvPr/>
        </p:nvSpPr>
        <p:spPr>
          <a:xfrm>
            <a:off x="7611763" y="3340444"/>
            <a:ext cx="4201297" cy="2616101"/>
          </a:xfrm>
          <a:prstGeom prst="rect">
            <a:avLst/>
          </a:prstGeom>
          <a:noFill/>
        </p:spPr>
        <p:txBody>
          <a:bodyPr wrap="square" rtlCol="0">
            <a:spAutoFit/>
          </a:bodyPr>
          <a:lstStyle/>
          <a:p>
            <a:r>
              <a:rPr lang="en-US" dirty="0"/>
              <a:t>                                 </a:t>
            </a:r>
            <a:r>
              <a:rPr lang="en-US" sz="2000" b="1" dirty="0"/>
              <a:t>↑</a:t>
            </a:r>
            <a:r>
              <a:rPr lang="en-US" dirty="0"/>
              <a:t>     </a:t>
            </a:r>
          </a:p>
          <a:p>
            <a:endParaRPr lang="en-US" dirty="0"/>
          </a:p>
          <a:p>
            <a:r>
              <a:rPr lang="en-US" dirty="0"/>
              <a:t>This annual event commemorates the victims of the atomic bombings of Hiroshima and Nagasaki, and all victims of war and violence.   </a:t>
            </a:r>
          </a:p>
          <a:p>
            <a:r>
              <a:rPr lang="en-US" dirty="0"/>
              <a:t>The deeply touching ceremony is held at Green Lake in Seattle, and the healing and support work goes on continually.  </a:t>
            </a:r>
          </a:p>
        </p:txBody>
      </p:sp>
      <p:pic>
        <p:nvPicPr>
          <p:cNvPr id="7" name="Picture 6" descr="A group of lanterns floating on water&#10;&#10;Description automatically generated">
            <a:hlinkClick r:id="rId4"/>
            <a:extLst>
              <a:ext uri="{FF2B5EF4-FFF2-40B4-BE49-F238E27FC236}">
                <a16:creationId xmlns:a16="http://schemas.microsoft.com/office/drawing/2014/main" id="{2D476C7E-CF0F-6BFD-7C69-CAC71D559E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0670" y="290149"/>
            <a:ext cx="6029968" cy="3051604"/>
          </a:xfrm>
          <a:prstGeom prst="rect">
            <a:avLst/>
          </a:prstGeom>
        </p:spPr>
      </p:pic>
    </p:spTree>
    <p:extLst>
      <p:ext uri="{BB962C8B-B14F-4D97-AF65-F5344CB8AC3E}">
        <p14:creationId xmlns:p14="http://schemas.microsoft.com/office/powerpoint/2010/main" val="2820415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women sitting on the floor&#10;&#10;Description automatically generated">
            <a:hlinkClick r:id="rId2"/>
            <a:extLst>
              <a:ext uri="{FF2B5EF4-FFF2-40B4-BE49-F238E27FC236}">
                <a16:creationId xmlns:a16="http://schemas.microsoft.com/office/drawing/2014/main" id="{866B9CEA-FC09-86DA-893A-A2353CABC71B}"/>
              </a:ext>
            </a:extLst>
          </p:cNvPr>
          <p:cNvPicPr>
            <a:picLocks noChangeAspect="1"/>
          </p:cNvPicPr>
          <p:nvPr/>
        </p:nvPicPr>
        <p:blipFill rotWithShape="1">
          <a:blip r:embed="rId3">
            <a:extLst>
              <a:ext uri="{28A0092B-C50C-407E-A947-70E740481C1C}">
                <a14:useLocalDpi xmlns:a14="http://schemas.microsoft.com/office/drawing/2010/main" val="0"/>
              </a:ext>
            </a:extLst>
          </a:blip>
          <a:srcRect r="60625" b="80210"/>
          <a:stretch/>
        </p:blipFill>
        <p:spPr>
          <a:xfrm>
            <a:off x="5977335" y="219056"/>
            <a:ext cx="5182037" cy="1315105"/>
          </a:xfrm>
          <a:prstGeom prst="rect">
            <a:avLst/>
          </a:prstGeom>
        </p:spPr>
      </p:pic>
      <p:pic>
        <p:nvPicPr>
          <p:cNvPr id="5" name="Picture 4" descr="A white background with black text&#10;&#10;Description automatically generated">
            <a:hlinkClick r:id="rId4"/>
            <a:extLst>
              <a:ext uri="{FF2B5EF4-FFF2-40B4-BE49-F238E27FC236}">
                <a16:creationId xmlns:a16="http://schemas.microsoft.com/office/drawing/2014/main" id="{89BCBD94-D59F-F5C7-1940-67EAADE1F4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181" y="432959"/>
            <a:ext cx="5355950" cy="1400175"/>
          </a:xfrm>
          <a:prstGeom prst="rect">
            <a:avLst/>
          </a:prstGeom>
        </p:spPr>
      </p:pic>
      <p:pic>
        <p:nvPicPr>
          <p:cNvPr id="6" name="Picture 5">
            <a:hlinkClick r:id="rId6"/>
            <a:extLst>
              <a:ext uri="{FF2B5EF4-FFF2-40B4-BE49-F238E27FC236}">
                <a16:creationId xmlns:a16="http://schemas.microsoft.com/office/drawing/2014/main" id="{18F04819-7EE3-8D10-1F0A-10CB8FB08DFD}"/>
              </a:ext>
            </a:extLst>
          </p:cNvPr>
          <p:cNvPicPr>
            <a:picLocks noChangeAspect="1"/>
          </p:cNvPicPr>
          <p:nvPr/>
        </p:nvPicPr>
        <p:blipFill rotWithShape="1">
          <a:blip r:embed="rId7"/>
          <a:srcRect l="36171" t="69026" r="5270"/>
          <a:stretch/>
        </p:blipFill>
        <p:spPr>
          <a:xfrm>
            <a:off x="6729175" y="2042701"/>
            <a:ext cx="4740269" cy="1410356"/>
          </a:xfrm>
          <a:prstGeom prst="rect">
            <a:avLst/>
          </a:prstGeom>
        </p:spPr>
      </p:pic>
      <p:pic>
        <p:nvPicPr>
          <p:cNvPr id="7" name="Picture 6" descr="A screenshot of a website&#10;&#10;Description automatically generated">
            <a:hlinkClick r:id="rId8"/>
            <a:extLst>
              <a:ext uri="{FF2B5EF4-FFF2-40B4-BE49-F238E27FC236}">
                <a16:creationId xmlns:a16="http://schemas.microsoft.com/office/drawing/2014/main" id="{09B1D521-2638-A969-036F-FD43F97C37CA}"/>
              </a:ext>
            </a:extLst>
          </p:cNvPr>
          <p:cNvPicPr>
            <a:picLocks noChangeAspect="1"/>
          </p:cNvPicPr>
          <p:nvPr/>
        </p:nvPicPr>
        <p:blipFill rotWithShape="1">
          <a:blip r:embed="rId9">
            <a:extLst>
              <a:ext uri="{28A0092B-C50C-407E-A947-70E740481C1C}">
                <a14:useLocalDpi xmlns:a14="http://schemas.microsoft.com/office/drawing/2010/main" val="0"/>
              </a:ext>
            </a:extLst>
          </a:blip>
          <a:srcRect l="2340" t="-1" r="56853" b="80830"/>
          <a:stretch/>
        </p:blipFill>
        <p:spPr>
          <a:xfrm>
            <a:off x="438181" y="2826093"/>
            <a:ext cx="2989385" cy="1205813"/>
          </a:xfrm>
          <a:prstGeom prst="rect">
            <a:avLst/>
          </a:prstGeom>
        </p:spPr>
      </p:pic>
      <p:sp>
        <p:nvSpPr>
          <p:cNvPr id="8" name="TextBox 7">
            <a:extLst>
              <a:ext uri="{FF2B5EF4-FFF2-40B4-BE49-F238E27FC236}">
                <a16:creationId xmlns:a16="http://schemas.microsoft.com/office/drawing/2014/main" id="{DF3BBFC5-F013-8C86-5C11-07E5B6B16566}"/>
              </a:ext>
            </a:extLst>
          </p:cNvPr>
          <p:cNvSpPr txBox="1"/>
          <p:nvPr/>
        </p:nvSpPr>
        <p:spPr>
          <a:xfrm>
            <a:off x="438181" y="3718679"/>
            <a:ext cx="5523004" cy="2862322"/>
          </a:xfrm>
          <a:prstGeom prst="rect">
            <a:avLst/>
          </a:prstGeom>
          <a:noFill/>
        </p:spPr>
        <p:txBody>
          <a:bodyPr wrap="square" rtlCol="0">
            <a:spAutoFit/>
          </a:bodyPr>
          <a:lstStyle/>
          <a:p>
            <a:endParaRPr lang="en-US" dirty="0">
              <a:solidFill>
                <a:schemeClr val="accent1"/>
              </a:solidFill>
            </a:endParaRPr>
          </a:p>
          <a:p>
            <a:r>
              <a:rPr lang="en-US" dirty="0"/>
              <a:t>is a powerful advocate for many communities who have suffered from uranium mining, nuclear weapons production and testing, and nuclear waste dumping.</a:t>
            </a:r>
          </a:p>
          <a:p>
            <a:endParaRPr lang="en-US" dirty="0"/>
          </a:p>
          <a:p>
            <a:r>
              <a:rPr lang="en-US" dirty="0"/>
              <a:t> Founded by Lilly Adams, </a:t>
            </a:r>
          </a:p>
          <a:p>
            <a:r>
              <a:rPr lang="en-US" dirty="0"/>
              <a:t>first chair of WPSR’s Coalition for Abolition of Nuclear Weapons</a:t>
            </a:r>
          </a:p>
          <a:p>
            <a:r>
              <a:rPr lang="en-US" dirty="0"/>
              <a:t>And currently with </a:t>
            </a:r>
            <a:r>
              <a:rPr lang="en-US" dirty="0">
                <a:hlinkClick r:id="rId10"/>
              </a:rPr>
              <a:t>Union of Concerned Scientists’ nuclear weapons team.  </a:t>
            </a:r>
            <a:endParaRPr lang="en-US" dirty="0">
              <a:solidFill>
                <a:schemeClr val="accent1"/>
              </a:solidFill>
            </a:endParaRPr>
          </a:p>
        </p:txBody>
      </p:sp>
      <p:sp>
        <p:nvSpPr>
          <p:cNvPr id="9" name="TextBox 8">
            <a:extLst>
              <a:ext uri="{FF2B5EF4-FFF2-40B4-BE49-F238E27FC236}">
                <a16:creationId xmlns:a16="http://schemas.microsoft.com/office/drawing/2014/main" id="{B0E34B61-4AFC-7F62-D696-72A68DB6EB9A}"/>
              </a:ext>
            </a:extLst>
          </p:cNvPr>
          <p:cNvSpPr txBox="1"/>
          <p:nvPr/>
        </p:nvSpPr>
        <p:spPr>
          <a:xfrm>
            <a:off x="438181" y="1648468"/>
            <a:ext cx="5460024" cy="369332"/>
          </a:xfrm>
          <a:prstGeom prst="rect">
            <a:avLst/>
          </a:prstGeom>
          <a:noFill/>
        </p:spPr>
        <p:txBody>
          <a:bodyPr wrap="square" rtlCol="0">
            <a:spAutoFit/>
          </a:bodyPr>
          <a:lstStyle/>
          <a:p>
            <a:r>
              <a:rPr lang="en-US" dirty="0"/>
              <a:t>AFSC has been leading war resistance since World War I.  </a:t>
            </a:r>
          </a:p>
        </p:txBody>
      </p:sp>
      <p:sp>
        <p:nvSpPr>
          <p:cNvPr id="10" name="TextBox 9">
            <a:extLst>
              <a:ext uri="{FF2B5EF4-FFF2-40B4-BE49-F238E27FC236}">
                <a16:creationId xmlns:a16="http://schemas.microsoft.com/office/drawing/2014/main" id="{D6248531-05D6-1AE7-D87E-A5412338491E}"/>
              </a:ext>
            </a:extLst>
          </p:cNvPr>
          <p:cNvSpPr txBox="1"/>
          <p:nvPr/>
        </p:nvSpPr>
        <p:spPr>
          <a:xfrm>
            <a:off x="7136334" y="1463802"/>
            <a:ext cx="4333110" cy="369332"/>
          </a:xfrm>
          <a:prstGeom prst="rect">
            <a:avLst/>
          </a:prstGeom>
          <a:noFill/>
        </p:spPr>
        <p:txBody>
          <a:bodyPr wrap="square" rtlCol="0">
            <a:spAutoFit/>
          </a:bodyPr>
          <a:lstStyle/>
          <a:p>
            <a:r>
              <a:rPr lang="en-US" dirty="0"/>
              <a:t>The political action wing of AFSC </a:t>
            </a:r>
          </a:p>
        </p:txBody>
      </p:sp>
      <p:sp>
        <p:nvSpPr>
          <p:cNvPr id="11" name="TextBox 10">
            <a:extLst>
              <a:ext uri="{FF2B5EF4-FFF2-40B4-BE49-F238E27FC236}">
                <a16:creationId xmlns:a16="http://schemas.microsoft.com/office/drawing/2014/main" id="{B753718A-F21B-A11A-36A6-552D0D26E0ED}"/>
              </a:ext>
            </a:extLst>
          </p:cNvPr>
          <p:cNvSpPr txBox="1"/>
          <p:nvPr/>
        </p:nvSpPr>
        <p:spPr>
          <a:xfrm>
            <a:off x="6954052" y="3428999"/>
            <a:ext cx="4617484" cy="646331"/>
          </a:xfrm>
          <a:prstGeom prst="rect">
            <a:avLst/>
          </a:prstGeom>
          <a:noFill/>
        </p:spPr>
        <p:txBody>
          <a:bodyPr wrap="square" rtlCol="0">
            <a:spAutoFit/>
          </a:bodyPr>
          <a:lstStyle/>
          <a:p>
            <a:r>
              <a:rPr lang="en-US" dirty="0"/>
              <a:t>Critical monitoring of cleanup activities at Hanford.   Powerful legal team.</a:t>
            </a:r>
          </a:p>
        </p:txBody>
      </p:sp>
      <p:pic>
        <p:nvPicPr>
          <p:cNvPr id="4" name="Picture 3" descr="A logo of a military base&#10;&#10;Description automatically generated with medium confidence">
            <a:hlinkClick r:id="rId11"/>
            <a:extLst>
              <a:ext uri="{FF2B5EF4-FFF2-40B4-BE49-F238E27FC236}">
                <a16:creationId xmlns:a16="http://schemas.microsoft.com/office/drawing/2014/main" id="{BE510955-E277-B1F0-D7E5-8BCE3E85BEE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38578" y="4839355"/>
            <a:ext cx="4617484" cy="1939803"/>
          </a:xfrm>
          <a:prstGeom prst="rect">
            <a:avLst/>
          </a:prstGeom>
        </p:spPr>
      </p:pic>
    </p:spTree>
    <p:extLst>
      <p:ext uri="{BB962C8B-B14F-4D97-AF65-F5344CB8AC3E}">
        <p14:creationId xmlns:p14="http://schemas.microsoft.com/office/powerpoint/2010/main" val="1549633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476EB6-B997-91FE-4CDF-8907598A6D0A}"/>
              </a:ext>
            </a:extLst>
          </p:cNvPr>
          <p:cNvSpPr txBox="1"/>
          <p:nvPr/>
        </p:nvSpPr>
        <p:spPr>
          <a:xfrm>
            <a:off x="1253359" y="202538"/>
            <a:ext cx="9710493" cy="7017306"/>
          </a:xfrm>
          <a:prstGeom prst="rect">
            <a:avLst/>
          </a:prstGeom>
          <a:noFill/>
        </p:spPr>
        <p:txBody>
          <a:bodyPr wrap="square" rtlCol="0">
            <a:spAutoFit/>
          </a:bodyPr>
          <a:lstStyle/>
          <a:p>
            <a:r>
              <a:rPr lang="en-US" dirty="0"/>
              <a:t>Resources:  some of the scientific organizations we rely on for accurate information on Peace and Nuclear Disarmament issues.</a:t>
            </a: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r>
              <a:rPr lang="en-US" dirty="0">
                <a:hlinkClick r:id="rId2"/>
              </a:rPr>
              <a:t>Arms Control Association</a:t>
            </a:r>
            <a:r>
              <a:rPr lang="en-US" dirty="0"/>
              <a:t>                                                                            </a:t>
            </a:r>
            <a:r>
              <a:rPr lang="en-US" dirty="0">
                <a:hlinkClick r:id="rId3"/>
              </a:rPr>
              <a:t>Bulletin </a:t>
            </a:r>
            <a:r>
              <a:rPr lang="en-US">
                <a:hlinkClick r:id="rId3"/>
              </a:rPr>
              <a:t>of Atomic </a:t>
            </a:r>
            <a:r>
              <a:rPr lang="en-US" dirty="0">
                <a:hlinkClick r:id="rId3"/>
              </a:rPr>
              <a:t>Scientists</a:t>
            </a:r>
            <a:endParaRPr lang="en-US" dirty="0"/>
          </a:p>
          <a:p>
            <a:endParaRPr lang="en-US" dirty="0"/>
          </a:p>
          <a:p>
            <a:endParaRPr lang="en-US" dirty="0"/>
          </a:p>
          <a:p>
            <a:endParaRPr lang="en-US" dirty="0"/>
          </a:p>
          <a:p>
            <a:endParaRPr lang="en-US" dirty="0"/>
          </a:p>
          <a:p>
            <a:endParaRPr lang="en-US" dirty="0"/>
          </a:p>
          <a:p>
            <a:endParaRPr lang="en-US" dirty="0"/>
          </a:p>
          <a:p>
            <a:r>
              <a:rPr lang="en-US" dirty="0">
                <a:hlinkClick r:id="rId4"/>
              </a:rPr>
              <a:t>Federation of American Scientists</a:t>
            </a:r>
            <a:r>
              <a:rPr lang="en-US" dirty="0"/>
              <a:t>                                                           </a:t>
            </a:r>
            <a:r>
              <a:rPr lang="en-US" dirty="0">
                <a:hlinkClick r:id="rId5"/>
              </a:rPr>
              <a:t>Union of Concerned Scientists</a:t>
            </a:r>
            <a:endParaRPr lang="en-US" dirty="0"/>
          </a:p>
          <a:p>
            <a:endParaRPr lang="en-US" dirty="0"/>
          </a:p>
          <a:p>
            <a:endParaRPr lang="en-US" dirty="0"/>
          </a:p>
          <a:p>
            <a:endParaRPr lang="en-US" dirty="0"/>
          </a:p>
          <a:p>
            <a:endParaRPr lang="en-US" dirty="0"/>
          </a:p>
          <a:p>
            <a:endParaRPr lang="en-US" dirty="0"/>
          </a:p>
          <a:p>
            <a:endParaRPr lang="en-US" dirty="0"/>
          </a:p>
          <a:p>
            <a:r>
              <a:rPr lang="en-US" dirty="0">
                <a:hlinkClick r:id="rId6"/>
              </a:rPr>
              <a:t>Nuke Watch New Mexico</a:t>
            </a:r>
            <a:endParaRPr lang="en-US" dirty="0"/>
          </a:p>
          <a:p>
            <a:endParaRPr lang="en-US" dirty="0"/>
          </a:p>
          <a:p>
            <a:endParaRPr lang="en-US" dirty="0"/>
          </a:p>
          <a:p>
            <a:r>
              <a:rPr lang="en-US" dirty="0"/>
              <a:t> </a:t>
            </a:r>
          </a:p>
        </p:txBody>
      </p:sp>
      <p:pic>
        <p:nvPicPr>
          <p:cNvPr id="4" name="Picture 3" descr="A close-up of a logo&#10;&#10;Description automatically generated">
            <a:extLst>
              <a:ext uri="{FF2B5EF4-FFF2-40B4-BE49-F238E27FC236}">
                <a16:creationId xmlns:a16="http://schemas.microsoft.com/office/drawing/2014/main" id="{831FCA96-6731-0DED-4FF3-6C190FEEA2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8147" y="1127037"/>
            <a:ext cx="3483555" cy="1011707"/>
          </a:xfrm>
          <a:prstGeom prst="rect">
            <a:avLst/>
          </a:prstGeom>
        </p:spPr>
      </p:pic>
      <p:pic>
        <p:nvPicPr>
          <p:cNvPr id="6" name="Picture 5" descr="A black and white logo&#10;&#10;Description automatically generated">
            <a:extLst>
              <a:ext uri="{FF2B5EF4-FFF2-40B4-BE49-F238E27FC236}">
                <a16:creationId xmlns:a16="http://schemas.microsoft.com/office/drawing/2014/main" id="{76C514A8-C118-01F5-EB60-70D0041C9E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80300" y="838199"/>
            <a:ext cx="3188225" cy="1227083"/>
          </a:xfrm>
          <a:prstGeom prst="rect">
            <a:avLst/>
          </a:prstGeom>
        </p:spPr>
      </p:pic>
      <p:pic>
        <p:nvPicPr>
          <p:cNvPr id="8" name="Picture 7" descr="A logo with blue letters&#10;&#10;Description automatically generated">
            <a:extLst>
              <a:ext uri="{FF2B5EF4-FFF2-40B4-BE49-F238E27FC236}">
                <a16:creationId xmlns:a16="http://schemas.microsoft.com/office/drawing/2014/main" id="{6E639072-4ECF-F16E-4135-60AF330344A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39412" y="3269207"/>
            <a:ext cx="2781300" cy="847725"/>
          </a:xfrm>
          <a:prstGeom prst="rect">
            <a:avLst/>
          </a:prstGeom>
        </p:spPr>
      </p:pic>
      <p:pic>
        <p:nvPicPr>
          <p:cNvPr id="10" name="Picture 9" descr="A black and white sign with white text&#10;&#10;Description automatically generated">
            <a:extLst>
              <a:ext uri="{FF2B5EF4-FFF2-40B4-BE49-F238E27FC236}">
                <a16:creationId xmlns:a16="http://schemas.microsoft.com/office/drawing/2014/main" id="{147FC8D0-5EA2-C960-1393-2759728F342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15625" y="3132463"/>
            <a:ext cx="4152900" cy="914400"/>
          </a:xfrm>
          <a:prstGeom prst="rect">
            <a:avLst/>
          </a:prstGeom>
        </p:spPr>
      </p:pic>
      <p:pic>
        <p:nvPicPr>
          <p:cNvPr id="12" name="Picture 11" descr="A logo for a company&#10;&#10;Description automatically generated">
            <a:extLst>
              <a:ext uri="{FF2B5EF4-FFF2-40B4-BE49-F238E27FC236}">
                <a16:creationId xmlns:a16="http://schemas.microsoft.com/office/drawing/2014/main" id="{46AF69C2-3503-72FE-F879-17B780AC8AB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53359" y="4851707"/>
            <a:ext cx="4429125" cy="1076325"/>
          </a:xfrm>
          <a:prstGeom prst="rect">
            <a:avLst/>
          </a:prstGeom>
        </p:spPr>
      </p:pic>
    </p:spTree>
    <p:extLst>
      <p:ext uri="{BB962C8B-B14F-4D97-AF65-F5344CB8AC3E}">
        <p14:creationId xmlns:p14="http://schemas.microsoft.com/office/powerpoint/2010/main" val="339592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holding a banner&#10;&#10;Description automatically generated">
            <a:extLst>
              <a:ext uri="{FF2B5EF4-FFF2-40B4-BE49-F238E27FC236}">
                <a16:creationId xmlns:a16="http://schemas.microsoft.com/office/drawing/2014/main" id="{F6B781E6-992D-C890-5BD8-021B629B3701}"/>
              </a:ext>
            </a:extLst>
          </p:cNvPr>
          <p:cNvPicPr>
            <a:picLocks noChangeAspect="1"/>
          </p:cNvPicPr>
          <p:nvPr/>
        </p:nvPicPr>
        <p:blipFill rotWithShape="1">
          <a:blip r:embed="rId2">
            <a:extLst>
              <a:ext uri="{28A0092B-C50C-407E-A947-70E740481C1C}">
                <a14:useLocalDpi xmlns:a14="http://schemas.microsoft.com/office/drawing/2010/main" val="0"/>
              </a:ext>
            </a:extLst>
          </a:blip>
          <a:srcRect l="18838" t="55102" r="18446" b="-2760"/>
          <a:stretch/>
        </p:blipFill>
        <p:spPr>
          <a:xfrm>
            <a:off x="1007821" y="2030135"/>
            <a:ext cx="4025573" cy="1484851"/>
          </a:xfrm>
          <a:prstGeom prst="rect">
            <a:avLst/>
          </a:prstGeom>
        </p:spPr>
      </p:pic>
      <p:sp>
        <p:nvSpPr>
          <p:cNvPr id="7" name="TextBox 6">
            <a:extLst>
              <a:ext uri="{FF2B5EF4-FFF2-40B4-BE49-F238E27FC236}">
                <a16:creationId xmlns:a16="http://schemas.microsoft.com/office/drawing/2014/main" id="{33DD228F-E6E0-BE29-C45C-AEB335A68D04}"/>
              </a:ext>
            </a:extLst>
          </p:cNvPr>
          <p:cNvSpPr txBox="1"/>
          <p:nvPr/>
        </p:nvSpPr>
        <p:spPr>
          <a:xfrm>
            <a:off x="169999" y="3514394"/>
            <a:ext cx="6029465" cy="2492990"/>
          </a:xfrm>
          <a:prstGeom prst="rect">
            <a:avLst/>
          </a:prstGeom>
          <a:noFill/>
        </p:spPr>
        <p:txBody>
          <a:bodyPr wrap="square" rtlCol="0">
            <a:spAutoFit/>
          </a:bodyPr>
          <a:lstStyle/>
          <a:p>
            <a:r>
              <a:rPr lang="en-US" b="1" dirty="0"/>
              <a:t>                                                   </a:t>
            </a:r>
            <a:r>
              <a:rPr lang="en-US" sz="2400" b="1" dirty="0"/>
              <a:t>↑ </a:t>
            </a:r>
            <a:r>
              <a:rPr lang="en-US" b="1" dirty="0"/>
              <a:t>   </a:t>
            </a:r>
          </a:p>
          <a:p>
            <a:endParaRPr lang="en-US" b="1" dirty="0"/>
          </a:p>
          <a:p>
            <a:r>
              <a:rPr lang="en-US" b="1" dirty="0"/>
              <a:t>INTERNATIONAL CAMPAIGN TO ABOLISH NUCLEAR WEAPONS</a:t>
            </a:r>
            <a:r>
              <a:rPr lang="en-US" dirty="0"/>
              <a:t> produced the Treaty for the Prohibition of Nuclear Weapons, </a:t>
            </a:r>
          </a:p>
          <a:p>
            <a:r>
              <a:rPr lang="en-US" dirty="0"/>
              <a:t>adopted by the United Nations in 2017 and entered into force in 2021, with 92 nations signing and 68 nations ratifying</a:t>
            </a:r>
          </a:p>
          <a:p>
            <a:endParaRPr lang="en-US" dirty="0"/>
          </a:p>
          <a:p>
            <a:r>
              <a:rPr lang="en-US" dirty="0"/>
              <a:t>                                              </a:t>
            </a:r>
            <a:r>
              <a:rPr lang="en-US" sz="2400" b="1" dirty="0">
                <a:solidFill>
                  <a:srgbClr val="0070C0"/>
                </a:solidFill>
                <a:hlinkClick r:id="rId3"/>
              </a:rPr>
              <a:t>icanw.org</a:t>
            </a:r>
            <a:endParaRPr lang="en-US" sz="2400" b="1" dirty="0">
              <a:solidFill>
                <a:srgbClr val="0070C0"/>
              </a:solidFill>
            </a:endParaRPr>
          </a:p>
        </p:txBody>
      </p:sp>
      <p:sp>
        <p:nvSpPr>
          <p:cNvPr id="8" name="TextBox 7">
            <a:extLst>
              <a:ext uri="{FF2B5EF4-FFF2-40B4-BE49-F238E27FC236}">
                <a16:creationId xmlns:a16="http://schemas.microsoft.com/office/drawing/2014/main" id="{4C199DA7-F613-0CB7-8CBA-1A59AC1AADC6}"/>
              </a:ext>
            </a:extLst>
          </p:cNvPr>
          <p:cNvSpPr txBox="1"/>
          <p:nvPr/>
        </p:nvSpPr>
        <p:spPr>
          <a:xfrm>
            <a:off x="6304589" y="1198072"/>
            <a:ext cx="5664989" cy="1292662"/>
          </a:xfrm>
          <a:prstGeom prst="rect">
            <a:avLst/>
          </a:prstGeom>
          <a:noFill/>
        </p:spPr>
        <p:txBody>
          <a:bodyPr wrap="square" rtlCol="0">
            <a:spAutoFit/>
          </a:bodyPr>
          <a:lstStyle/>
          <a:p>
            <a:pPr algn="ctr"/>
            <a:r>
              <a:rPr lang="en-US" b="1" dirty="0"/>
              <a:t>Reaching Critical Will</a:t>
            </a:r>
            <a:r>
              <a:rPr lang="en-US" dirty="0"/>
              <a:t>,</a:t>
            </a:r>
          </a:p>
          <a:p>
            <a:pPr algn="ctr"/>
            <a:r>
              <a:rPr lang="en-US" dirty="0"/>
              <a:t> the Nuclear Disarmament division of the </a:t>
            </a:r>
          </a:p>
          <a:p>
            <a:pPr algn="ctr"/>
            <a:r>
              <a:rPr lang="en-US" dirty="0" err="1"/>
              <a:t>Womens</a:t>
            </a:r>
            <a:r>
              <a:rPr lang="en-US" dirty="0"/>
              <a:t>’ International League for Peace and Freedom</a:t>
            </a:r>
          </a:p>
          <a:p>
            <a:r>
              <a:rPr lang="en-US" dirty="0"/>
              <a:t>                                             </a:t>
            </a:r>
            <a:r>
              <a:rPr lang="en-US" sz="2400" dirty="0"/>
              <a:t> </a:t>
            </a:r>
            <a:r>
              <a:rPr lang="en-US" sz="2400" b="1" dirty="0"/>
              <a:t>↓  </a:t>
            </a:r>
            <a:r>
              <a:rPr lang="en-US" sz="2400" dirty="0"/>
              <a:t>                                     </a:t>
            </a:r>
          </a:p>
        </p:txBody>
      </p:sp>
      <p:pic>
        <p:nvPicPr>
          <p:cNvPr id="10" name="Picture 9" descr="A logo with black text&#10;&#10;Description automatically generated">
            <a:extLst>
              <a:ext uri="{FF2B5EF4-FFF2-40B4-BE49-F238E27FC236}">
                <a16:creationId xmlns:a16="http://schemas.microsoft.com/office/drawing/2014/main" id="{CE2AC579-B0A3-38A5-C404-0C292F15FD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0882" y="801195"/>
            <a:ext cx="3219450" cy="1152525"/>
          </a:xfrm>
          <a:prstGeom prst="rect">
            <a:avLst/>
          </a:prstGeom>
        </p:spPr>
      </p:pic>
      <p:pic>
        <p:nvPicPr>
          <p:cNvPr id="12" name="Picture 11" descr="A close up of a sign&#10;&#10;Description automatically generated">
            <a:extLst>
              <a:ext uri="{FF2B5EF4-FFF2-40B4-BE49-F238E27FC236}">
                <a16:creationId xmlns:a16="http://schemas.microsoft.com/office/drawing/2014/main" id="{BE9838DC-C07C-9470-2A00-5518887A2A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3989" y="2526970"/>
            <a:ext cx="5530833" cy="1171556"/>
          </a:xfrm>
          <a:prstGeom prst="rect">
            <a:avLst/>
          </a:prstGeom>
        </p:spPr>
      </p:pic>
      <p:pic>
        <p:nvPicPr>
          <p:cNvPr id="14" name="Picture 13" descr="A green and white sticker with white text&#10;&#10;Description automatically generated">
            <a:extLst>
              <a:ext uri="{FF2B5EF4-FFF2-40B4-BE49-F238E27FC236}">
                <a16:creationId xmlns:a16="http://schemas.microsoft.com/office/drawing/2014/main" id="{C2B8AD02-6A87-3440-9058-EED253E786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4589" y="3699095"/>
            <a:ext cx="5393141" cy="1307988"/>
          </a:xfrm>
          <a:prstGeom prst="rect">
            <a:avLst/>
          </a:prstGeom>
        </p:spPr>
      </p:pic>
      <p:sp>
        <p:nvSpPr>
          <p:cNvPr id="15" name="TextBox 14">
            <a:extLst>
              <a:ext uri="{FF2B5EF4-FFF2-40B4-BE49-F238E27FC236}">
                <a16:creationId xmlns:a16="http://schemas.microsoft.com/office/drawing/2014/main" id="{FF96D3CD-C0ED-9B13-7202-2795BD8F3D79}"/>
              </a:ext>
            </a:extLst>
          </p:cNvPr>
          <p:cNvSpPr txBox="1"/>
          <p:nvPr/>
        </p:nvSpPr>
        <p:spPr>
          <a:xfrm>
            <a:off x="7155829" y="5066272"/>
            <a:ext cx="3569835" cy="461665"/>
          </a:xfrm>
          <a:prstGeom prst="rect">
            <a:avLst/>
          </a:prstGeom>
          <a:noFill/>
        </p:spPr>
        <p:txBody>
          <a:bodyPr wrap="square" rtlCol="0">
            <a:spAutoFit/>
          </a:bodyPr>
          <a:lstStyle/>
          <a:p>
            <a:r>
              <a:rPr lang="en-US" sz="2400" b="1" dirty="0">
                <a:solidFill>
                  <a:srgbClr val="0070C0"/>
                </a:solidFill>
              </a:rPr>
              <a:t>     </a:t>
            </a:r>
            <a:r>
              <a:rPr lang="en-US" sz="2400" b="1" dirty="0">
                <a:solidFill>
                  <a:srgbClr val="0070C0"/>
                </a:solidFill>
                <a:hlinkClick r:id="rId7"/>
              </a:rPr>
              <a:t>https://www.wilpf.org/</a:t>
            </a:r>
            <a:endParaRPr lang="en-US" sz="2400" b="1" dirty="0">
              <a:solidFill>
                <a:srgbClr val="0070C0"/>
              </a:solidFill>
            </a:endParaRPr>
          </a:p>
        </p:txBody>
      </p:sp>
    </p:spTree>
    <p:extLst>
      <p:ext uri="{BB962C8B-B14F-4D97-AF65-F5344CB8AC3E}">
        <p14:creationId xmlns:p14="http://schemas.microsoft.com/office/powerpoint/2010/main" val="478281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15B8C9-4A7F-F8A2-8857-CABA27FFCFB1}"/>
              </a:ext>
            </a:extLst>
          </p:cNvPr>
          <p:cNvSpPr txBox="1"/>
          <p:nvPr/>
        </p:nvSpPr>
        <p:spPr>
          <a:xfrm>
            <a:off x="518984" y="453082"/>
            <a:ext cx="11384692" cy="5816977"/>
          </a:xfrm>
          <a:prstGeom prst="rect">
            <a:avLst/>
          </a:prstGeom>
          <a:noFill/>
        </p:spPr>
        <p:txBody>
          <a:bodyPr wrap="square" rtlCol="0">
            <a:spAutoFit/>
          </a:bodyPr>
          <a:lstStyle/>
          <a:p>
            <a:pPr algn="l"/>
            <a:r>
              <a:rPr lang="en-US" sz="1600" b="0" i="0" dirty="0">
                <a:solidFill>
                  <a:srgbClr val="262626"/>
                </a:solidFill>
                <a:effectLst/>
                <a:latin typeface="Merriweather" panose="00000500000000000000" pitchFamily="2" charset="0"/>
              </a:rPr>
              <a:t>                                                      </a:t>
            </a:r>
            <a:r>
              <a:rPr lang="en-US" sz="2000" b="1" i="0" dirty="0">
                <a:solidFill>
                  <a:srgbClr val="262626"/>
                </a:solidFill>
                <a:effectLst/>
                <a:latin typeface="Merriweather" panose="00000500000000000000" pitchFamily="2" charset="0"/>
              </a:rPr>
              <a:t>Treaty Prohibiting Nuclear Weapons</a:t>
            </a:r>
          </a:p>
          <a:p>
            <a:pPr algn="l"/>
            <a:r>
              <a:rPr lang="en-US" sz="1600" b="0" i="0" dirty="0">
                <a:solidFill>
                  <a:srgbClr val="262626"/>
                </a:solidFill>
                <a:effectLst/>
                <a:latin typeface="Merriweather" panose="00000500000000000000" pitchFamily="2" charset="0"/>
              </a:rPr>
              <a:t>Prior to the treaty’s adoption, nuclear weapons were the only weapons of mass destruction not subject to a comprehensive ban, despite their catastrophic, widespread and persistent humanitarian and environmental consequences. The new agreement fills a significant gap in international law.</a:t>
            </a:r>
          </a:p>
          <a:p>
            <a:pPr algn="l"/>
            <a:br>
              <a:rPr lang="en-US" sz="1600" b="0" i="0" dirty="0">
                <a:solidFill>
                  <a:srgbClr val="262626"/>
                </a:solidFill>
                <a:effectLst/>
                <a:latin typeface="Merriweather" panose="00000500000000000000" pitchFamily="2" charset="0"/>
              </a:rPr>
            </a:br>
            <a:r>
              <a:rPr lang="en-US" sz="1600" b="1" i="0" dirty="0">
                <a:solidFill>
                  <a:srgbClr val="262626"/>
                </a:solidFill>
                <a:effectLst/>
                <a:latin typeface="Merriweather" panose="00000500000000000000" pitchFamily="2" charset="0"/>
              </a:rPr>
              <a:t>It prohibits nations from developing, testing, producing, manufacturing, transferring, possessing, stockpiling, using or threatening to use nuclear weapons, or allowing nuclear weapons to be stationed on their territory. </a:t>
            </a:r>
            <a:r>
              <a:rPr lang="en-US" sz="1600" b="0" i="0" dirty="0">
                <a:solidFill>
                  <a:srgbClr val="262626"/>
                </a:solidFill>
                <a:effectLst/>
                <a:latin typeface="Merriweather" panose="00000500000000000000" pitchFamily="2" charset="0"/>
              </a:rPr>
              <a:t>It also prohibits them from assisting, encouraging or inducing anyone to engage in any of these activities.</a:t>
            </a:r>
          </a:p>
          <a:p>
            <a:pPr algn="l"/>
            <a:br>
              <a:rPr lang="en-US" sz="1600" b="0" i="0" dirty="0">
                <a:solidFill>
                  <a:srgbClr val="262626"/>
                </a:solidFill>
                <a:effectLst/>
                <a:latin typeface="Merriweather" panose="00000500000000000000" pitchFamily="2" charset="0"/>
              </a:rPr>
            </a:br>
            <a:r>
              <a:rPr lang="en-US" sz="1600" b="0" i="0" dirty="0">
                <a:solidFill>
                  <a:srgbClr val="262626"/>
                </a:solidFill>
                <a:effectLst/>
                <a:latin typeface="Merriweather" panose="00000500000000000000" pitchFamily="2" charset="0"/>
              </a:rPr>
              <a:t>A nation that possesses nuclear weapons may join the treaty, so long as it agrees to destroy them in accordance with a legally binding, time-bound plan. Similarly, a nation that hosts another nation’s nuclear weapons on its territory may join, so long as it agrees to remove them by a specified deadline.</a:t>
            </a:r>
          </a:p>
          <a:p>
            <a:pPr algn="l"/>
            <a:br>
              <a:rPr lang="en-US" sz="1600" b="0" i="0" dirty="0">
                <a:solidFill>
                  <a:srgbClr val="262626"/>
                </a:solidFill>
                <a:effectLst/>
                <a:latin typeface="Merriweather" panose="00000500000000000000" pitchFamily="2" charset="0"/>
              </a:rPr>
            </a:br>
            <a:r>
              <a:rPr lang="en-US" sz="1600" b="1" i="0" dirty="0">
                <a:solidFill>
                  <a:srgbClr val="262626"/>
                </a:solidFill>
                <a:effectLst/>
                <a:latin typeface="Merriweather" panose="00000500000000000000" pitchFamily="2" charset="0"/>
              </a:rPr>
              <a:t>Nations are obliged to provide assistance to all victims of the use and testing of nuclear weapons and to take measures for the remediation of contaminated environments. The preamble acknowledges the harm suffered as a result of nuclear weapons, including the disproportionate impact on women and girls, and on indigenous peoples around the world.</a:t>
            </a:r>
          </a:p>
          <a:p>
            <a:pPr algn="l"/>
            <a:br>
              <a:rPr lang="en-US" sz="1600" b="0" i="0" dirty="0">
                <a:solidFill>
                  <a:srgbClr val="262626"/>
                </a:solidFill>
                <a:effectLst/>
                <a:latin typeface="Merriweather" panose="00000500000000000000" pitchFamily="2" charset="0"/>
              </a:rPr>
            </a:br>
            <a:r>
              <a:rPr lang="en-US" sz="1600" b="0" i="0" dirty="0">
                <a:solidFill>
                  <a:srgbClr val="262626"/>
                </a:solidFill>
                <a:effectLst/>
                <a:latin typeface="Merriweather" panose="00000500000000000000" pitchFamily="2" charset="0"/>
              </a:rPr>
              <a:t>The treaty was negotiated at the United Nations headquarters in New York in March, June and July 2017, with the participation of more than 135 nations, as well as members of civil society. It opened for signature on 20 September 2017 and entered into force on 22 January 2021. It is permanent in nature and legally binding on those nations that have joined it.</a:t>
            </a:r>
          </a:p>
        </p:txBody>
      </p:sp>
    </p:spTree>
    <p:extLst>
      <p:ext uri="{BB962C8B-B14F-4D97-AF65-F5344CB8AC3E}">
        <p14:creationId xmlns:p14="http://schemas.microsoft.com/office/powerpoint/2010/main" val="700471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world with different colored countries/regions&#10;&#10;Description automatically generated">
            <a:extLst>
              <a:ext uri="{FF2B5EF4-FFF2-40B4-BE49-F238E27FC236}">
                <a16:creationId xmlns:a16="http://schemas.microsoft.com/office/drawing/2014/main" id="{CB5F50EC-3A57-1D6E-BFF8-27396EBCA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100" y="123092"/>
            <a:ext cx="9578339" cy="6629399"/>
          </a:xfrm>
          <a:prstGeom prst="rect">
            <a:avLst/>
          </a:prstGeom>
        </p:spPr>
      </p:pic>
      <p:sp>
        <p:nvSpPr>
          <p:cNvPr id="4" name="TextBox 3">
            <a:extLst>
              <a:ext uri="{FF2B5EF4-FFF2-40B4-BE49-F238E27FC236}">
                <a16:creationId xmlns:a16="http://schemas.microsoft.com/office/drawing/2014/main" id="{DFC1E5A3-01C1-00AA-0CDD-EADB68CC1C3C}"/>
              </a:ext>
            </a:extLst>
          </p:cNvPr>
          <p:cNvSpPr txBox="1"/>
          <p:nvPr/>
        </p:nvSpPr>
        <p:spPr>
          <a:xfrm>
            <a:off x="7332786" y="6365576"/>
            <a:ext cx="2945422" cy="369332"/>
          </a:xfrm>
          <a:prstGeom prst="rect">
            <a:avLst/>
          </a:prstGeom>
          <a:noFill/>
        </p:spPr>
        <p:txBody>
          <a:bodyPr wrap="square" rtlCol="0">
            <a:spAutoFit/>
          </a:bodyPr>
          <a:lstStyle/>
          <a:p>
            <a:r>
              <a:rPr lang="en-US" dirty="0"/>
              <a:t>92 nations signed, 68 ratified.</a:t>
            </a:r>
          </a:p>
        </p:txBody>
      </p:sp>
    </p:spTree>
    <p:extLst>
      <p:ext uri="{BB962C8B-B14F-4D97-AF65-F5344CB8AC3E}">
        <p14:creationId xmlns:p14="http://schemas.microsoft.com/office/powerpoint/2010/main" val="2169702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world with different colored labels&#10;&#10;Description automatically generated">
            <a:extLst>
              <a:ext uri="{FF2B5EF4-FFF2-40B4-BE49-F238E27FC236}">
                <a16:creationId xmlns:a16="http://schemas.microsoft.com/office/drawing/2014/main" id="{6B0A5F18-0BC4-F2EE-01E6-A4D92FDCDD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1" y="1"/>
            <a:ext cx="8055552" cy="6398190"/>
          </a:xfrm>
          <a:prstGeom prst="rect">
            <a:avLst/>
          </a:prstGeom>
        </p:spPr>
      </p:pic>
      <p:sp>
        <p:nvSpPr>
          <p:cNvPr id="6" name="TextBox 5">
            <a:extLst>
              <a:ext uri="{FF2B5EF4-FFF2-40B4-BE49-F238E27FC236}">
                <a16:creationId xmlns:a16="http://schemas.microsoft.com/office/drawing/2014/main" id="{DB1B7115-2F8C-6759-FD6F-2FB713849954}"/>
              </a:ext>
            </a:extLst>
          </p:cNvPr>
          <p:cNvSpPr txBox="1"/>
          <p:nvPr/>
        </p:nvSpPr>
        <p:spPr>
          <a:xfrm>
            <a:off x="8143907" y="352152"/>
            <a:ext cx="3784482" cy="5539978"/>
          </a:xfrm>
          <a:prstGeom prst="rect">
            <a:avLst/>
          </a:prstGeom>
          <a:noFill/>
        </p:spPr>
        <p:txBody>
          <a:bodyPr wrap="square" rtlCol="0">
            <a:spAutoFit/>
          </a:bodyPr>
          <a:lstStyle/>
          <a:p>
            <a:r>
              <a:rPr lang="en-US" sz="2400" b="1" dirty="0"/>
              <a:t>The Problem: </a:t>
            </a:r>
          </a:p>
          <a:p>
            <a:r>
              <a:rPr lang="en-US" sz="2400" b="1" dirty="0"/>
              <a:t>A New Nuclear Arms Race</a:t>
            </a:r>
          </a:p>
          <a:p>
            <a:endParaRPr lang="en-US" dirty="0"/>
          </a:p>
          <a:p>
            <a:r>
              <a:rPr lang="en-US" dirty="0"/>
              <a:t>How dangerous is this situation?</a:t>
            </a:r>
          </a:p>
          <a:p>
            <a:endParaRPr lang="en-US" dirty="0"/>
          </a:p>
          <a:p>
            <a:r>
              <a:rPr lang="en-US" dirty="0"/>
              <a:t>We don’t know in what state of readiness each of these countries hold their warheads.</a:t>
            </a:r>
          </a:p>
          <a:p>
            <a:endParaRPr lang="en-US" dirty="0"/>
          </a:p>
          <a:p>
            <a:r>
              <a:rPr lang="en-US" dirty="0"/>
              <a:t>For the US inventory,  about 1400 are on hair trigger status, ready to be launched immediately, and the rest are in storage, but ready to be mated to their delivery systems.</a:t>
            </a:r>
          </a:p>
          <a:p>
            <a:endParaRPr lang="en-US" dirty="0"/>
          </a:p>
          <a:p>
            <a:r>
              <a:rPr lang="en-US" dirty="0"/>
              <a:t>We can assume that Russian warheads are similarly deployed.</a:t>
            </a:r>
          </a:p>
          <a:p>
            <a:endParaRPr lang="en-US" dirty="0"/>
          </a:p>
          <a:p>
            <a:r>
              <a:rPr lang="en-US" dirty="0"/>
              <a:t>Source:   </a:t>
            </a:r>
            <a:r>
              <a:rPr lang="en-US" dirty="0">
                <a:solidFill>
                  <a:srgbClr val="0070C0"/>
                </a:solidFill>
                <a:hlinkClick r:id="rId3"/>
              </a:rPr>
              <a:t>armscontrol.org</a:t>
            </a:r>
            <a:endParaRPr lang="en-US" dirty="0">
              <a:solidFill>
                <a:srgbClr val="0070C0"/>
              </a:solidFill>
            </a:endParaRPr>
          </a:p>
        </p:txBody>
      </p:sp>
    </p:spTree>
    <p:extLst>
      <p:ext uri="{BB962C8B-B14F-4D97-AF65-F5344CB8AC3E}">
        <p14:creationId xmlns:p14="http://schemas.microsoft.com/office/powerpoint/2010/main" val="1173336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75B5DD-FCD3-0D06-6255-5008156B6741}"/>
              </a:ext>
            </a:extLst>
          </p:cNvPr>
          <p:cNvSpPr txBox="1"/>
          <p:nvPr/>
        </p:nvSpPr>
        <p:spPr>
          <a:xfrm>
            <a:off x="2427231" y="124201"/>
            <a:ext cx="5732585" cy="6370975"/>
          </a:xfrm>
          <a:prstGeom prst="rect">
            <a:avLst/>
          </a:prstGeom>
          <a:noFill/>
        </p:spPr>
        <p:txBody>
          <a:bodyPr wrap="square" rtlCol="0">
            <a:spAutoFit/>
          </a:bodyPr>
          <a:lstStyle/>
          <a:p>
            <a:r>
              <a:rPr lang="en-US" sz="2400" dirty="0"/>
              <a:t>How do we promote the TPNW?</a:t>
            </a:r>
          </a:p>
          <a:p>
            <a:endParaRPr lang="en-US" sz="2400" dirty="0"/>
          </a:p>
          <a:p>
            <a:r>
              <a:rPr lang="en-US" sz="2400" dirty="0"/>
              <a:t>Join in all campaigns for lobbying Congress and President to sign and ratify the Treaty Prohibiting Nuclear Weapons</a:t>
            </a:r>
          </a:p>
          <a:p>
            <a:endParaRPr lang="en-US" sz="2400" dirty="0"/>
          </a:p>
          <a:p>
            <a:r>
              <a:rPr lang="en-US" sz="2400" dirty="0"/>
              <a:t>H.Res.77  ,  H.R. 2775 , and S.  ?</a:t>
            </a:r>
          </a:p>
          <a:p>
            <a:endParaRPr lang="en-US" sz="2400" dirty="0"/>
          </a:p>
          <a:p>
            <a:r>
              <a:rPr lang="en-US" sz="2400" dirty="0"/>
              <a:t>In the meantime, support all other bills that will move us in that direction</a:t>
            </a:r>
          </a:p>
          <a:p>
            <a:endParaRPr lang="en-US" sz="2400" dirty="0"/>
          </a:p>
          <a:p>
            <a:r>
              <a:rPr lang="en-US" sz="2400" dirty="0"/>
              <a:t>H.R.669   and    S. 1186   Restricting First Use</a:t>
            </a:r>
          </a:p>
          <a:p>
            <a:endParaRPr lang="en-US" sz="2400" dirty="0"/>
          </a:p>
          <a:p>
            <a:r>
              <a:rPr lang="en-US" sz="2400" dirty="0"/>
              <a:t>And also work to improve and expand Radiation Exposure Compensation Act</a:t>
            </a:r>
          </a:p>
          <a:p>
            <a:endParaRPr lang="en-US" sz="2400" dirty="0"/>
          </a:p>
          <a:p>
            <a:r>
              <a:rPr lang="en-US" sz="2400" dirty="0"/>
              <a:t>More ideas are always welcome!</a:t>
            </a:r>
          </a:p>
        </p:txBody>
      </p:sp>
    </p:spTree>
    <p:extLst>
      <p:ext uri="{BB962C8B-B14F-4D97-AF65-F5344CB8AC3E}">
        <p14:creationId xmlns:p14="http://schemas.microsoft.com/office/powerpoint/2010/main" val="1812641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hlinkClick r:id="rId2"/>
            <a:extLst>
              <a:ext uri="{FF2B5EF4-FFF2-40B4-BE49-F238E27FC236}">
                <a16:creationId xmlns:a16="http://schemas.microsoft.com/office/drawing/2014/main" id="{2A7C09AE-A87E-2E04-8C89-6238756C2742}"/>
              </a:ext>
            </a:extLst>
          </p:cNvPr>
          <p:cNvPicPr>
            <a:picLocks noChangeAspect="1"/>
          </p:cNvPicPr>
          <p:nvPr/>
        </p:nvPicPr>
        <p:blipFill rotWithShape="1">
          <a:blip r:embed="rId3">
            <a:extLst>
              <a:ext uri="{28A0092B-C50C-407E-A947-70E740481C1C}">
                <a14:useLocalDpi xmlns:a14="http://schemas.microsoft.com/office/drawing/2010/main" val="0"/>
              </a:ext>
            </a:extLst>
          </a:blip>
          <a:srcRect l="541" t="-459" r="16250" b="63433"/>
          <a:stretch/>
        </p:blipFill>
        <p:spPr>
          <a:xfrm>
            <a:off x="0" y="0"/>
            <a:ext cx="8476735" cy="2108886"/>
          </a:xfrm>
          <a:prstGeom prst="rect">
            <a:avLst/>
          </a:prstGeom>
        </p:spPr>
      </p:pic>
      <p:sp>
        <p:nvSpPr>
          <p:cNvPr id="2" name="TextBox 1">
            <a:extLst>
              <a:ext uri="{FF2B5EF4-FFF2-40B4-BE49-F238E27FC236}">
                <a16:creationId xmlns:a16="http://schemas.microsoft.com/office/drawing/2014/main" id="{9E68DC45-EF67-02E7-7E01-AB86620297B4}"/>
              </a:ext>
            </a:extLst>
          </p:cNvPr>
          <p:cNvSpPr txBox="1"/>
          <p:nvPr/>
        </p:nvSpPr>
        <p:spPr>
          <a:xfrm>
            <a:off x="8781536" y="86916"/>
            <a:ext cx="3237470" cy="2246769"/>
          </a:xfrm>
          <a:prstGeom prst="rect">
            <a:avLst/>
          </a:prstGeom>
          <a:noFill/>
        </p:spPr>
        <p:txBody>
          <a:bodyPr wrap="square" rtlCol="0">
            <a:spAutoFit/>
          </a:bodyPr>
          <a:lstStyle/>
          <a:p>
            <a:r>
              <a:rPr lang="en-US" sz="2000" b="1" dirty="0">
                <a:solidFill>
                  <a:schemeClr val="accent1"/>
                </a:solidFill>
              </a:rPr>
              <a:t>This Resolution was introduced in the House of Representatives in January 2023, cosponsored by 36 Representatives, including Rep. Pramila Jayapal, of Washington</a:t>
            </a:r>
            <a:endParaRPr lang="en-US" dirty="0"/>
          </a:p>
        </p:txBody>
      </p:sp>
      <p:sp>
        <p:nvSpPr>
          <p:cNvPr id="6" name="TextBox 5">
            <a:extLst>
              <a:ext uri="{FF2B5EF4-FFF2-40B4-BE49-F238E27FC236}">
                <a16:creationId xmlns:a16="http://schemas.microsoft.com/office/drawing/2014/main" id="{613C98FA-F977-F6DC-372A-C895A68BD2E9}"/>
              </a:ext>
            </a:extLst>
          </p:cNvPr>
          <p:cNvSpPr txBox="1"/>
          <p:nvPr/>
        </p:nvSpPr>
        <p:spPr>
          <a:xfrm>
            <a:off x="1021493" y="2333685"/>
            <a:ext cx="9918356" cy="4524315"/>
          </a:xfrm>
          <a:prstGeom prst="rect">
            <a:avLst/>
          </a:prstGeom>
          <a:noFill/>
        </p:spPr>
        <p:txBody>
          <a:bodyPr wrap="square">
            <a:spAutoFit/>
          </a:bodyPr>
          <a:lstStyle/>
          <a:p>
            <a:r>
              <a:rPr lang="en-US" b="1" dirty="0"/>
              <a:t>H.R. 77 </a:t>
            </a:r>
            <a:r>
              <a:rPr lang="en-US" dirty="0"/>
              <a:t>calls on the President, Secretaries of State and Defense, leaders of Congress, and the American public to embrace the TPNW, and pledge to</a:t>
            </a:r>
          </a:p>
          <a:p>
            <a:endParaRPr lang="en-US" dirty="0"/>
          </a:p>
          <a:p>
            <a:r>
              <a:rPr lang="en-US" b="1" dirty="0"/>
              <a:t>*</a:t>
            </a:r>
            <a:r>
              <a:rPr lang="en-US" dirty="0"/>
              <a:t> Pursue a new nuclear arms control agreement with Russia, China, and all other nuclear armed nations,</a:t>
            </a:r>
          </a:p>
          <a:p>
            <a:endParaRPr lang="en-US" dirty="0"/>
          </a:p>
          <a:p>
            <a:r>
              <a:rPr lang="en-US" b="1" dirty="0"/>
              <a:t>*</a:t>
            </a:r>
            <a:r>
              <a:rPr lang="en-US" dirty="0"/>
              <a:t> Renounce first use of nuclear weapons,</a:t>
            </a:r>
          </a:p>
          <a:p>
            <a:endParaRPr lang="en-US" dirty="0"/>
          </a:p>
          <a:p>
            <a:r>
              <a:rPr lang="en-US" b="1" dirty="0"/>
              <a:t>* </a:t>
            </a:r>
            <a:r>
              <a:rPr lang="en-US" dirty="0"/>
              <a:t>End the President’s sole authority to launch nuclear weapons,</a:t>
            </a:r>
          </a:p>
          <a:p>
            <a:endParaRPr lang="en-US" dirty="0"/>
          </a:p>
          <a:p>
            <a:r>
              <a:rPr lang="en-US" b="1" dirty="0"/>
              <a:t>*</a:t>
            </a:r>
            <a:r>
              <a:rPr lang="en-US" dirty="0"/>
              <a:t> Take all nuclear weapons off hair –trigger alert status, and</a:t>
            </a:r>
          </a:p>
          <a:p>
            <a:endParaRPr lang="en-US" dirty="0"/>
          </a:p>
          <a:p>
            <a:r>
              <a:rPr lang="en-US" b="1" dirty="0"/>
              <a:t>*</a:t>
            </a:r>
            <a:r>
              <a:rPr lang="en-US" dirty="0"/>
              <a:t> Cancel the US nuclear weapons modernization program  </a:t>
            </a:r>
          </a:p>
          <a:p>
            <a:endParaRPr lang="en-US" dirty="0"/>
          </a:p>
          <a:p>
            <a:r>
              <a:rPr lang="en-US" dirty="0"/>
              <a:t>These points are the basic components of previous proposals  known as </a:t>
            </a:r>
            <a:r>
              <a:rPr lang="en-US" b="1" dirty="0"/>
              <a:t>Back from the Brink </a:t>
            </a:r>
            <a:r>
              <a:rPr lang="en-US" dirty="0"/>
              <a:t>legislation.</a:t>
            </a:r>
          </a:p>
          <a:p>
            <a:endParaRPr lang="en-US" dirty="0"/>
          </a:p>
          <a:p>
            <a:r>
              <a:rPr lang="en-US" dirty="0"/>
              <a:t>There is no equivalent resolution in the Senate </a:t>
            </a:r>
          </a:p>
        </p:txBody>
      </p:sp>
    </p:spTree>
    <p:extLst>
      <p:ext uri="{BB962C8B-B14F-4D97-AF65-F5344CB8AC3E}">
        <p14:creationId xmlns:p14="http://schemas.microsoft.com/office/powerpoint/2010/main" val="1061260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document&#10;&#10;Description automatically generated">
            <a:hlinkClick r:id="rId2"/>
            <a:extLst>
              <a:ext uri="{FF2B5EF4-FFF2-40B4-BE49-F238E27FC236}">
                <a16:creationId xmlns:a16="http://schemas.microsoft.com/office/drawing/2014/main" id="{EA9D403A-DF0E-887C-3342-651A07B612EC}"/>
              </a:ext>
            </a:extLst>
          </p:cNvPr>
          <p:cNvPicPr>
            <a:picLocks noChangeAspect="1"/>
          </p:cNvPicPr>
          <p:nvPr/>
        </p:nvPicPr>
        <p:blipFill rotWithShape="1">
          <a:blip r:embed="rId3">
            <a:extLst>
              <a:ext uri="{28A0092B-C50C-407E-A947-70E740481C1C}">
                <a14:useLocalDpi xmlns:a14="http://schemas.microsoft.com/office/drawing/2010/main" val="0"/>
              </a:ext>
            </a:extLst>
          </a:blip>
          <a:srcRect t="8829" b="59066"/>
          <a:stretch/>
        </p:blipFill>
        <p:spPr>
          <a:xfrm>
            <a:off x="1474572" y="3505200"/>
            <a:ext cx="9562229" cy="1802423"/>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0C9A6346-5CB2-20D4-3AB7-FF51FDC21849}"/>
              </a:ext>
            </a:extLst>
          </p:cNvPr>
          <p:cNvPicPr>
            <a:picLocks noChangeAspect="1"/>
          </p:cNvPicPr>
          <p:nvPr/>
        </p:nvPicPr>
        <p:blipFill rotWithShape="1">
          <a:blip r:embed="rId4">
            <a:extLst>
              <a:ext uri="{28A0092B-C50C-407E-A947-70E740481C1C}">
                <a14:useLocalDpi xmlns:a14="http://schemas.microsoft.com/office/drawing/2010/main" val="0"/>
              </a:ext>
            </a:extLst>
          </a:blip>
          <a:srcRect l="2192" t="2459" r="8873" b="44729"/>
          <a:stretch/>
        </p:blipFill>
        <p:spPr>
          <a:xfrm>
            <a:off x="1128584" y="131805"/>
            <a:ext cx="7965989" cy="3220996"/>
          </a:xfrm>
          <a:prstGeom prst="rect">
            <a:avLst/>
          </a:prstGeom>
        </p:spPr>
      </p:pic>
      <p:sp>
        <p:nvSpPr>
          <p:cNvPr id="2" name="TextBox 1">
            <a:extLst>
              <a:ext uri="{FF2B5EF4-FFF2-40B4-BE49-F238E27FC236}">
                <a16:creationId xmlns:a16="http://schemas.microsoft.com/office/drawing/2014/main" id="{A39624F6-24C1-487B-C14C-88A8C4915E83}"/>
              </a:ext>
            </a:extLst>
          </p:cNvPr>
          <p:cNvSpPr txBox="1"/>
          <p:nvPr/>
        </p:nvSpPr>
        <p:spPr>
          <a:xfrm>
            <a:off x="1474572" y="5307623"/>
            <a:ext cx="8896864" cy="1200329"/>
          </a:xfrm>
          <a:prstGeom prst="rect">
            <a:avLst/>
          </a:prstGeom>
          <a:noFill/>
        </p:spPr>
        <p:txBody>
          <a:bodyPr wrap="square" rtlCol="0">
            <a:spAutoFit/>
          </a:bodyPr>
          <a:lstStyle/>
          <a:p>
            <a:r>
              <a:rPr lang="en-US" dirty="0"/>
              <a:t>This bill has been introduced in the House several times in the last few sessions, and is similar to the </a:t>
            </a:r>
            <a:r>
              <a:rPr lang="en-US" dirty="0">
                <a:hlinkClick r:id="rId5"/>
              </a:rPr>
              <a:t>Warheads to Windmills campaign</a:t>
            </a:r>
            <a:r>
              <a:rPr lang="en-US" dirty="0"/>
              <a:t>.                                              </a:t>
            </a:r>
          </a:p>
          <a:p>
            <a:endParaRPr lang="en-US" dirty="0"/>
          </a:p>
          <a:p>
            <a:r>
              <a:rPr lang="en-US" dirty="0"/>
              <a:t>There is no equivalent bill in the Senate</a:t>
            </a:r>
          </a:p>
        </p:txBody>
      </p:sp>
    </p:spTree>
    <p:extLst>
      <p:ext uri="{BB962C8B-B14F-4D97-AF65-F5344CB8AC3E}">
        <p14:creationId xmlns:p14="http://schemas.microsoft.com/office/powerpoint/2010/main" val="177685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hlinkClick r:id="rId2"/>
            <a:extLst>
              <a:ext uri="{FF2B5EF4-FFF2-40B4-BE49-F238E27FC236}">
                <a16:creationId xmlns:a16="http://schemas.microsoft.com/office/drawing/2014/main" id="{5DADBA1C-4BA2-72AC-26F1-DC6926A4284A}"/>
              </a:ext>
            </a:extLst>
          </p:cNvPr>
          <p:cNvPicPr>
            <a:picLocks noChangeAspect="1"/>
          </p:cNvPicPr>
          <p:nvPr/>
        </p:nvPicPr>
        <p:blipFill rotWithShape="1">
          <a:blip r:embed="rId3">
            <a:extLst>
              <a:ext uri="{28A0092B-C50C-407E-A947-70E740481C1C}">
                <a14:useLocalDpi xmlns:a14="http://schemas.microsoft.com/office/drawing/2010/main" val="0"/>
              </a:ext>
            </a:extLst>
          </a:blip>
          <a:srcRect l="2703" t="7668" r="446" b="24425"/>
          <a:stretch/>
        </p:blipFill>
        <p:spPr>
          <a:xfrm>
            <a:off x="1620636" y="214184"/>
            <a:ext cx="8025872" cy="2685220"/>
          </a:xfrm>
          <a:prstGeom prst="rect">
            <a:avLst/>
          </a:prstGeom>
        </p:spPr>
      </p:pic>
      <p:pic>
        <p:nvPicPr>
          <p:cNvPr id="2" name="Picture 1" descr="A screenshot of a computer&#10;&#10;Description automatically generated">
            <a:hlinkClick r:id="rId4"/>
            <a:extLst>
              <a:ext uri="{FF2B5EF4-FFF2-40B4-BE49-F238E27FC236}">
                <a16:creationId xmlns:a16="http://schemas.microsoft.com/office/drawing/2014/main" id="{4217056C-0700-70AB-8D29-EC3AA93ABF05}"/>
              </a:ext>
            </a:extLst>
          </p:cNvPr>
          <p:cNvPicPr>
            <a:picLocks noChangeAspect="1"/>
          </p:cNvPicPr>
          <p:nvPr/>
        </p:nvPicPr>
        <p:blipFill rotWithShape="1">
          <a:blip r:embed="rId5">
            <a:extLst>
              <a:ext uri="{28A0092B-C50C-407E-A947-70E740481C1C}">
                <a14:useLocalDpi xmlns:a14="http://schemas.microsoft.com/office/drawing/2010/main" val="0"/>
              </a:ext>
            </a:extLst>
          </a:blip>
          <a:srcRect l="-295" t="2758" r="1049" b="32906"/>
          <a:stretch/>
        </p:blipFill>
        <p:spPr>
          <a:xfrm>
            <a:off x="450706" y="3019062"/>
            <a:ext cx="8240214" cy="3520359"/>
          </a:xfrm>
          <a:prstGeom prst="rect">
            <a:avLst/>
          </a:prstGeom>
        </p:spPr>
      </p:pic>
    </p:spTree>
    <p:extLst>
      <p:ext uri="{BB962C8B-B14F-4D97-AF65-F5344CB8AC3E}">
        <p14:creationId xmlns:p14="http://schemas.microsoft.com/office/powerpoint/2010/main" val="2479768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654F3E-01F0-CB0C-A678-A85325C70E1F}"/>
              </a:ext>
            </a:extLst>
          </p:cNvPr>
          <p:cNvSpPr txBox="1"/>
          <p:nvPr/>
        </p:nvSpPr>
        <p:spPr>
          <a:xfrm>
            <a:off x="527540" y="307730"/>
            <a:ext cx="6110653" cy="6001643"/>
          </a:xfrm>
          <a:prstGeom prst="rect">
            <a:avLst/>
          </a:prstGeom>
          <a:noFill/>
        </p:spPr>
        <p:txBody>
          <a:bodyPr wrap="square" rtlCol="0">
            <a:spAutoFit/>
          </a:bodyPr>
          <a:lstStyle/>
          <a:p>
            <a:r>
              <a:rPr lang="en-US" sz="2400" b="1" dirty="0"/>
              <a:t>RECA</a:t>
            </a:r>
          </a:p>
          <a:p>
            <a:r>
              <a:rPr lang="en-US" dirty="0"/>
              <a:t>Radiation Exposure Compensation Act,  Senate Bill S. 841 and House Bill 2372, first passed in 1990, to reimburse certain Americans for medical costs of treating radiation sickness: Uranium industry workers and test downwinders in Utah, Nevada, Montana, Idaho, Colorado, Guam, military participants in the cleanup of </a:t>
            </a:r>
            <a:r>
              <a:rPr lang="en-US" dirty="0" err="1"/>
              <a:t>Enewetak</a:t>
            </a:r>
            <a:r>
              <a:rPr lang="en-US" dirty="0"/>
              <a:t> Atoll in the Marshal Islands from 1977 to 1981.  Not indigenous residents of the Marshall Islands.</a:t>
            </a:r>
          </a:p>
          <a:p>
            <a:r>
              <a:rPr lang="en-US" dirty="0"/>
              <a:t> </a:t>
            </a:r>
          </a:p>
          <a:p>
            <a:pPr algn="l"/>
            <a:r>
              <a:rPr lang="en-US" b="0" i="0" dirty="0">
                <a:solidFill>
                  <a:srgbClr val="202122"/>
                </a:solidFill>
                <a:effectLst/>
                <a:latin typeface="Arial" panose="020B0604020202020204" pitchFamily="34" charset="0"/>
              </a:rPr>
              <a:t>The Act provides the following remunerations, as of 2023, unchanged since 1990 despite inflation:</a:t>
            </a:r>
          </a:p>
          <a:p>
            <a:pPr algn="l">
              <a:buFont typeface="Arial" panose="020B0604020202020204" pitchFamily="34" charset="0"/>
              <a:buChar char="•"/>
            </a:pPr>
            <a:r>
              <a:rPr lang="en-US" b="0" i="0" dirty="0">
                <a:solidFill>
                  <a:srgbClr val="202122"/>
                </a:solidFill>
                <a:effectLst/>
                <a:latin typeface="Arial" panose="020B0604020202020204" pitchFamily="34" charset="0"/>
              </a:rPr>
              <a:t>$50,000 to individuals residing or working downwind of the Nevada nuclear test site</a:t>
            </a:r>
          </a:p>
          <a:p>
            <a:pPr algn="l">
              <a:buFont typeface="Arial" panose="020B0604020202020204" pitchFamily="34" charset="0"/>
              <a:buChar char="•"/>
            </a:pPr>
            <a:r>
              <a:rPr lang="en-US" b="0" i="0" dirty="0">
                <a:solidFill>
                  <a:srgbClr val="202122"/>
                </a:solidFill>
                <a:effectLst/>
                <a:latin typeface="Arial" panose="020B0604020202020204" pitchFamily="34" charset="0"/>
              </a:rPr>
              <a:t>$75,000 for workers participating in atmospheric nuclear weapons tests</a:t>
            </a:r>
          </a:p>
          <a:p>
            <a:pPr algn="l">
              <a:buFont typeface="Arial" panose="020B0604020202020204" pitchFamily="34" charset="0"/>
              <a:buChar char="•"/>
            </a:pPr>
            <a:r>
              <a:rPr lang="en-US" b="0" i="0" dirty="0">
                <a:solidFill>
                  <a:srgbClr val="202122"/>
                </a:solidFill>
                <a:effectLst/>
                <a:latin typeface="Arial" panose="020B0604020202020204" pitchFamily="34" charset="0"/>
              </a:rPr>
              <a:t>$100,000 for uranium miners, millers, and ore transporters.</a:t>
            </a:r>
          </a:p>
          <a:p>
            <a:pPr algn="l">
              <a:buFont typeface="Arial" panose="020B0604020202020204" pitchFamily="34" charset="0"/>
              <a:buChar char="•"/>
            </a:pPr>
            <a:endParaRPr lang="en-US" dirty="0">
              <a:solidFill>
                <a:srgbClr val="202122"/>
              </a:solidFill>
              <a:latin typeface="Arial" panose="020B0604020202020204" pitchFamily="34" charset="0"/>
            </a:endParaRPr>
          </a:p>
          <a:p>
            <a:pPr algn="l"/>
            <a:r>
              <a:rPr lang="en-US" b="0" i="0" dirty="0">
                <a:solidFill>
                  <a:srgbClr val="202122"/>
                </a:solidFill>
                <a:effectLst/>
                <a:latin typeface="Arial" panose="020B0604020202020204" pitchFamily="34" charset="0"/>
              </a:rPr>
              <a:t>RECA is due to expire this year, and is currently being considered in Congress.</a:t>
            </a:r>
          </a:p>
          <a:p>
            <a:endParaRPr lang="en-US" dirty="0"/>
          </a:p>
        </p:txBody>
      </p:sp>
      <p:pic>
        <p:nvPicPr>
          <p:cNvPr id="4" name="Picture 3" descr="A map of the united states of america&#10;&#10;Description automatically generated">
            <a:extLst>
              <a:ext uri="{FF2B5EF4-FFF2-40B4-BE49-F238E27FC236}">
                <a16:creationId xmlns:a16="http://schemas.microsoft.com/office/drawing/2014/main" id="{8A54361B-C25C-0E26-4B29-A8DF60CE0B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0755" y="1509394"/>
            <a:ext cx="5020408" cy="3723189"/>
          </a:xfrm>
          <a:prstGeom prst="rect">
            <a:avLst/>
          </a:prstGeom>
        </p:spPr>
      </p:pic>
    </p:spTree>
    <p:extLst>
      <p:ext uri="{BB962C8B-B14F-4D97-AF65-F5344CB8AC3E}">
        <p14:creationId xmlns:p14="http://schemas.microsoft.com/office/powerpoint/2010/main" val="3919914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F302F6-0C7B-2F6D-BD66-5D9CAEC4D7A3}"/>
              </a:ext>
            </a:extLst>
          </p:cNvPr>
          <p:cNvSpPr txBox="1"/>
          <p:nvPr/>
        </p:nvSpPr>
        <p:spPr>
          <a:xfrm>
            <a:off x="2778017" y="518745"/>
            <a:ext cx="5609491" cy="2308324"/>
          </a:xfrm>
          <a:prstGeom prst="rect">
            <a:avLst/>
          </a:prstGeom>
          <a:noFill/>
        </p:spPr>
        <p:txBody>
          <a:bodyPr wrap="square" rtlCol="0">
            <a:spAutoFit/>
          </a:bodyPr>
          <a:lstStyle/>
          <a:p>
            <a:r>
              <a:rPr lang="en-US" dirty="0"/>
              <a:t>We have our work cut out for us.  Every one of the organizations named in this report have expertise to share and advice to contribute to each one of us, as individuals and members of this group.   </a:t>
            </a:r>
          </a:p>
          <a:p>
            <a:endParaRPr lang="en-US" dirty="0"/>
          </a:p>
          <a:p>
            <a:r>
              <a:rPr lang="en-US" dirty="0"/>
              <a:t>The work is difficult, the obstacles many, and most often the benefits go to people we have never met.  </a:t>
            </a:r>
          </a:p>
          <a:p>
            <a:r>
              <a:rPr lang="en-US" dirty="0"/>
              <a:t>Let’s do it anyway</a:t>
            </a:r>
          </a:p>
        </p:txBody>
      </p:sp>
      <p:pic>
        <p:nvPicPr>
          <p:cNvPr id="6" name="Picture 5" descr="A white bird sculpture with a black circle and a black symbol&#10;&#10;Description automatically generated">
            <a:hlinkClick r:id="rId2"/>
            <a:extLst>
              <a:ext uri="{FF2B5EF4-FFF2-40B4-BE49-F238E27FC236}">
                <a16:creationId xmlns:a16="http://schemas.microsoft.com/office/drawing/2014/main" id="{7689544E-8F09-A4EE-CB62-575155AE2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7811" y="3465586"/>
            <a:ext cx="5029902" cy="2238687"/>
          </a:xfrm>
          <a:prstGeom prst="rect">
            <a:avLst/>
          </a:prstGeom>
        </p:spPr>
      </p:pic>
    </p:spTree>
    <p:extLst>
      <p:ext uri="{BB962C8B-B14F-4D97-AF65-F5344CB8AC3E}">
        <p14:creationId xmlns:p14="http://schemas.microsoft.com/office/powerpoint/2010/main" val="370547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graph&#10;&#10;Description automatically generated">
            <a:extLst>
              <a:ext uri="{FF2B5EF4-FFF2-40B4-BE49-F238E27FC236}">
                <a16:creationId xmlns:a16="http://schemas.microsoft.com/office/drawing/2014/main" id="{C676DA30-F21D-6AC6-E4FB-66C6FFC7F2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150" y="652462"/>
            <a:ext cx="9791700" cy="5553075"/>
          </a:xfrm>
          <a:prstGeom prst="rect">
            <a:avLst/>
          </a:prstGeom>
        </p:spPr>
      </p:pic>
    </p:spTree>
    <p:extLst>
      <p:ext uri="{BB962C8B-B14F-4D97-AF65-F5344CB8AC3E}">
        <p14:creationId xmlns:p14="http://schemas.microsoft.com/office/powerpoint/2010/main" val="2082708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02B4E776-0569-ABC5-7F08-E4B4197E7B35}"/>
              </a:ext>
            </a:extLst>
          </p:cNvPr>
          <p:cNvPicPr>
            <a:picLocks noChangeAspect="1"/>
          </p:cNvPicPr>
          <p:nvPr/>
        </p:nvPicPr>
        <p:blipFill rotWithShape="1">
          <a:blip r:embed="rId2">
            <a:extLst>
              <a:ext uri="{28A0092B-C50C-407E-A947-70E740481C1C}">
                <a14:useLocalDpi xmlns:a14="http://schemas.microsoft.com/office/drawing/2010/main" val="0"/>
              </a:ext>
            </a:extLst>
          </a:blip>
          <a:srcRect l="8092" t="24145" r="471"/>
          <a:stretch/>
        </p:blipFill>
        <p:spPr>
          <a:xfrm>
            <a:off x="2232454" y="1552833"/>
            <a:ext cx="7117492" cy="5202195"/>
          </a:xfrm>
          <a:prstGeom prst="rect">
            <a:avLst/>
          </a:prstGeom>
        </p:spPr>
      </p:pic>
      <p:sp>
        <p:nvSpPr>
          <p:cNvPr id="2" name="TextBox 1">
            <a:extLst>
              <a:ext uri="{FF2B5EF4-FFF2-40B4-BE49-F238E27FC236}">
                <a16:creationId xmlns:a16="http://schemas.microsoft.com/office/drawing/2014/main" id="{18B9FB2C-1BD6-1BF8-D6B4-D4E5BBF6D728}"/>
              </a:ext>
            </a:extLst>
          </p:cNvPr>
          <p:cNvSpPr txBox="1"/>
          <p:nvPr/>
        </p:nvSpPr>
        <p:spPr>
          <a:xfrm>
            <a:off x="2309649" y="420816"/>
            <a:ext cx="7464972" cy="1200329"/>
          </a:xfrm>
          <a:prstGeom prst="rect">
            <a:avLst/>
          </a:prstGeom>
          <a:noFill/>
        </p:spPr>
        <p:txBody>
          <a:bodyPr wrap="square" rtlCol="0">
            <a:spAutoFit/>
          </a:bodyPr>
          <a:lstStyle/>
          <a:p>
            <a:r>
              <a:rPr lang="en-US" b="1" dirty="0"/>
              <a:t>US investment strategy for new and improved nuclear weapons, as authorized in 2011, and expanded since.</a:t>
            </a:r>
          </a:p>
          <a:p>
            <a:endParaRPr lang="en-US" b="1" dirty="0"/>
          </a:p>
          <a:p>
            <a:r>
              <a:rPr lang="en-US" b="1" dirty="0"/>
              <a:t>Total projected cost of modernization after 30 years (2040)   $ 1.7 Trillion</a:t>
            </a:r>
          </a:p>
        </p:txBody>
      </p:sp>
    </p:spTree>
    <p:extLst>
      <p:ext uri="{BB962C8B-B14F-4D97-AF65-F5344CB8AC3E}">
        <p14:creationId xmlns:p14="http://schemas.microsoft.com/office/powerpoint/2010/main" val="852753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3A6289-140F-1CC6-AC59-538F11A40232}"/>
              </a:ext>
            </a:extLst>
          </p:cNvPr>
          <p:cNvSpPr txBox="1"/>
          <p:nvPr/>
        </p:nvSpPr>
        <p:spPr>
          <a:xfrm>
            <a:off x="1544595" y="481038"/>
            <a:ext cx="9102810" cy="5632311"/>
          </a:xfrm>
          <a:prstGeom prst="rect">
            <a:avLst/>
          </a:prstGeom>
          <a:noFill/>
        </p:spPr>
        <p:txBody>
          <a:bodyPr wrap="square" rtlCol="0">
            <a:spAutoFit/>
          </a:bodyPr>
          <a:lstStyle/>
          <a:p>
            <a:r>
              <a:rPr lang="en-US" b="1" dirty="0"/>
              <a:t>How did this happen?</a:t>
            </a:r>
          </a:p>
          <a:p>
            <a:endParaRPr lang="en-US" dirty="0"/>
          </a:p>
          <a:p>
            <a:r>
              <a:rPr lang="en-US" dirty="0"/>
              <a:t>In 2010, the Obama administration made a deal with Congress to fund the 30 year $1.7 Trillion “Modernization” of our nuclear arsenal in exchange for signing New START (Strategic Arms Reduction Treaty) with Russia. </a:t>
            </a:r>
          </a:p>
          <a:p>
            <a:endParaRPr lang="en-US" dirty="0"/>
          </a:p>
          <a:p>
            <a:r>
              <a:rPr lang="en-US" dirty="0"/>
              <a:t>Now that the U.S. has officially restarted the arms race, all the other nuclear armed nations have joined in.   Russia and China are the most aggressively determined to keep up and modernize their nuclear arsenals, but UK, France, India, Pakistan, Israel, and North Korea are also upgrading their nukes and building more.</a:t>
            </a:r>
          </a:p>
          <a:p>
            <a:endParaRPr lang="en-US" dirty="0"/>
          </a:p>
          <a:p>
            <a:r>
              <a:rPr lang="en-US" sz="2000" b="1" dirty="0"/>
              <a:t>As a result, the threat of intentional or accidental nuclear war increases as well.  </a:t>
            </a:r>
          </a:p>
          <a:p>
            <a:endParaRPr lang="en-US" dirty="0"/>
          </a:p>
          <a:p>
            <a:r>
              <a:rPr lang="en-US" dirty="0"/>
              <a:t>On top of that, NATO is expanding, now including Finland and Sweden, and every country in the organization has an agreement with the US to provide military bases for us to station our nuclear weapons in their territory.  Only Ukraine and Belarus remain as buffers to European/North American expansion of the military organization which was founded in 1949 specifically to challenge </a:t>
            </a:r>
            <a:r>
              <a:rPr lang="en-US" dirty="0" err="1"/>
              <a:t>Russsia</a:t>
            </a:r>
            <a:r>
              <a:rPr lang="en-US" dirty="0"/>
              <a:t>.   </a:t>
            </a:r>
          </a:p>
          <a:p>
            <a:endParaRPr lang="en-US" dirty="0"/>
          </a:p>
          <a:p>
            <a:r>
              <a:rPr lang="en-US" dirty="0"/>
              <a:t>No wonder Russia feels threatened, and so on, and so on.</a:t>
            </a:r>
          </a:p>
        </p:txBody>
      </p:sp>
    </p:spTree>
    <p:extLst>
      <p:ext uri="{BB962C8B-B14F-4D97-AF65-F5344CB8AC3E}">
        <p14:creationId xmlns:p14="http://schemas.microsoft.com/office/powerpoint/2010/main" val="1845836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How would a nuclear war between Russia and the US affect you personally?">
            <a:hlinkClick r:id="" action="ppaction://media"/>
            <a:extLst>
              <a:ext uri="{FF2B5EF4-FFF2-40B4-BE49-F238E27FC236}">
                <a16:creationId xmlns:a16="http://schemas.microsoft.com/office/drawing/2014/main" id="{B72491D5-031B-AA58-190B-04DDC5C6A4AE}"/>
              </a:ext>
            </a:extLst>
          </p:cNvPr>
          <p:cNvPicPr>
            <a:picLocks noRot="1" noChangeAspect="1"/>
          </p:cNvPicPr>
          <p:nvPr>
            <a:videoFile r:link="rId1"/>
          </p:nvPr>
        </p:nvPicPr>
        <p:blipFill>
          <a:blip r:embed="rId3"/>
          <a:stretch>
            <a:fillRect/>
          </a:stretch>
        </p:blipFill>
        <p:spPr>
          <a:xfrm>
            <a:off x="26972" y="0"/>
            <a:ext cx="11620457" cy="6565557"/>
          </a:xfrm>
          <a:prstGeom prst="rect">
            <a:avLst/>
          </a:prstGeom>
        </p:spPr>
      </p:pic>
    </p:spTree>
    <p:extLst>
      <p:ext uri="{BB962C8B-B14F-4D97-AF65-F5344CB8AC3E}">
        <p14:creationId xmlns:p14="http://schemas.microsoft.com/office/powerpoint/2010/main" val="399819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E617FF-949C-5892-8EFA-D70456D663C7}"/>
              </a:ext>
            </a:extLst>
          </p:cNvPr>
          <p:cNvSpPr txBox="1"/>
          <p:nvPr/>
        </p:nvSpPr>
        <p:spPr>
          <a:xfrm>
            <a:off x="571849" y="119400"/>
            <a:ext cx="11048301" cy="2123658"/>
          </a:xfrm>
          <a:prstGeom prst="rect">
            <a:avLst/>
          </a:prstGeom>
          <a:noFill/>
        </p:spPr>
        <p:txBody>
          <a:bodyPr wrap="square" rtlCol="0">
            <a:spAutoFit/>
          </a:bodyPr>
          <a:lstStyle/>
          <a:p>
            <a:r>
              <a:rPr lang="en-US" sz="2400" dirty="0"/>
              <a:t>The New Arms Race Is On!</a:t>
            </a:r>
          </a:p>
          <a:p>
            <a:r>
              <a:rPr lang="en-US" sz="1600" dirty="0"/>
              <a:t>For the last decade, we (USA) have been upgrading our stockpiles of nuclear weapons and adding new delivery systems for them all.  Each annual military budget has grown by varying amounts, but now stands at  about 30 % above what was allocated when        New START was ratified in 2011. </a:t>
            </a:r>
          </a:p>
          <a:p>
            <a:endParaRPr lang="en-US" sz="1400" dirty="0"/>
          </a:p>
          <a:p>
            <a:r>
              <a:rPr lang="en-US" sz="1600" dirty="0"/>
              <a:t>2024 Military Budget is $886 Billion</a:t>
            </a:r>
          </a:p>
          <a:p>
            <a:endParaRPr lang="en-US" sz="1400" dirty="0"/>
          </a:p>
          <a:p>
            <a:r>
              <a:rPr lang="en-US" sz="1600" dirty="0"/>
              <a:t>2024 Nuclear Weapons Budget ( includes DOD, DOE, and NNSA) is $45 Billion.   </a:t>
            </a:r>
          </a:p>
        </p:txBody>
      </p:sp>
      <p:pic>
        <p:nvPicPr>
          <p:cNvPr id="4" name="Picture 3" descr="A graph showing the cost of nuclear modification&#10;&#10;Description automatically generated">
            <a:extLst>
              <a:ext uri="{FF2B5EF4-FFF2-40B4-BE49-F238E27FC236}">
                <a16:creationId xmlns:a16="http://schemas.microsoft.com/office/drawing/2014/main" id="{019F2291-5B78-55B9-57A1-81AFE096D535}"/>
              </a:ext>
            </a:extLst>
          </p:cNvPr>
          <p:cNvPicPr>
            <a:picLocks noChangeAspect="1"/>
          </p:cNvPicPr>
          <p:nvPr/>
        </p:nvPicPr>
        <p:blipFill rotWithShape="1">
          <a:blip r:embed="rId2">
            <a:extLst>
              <a:ext uri="{28A0092B-C50C-407E-A947-70E740481C1C}">
                <a14:useLocalDpi xmlns:a14="http://schemas.microsoft.com/office/drawing/2010/main" val="0"/>
              </a:ext>
            </a:extLst>
          </a:blip>
          <a:srcRect l="4634" t="4949" r="5496" b="3560"/>
          <a:stretch/>
        </p:blipFill>
        <p:spPr>
          <a:xfrm>
            <a:off x="1795849" y="2347785"/>
            <a:ext cx="6845643" cy="4456718"/>
          </a:xfrm>
          <a:prstGeom prst="rect">
            <a:avLst/>
          </a:prstGeom>
        </p:spPr>
      </p:pic>
      <p:sp>
        <p:nvSpPr>
          <p:cNvPr id="5" name="TextBox 4">
            <a:extLst>
              <a:ext uri="{FF2B5EF4-FFF2-40B4-BE49-F238E27FC236}">
                <a16:creationId xmlns:a16="http://schemas.microsoft.com/office/drawing/2014/main" id="{4C14132F-DD3C-0E99-2D84-1C367FC2328F}"/>
              </a:ext>
            </a:extLst>
          </p:cNvPr>
          <p:cNvSpPr txBox="1"/>
          <p:nvPr/>
        </p:nvSpPr>
        <p:spPr>
          <a:xfrm>
            <a:off x="8980905" y="2347784"/>
            <a:ext cx="2541863" cy="4524315"/>
          </a:xfrm>
          <a:prstGeom prst="rect">
            <a:avLst/>
          </a:prstGeom>
          <a:noFill/>
        </p:spPr>
        <p:txBody>
          <a:bodyPr wrap="square" rtlCol="0">
            <a:spAutoFit/>
          </a:bodyPr>
          <a:lstStyle/>
          <a:p>
            <a:r>
              <a:rPr lang="en-US" sz="1600" b="1" dirty="0"/>
              <a:t>&lt;  This graph </a:t>
            </a:r>
          </a:p>
          <a:p>
            <a:r>
              <a:rPr lang="en-US" sz="1600" dirty="0"/>
              <a:t>shows the 25 year estimated total spending on each nuclear weapon system in current modernization program. </a:t>
            </a:r>
          </a:p>
          <a:p>
            <a:endParaRPr lang="en-US" sz="1600" dirty="0"/>
          </a:p>
          <a:p>
            <a:endParaRPr lang="en-US" sz="1600" dirty="0"/>
          </a:p>
          <a:p>
            <a:r>
              <a:rPr lang="en-US" sz="1600" dirty="0"/>
              <a:t>GBSD = Ground Based Strategic Deterrence</a:t>
            </a:r>
          </a:p>
          <a:p>
            <a:r>
              <a:rPr lang="en-US" sz="1600" dirty="0"/>
              <a:t>LRSO = Long Range Standoff missile</a:t>
            </a:r>
          </a:p>
          <a:p>
            <a:r>
              <a:rPr lang="en-US" sz="1600" dirty="0"/>
              <a:t>ALCM = Air Launched Cruise Missile</a:t>
            </a:r>
          </a:p>
          <a:p>
            <a:r>
              <a:rPr lang="en-US" sz="1600" dirty="0"/>
              <a:t>NNSA = National Nuclear Security Administration  (Department of Energy)</a:t>
            </a:r>
          </a:p>
          <a:p>
            <a:endParaRPr lang="en-US" sz="1600" dirty="0"/>
          </a:p>
        </p:txBody>
      </p:sp>
    </p:spTree>
    <p:extLst>
      <p:ext uri="{BB962C8B-B14F-4D97-AF65-F5344CB8AC3E}">
        <p14:creationId xmlns:p14="http://schemas.microsoft.com/office/powerpoint/2010/main" val="1074760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6A58C7-C15C-25AC-FACA-AEA5D3C774BD}"/>
              </a:ext>
            </a:extLst>
          </p:cNvPr>
          <p:cNvSpPr txBox="1"/>
          <p:nvPr/>
        </p:nvSpPr>
        <p:spPr>
          <a:xfrm>
            <a:off x="260059" y="335560"/>
            <a:ext cx="3825380" cy="5632311"/>
          </a:xfrm>
          <a:prstGeom prst="rect">
            <a:avLst/>
          </a:prstGeom>
          <a:noFill/>
        </p:spPr>
        <p:txBody>
          <a:bodyPr wrap="square" rtlCol="0">
            <a:spAutoFit/>
          </a:bodyPr>
          <a:lstStyle/>
          <a:p>
            <a:r>
              <a:rPr lang="en-US" dirty="0"/>
              <a:t> </a:t>
            </a:r>
          </a:p>
          <a:p>
            <a:r>
              <a:rPr lang="en-US" b="1" dirty="0"/>
              <a:t>1.7 Trillion Dollars just for “Modernization”, on top of </a:t>
            </a:r>
          </a:p>
          <a:p>
            <a:r>
              <a:rPr lang="en-US" b="1" dirty="0"/>
              <a:t>45 Billion Dollars per year to keep up with current DOD and DOE nuclear weapons  budgets</a:t>
            </a:r>
          </a:p>
          <a:p>
            <a:endParaRPr lang="en-US" dirty="0"/>
          </a:p>
          <a:p>
            <a:r>
              <a:rPr lang="en-US" dirty="0"/>
              <a:t>Where does that money go?</a:t>
            </a:r>
          </a:p>
          <a:p>
            <a:endParaRPr lang="en-US" dirty="0"/>
          </a:p>
          <a:p>
            <a:r>
              <a:rPr lang="en-US" dirty="0"/>
              <a:t>This list from </a:t>
            </a:r>
            <a:r>
              <a:rPr lang="en-US" dirty="0">
                <a:hlinkClick r:id="rId2"/>
              </a:rPr>
              <a:t>Don’t Bank on the Bomb</a:t>
            </a:r>
            <a:endParaRPr lang="en-US" dirty="0"/>
          </a:p>
          <a:p>
            <a:r>
              <a:rPr lang="en-US" dirty="0"/>
              <a:t>shows the top 25 nuclear weapons producers.  Parentheses indicate which nations they work for.</a:t>
            </a:r>
          </a:p>
          <a:p>
            <a:endParaRPr lang="en-US" dirty="0"/>
          </a:p>
          <a:p>
            <a:r>
              <a:rPr lang="en-US" dirty="0"/>
              <a:t>Northrup Grumman, Boeing,</a:t>
            </a:r>
          </a:p>
          <a:p>
            <a:r>
              <a:rPr lang="en-US" dirty="0"/>
              <a:t>Raytheon, Lockheed Martin, General Dynamics, Bechtel, Fluor, and Honeywell are American companies leading the profiteer parade.   And there are many more.</a:t>
            </a:r>
          </a:p>
        </p:txBody>
      </p:sp>
      <p:pic>
        <p:nvPicPr>
          <p:cNvPr id="4" name="Picture 3" descr="A paper airplane with a list of information&#10;&#10;Description automatically generated with medium confidence">
            <a:extLst>
              <a:ext uri="{FF2B5EF4-FFF2-40B4-BE49-F238E27FC236}">
                <a16:creationId xmlns:a16="http://schemas.microsoft.com/office/drawing/2014/main" id="{C4911541-61A4-49EF-4BB2-DAAE95011AC7}"/>
              </a:ext>
            </a:extLst>
          </p:cNvPr>
          <p:cNvPicPr>
            <a:picLocks noChangeAspect="1"/>
          </p:cNvPicPr>
          <p:nvPr/>
        </p:nvPicPr>
        <p:blipFill rotWithShape="1">
          <a:blip r:embed="rId3">
            <a:extLst>
              <a:ext uri="{28A0092B-C50C-407E-A947-70E740481C1C}">
                <a14:useLocalDpi xmlns:a14="http://schemas.microsoft.com/office/drawing/2010/main" val="0"/>
              </a:ext>
            </a:extLst>
          </a:blip>
          <a:srcRect l="4696" t="20673" b="9970"/>
          <a:stretch/>
        </p:blipFill>
        <p:spPr>
          <a:xfrm>
            <a:off x="4460047" y="243281"/>
            <a:ext cx="7405886" cy="6551801"/>
          </a:xfrm>
          <a:prstGeom prst="rect">
            <a:avLst/>
          </a:prstGeom>
        </p:spPr>
      </p:pic>
    </p:spTree>
    <p:extLst>
      <p:ext uri="{BB962C8B-B14F-4D97-AF65-F5344CB8AC3E}">
        <p14:creationId xmlns:p14="http://schemas.microsoft.com/office/powerpoint/2010/main" val="2296677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newspaper&#10;&#10;Description automatically generated">
            <a:extLst>
              <a:ext uri="{FF2B5EF4-FFF2-40B4-BE49-F238E27FC236}">
                <a16:creationId xmlns:a16="http://schemas.microsoft.com/office/drawing/2014/main" id="{3024060A-C31D-1D9C-A9F2-4FDF428AE24A}"/>
              </a:ext>
            </a:extLst>
          </p:cNvPr>
          <p:cNvPicPr>
            <a:picLocks noChangeAspect="1"/>
          </p:cNvPicPr>
          <p:nvPr/>
        </p:nvPicPr>
        <p:blipFill rotWithShape="1">
          <a:blip r:embed="rId2">
            <a:extLst>
              <a:ext uri="{28A0092B-C50C-407E-A947-70E740481C1C}">
                <a14:useLocalDpi xmlns:a14="http://schemas.microsoft.com/office/drawing/2010/main" val="0"/>
              </a:ext>
            </a:extLst>
          </a:blip>
          <a:srcRect r="34633" b="10506"/>
          <a:stretch/>
        </p:blipFill>
        <p:spPr>
          <a:xfrm>
            <a:off x="6206365" y="51684"/>
            <a:ext cx="5246533" cy="2518522"/>
          </a:xfrm>
          <a:prstGeom prst="rect">
            <a:avLst/>
          </a:prstGeom>
        </p:spPr>
      </p:pic>
      <p:pic>
        <p:nvPicPr>
          <p:cNvPr id="5" name="Picture 4" descr="A purple and black background with black text&#10;&#10;Description automatically generated">
            <a:extLst>
              <a:ext uri="{FF2B5EF4-FFF2-40B4-BE49-F238E27FC236}">
                <a16:creationId xmlns:a16="http://schemas.microsoft.com/office/drawing/2014/main" id="{281C9090-8E69-E3D2-FD9A-665D8D39EF13}"/>
              </a:ext>
            </a:extLst>
          </p:cNvPr>
          <p:cNvPicPr>
            <a:picLocks noChangeAspect="1"/>
          </p:cNvPicPr>
          <p:nvPr/>
        </p:nvPicPr>
        <p:blipFill rotWithShape="1">
          <a:blip r:embed="rId3">
            <a:extLst>
              <a:ext uri="{28A0092B-C50C-407E-A947-70E740481C1C}">
                <a14:useLocalDpi xmlns:a14="http://schemas.microsoft.com/office/drawing/2010/main" val="0"/>
              </a:ext>
            </a:extLst>
          </a:blip>
          <a:srcRect l="390" t="-11" r="1400" b="9985"/>
          <a:stretch/>
        </p:blipFill>
        <p:spPr>
          <a:xfrm>
            <a:off x="129781" y="3183925"/>
            <a:ext cx="5263481" cy="2386009"/>
          </a:xfrm>
          <a:prstGeom prst="rect">
            <a:avLst/>
          </a:prstGeom>
        </p:spPr>
      </p:pic>
      <p:sp>
        <p:nvSpPr>
          <p:cNvPr id="6" name="TextBox 5">
            <a:extLst>
              <a:ext uri="{FF2B5EF4-FFF2-40B4-BE49-F238E27FC236}">
                <a16:creationId xmlns:a16="http://schemas.microsoft.com/office/drawing/2014/main" id="{A61AA484-4AF3-49C4-9D72-7CB1B343DF74}"/>
              </a:ext>
            </a:extLst>
          </p:cNvPr>
          <p:cNvSpPr txBox="1"/>
          <p:nvPr/>
        </p:nvSpPr>
        <p:spPr>
          <a:xfrm>
            <a:off x="492283" y="590169"/>
            <a:ext cx="5493354" cy="2585323"/>
          </a:xfrm>
          <a:prstGeom prst="rect">
            <a:avLst/>
          </a:prstGeom>
          <a:noFill/>
        </p:spPr>
        <p:txBody>
          <a:bodyPr wrap="square" rtlCol="0">
            <a:spAutoFit/>
          </a:bodyPr>
          <a:lstStyle/>
          <a:p>
            <a:r>
              <a:rPr lang="en-US" dirty="0"/>
              <a:t>What Can We Do?   Individually?</a:t>
            </a:r>
          </a:p>
          <a:p>
            <a:endParaRPr lang="en-US" dirty="0"/>
          </a:p>
          <a:p>
            <a:r>
              <a:rPr lang="en-US" dirty="0"/>
              <a:t>Personal and Professional Divestment </a:t>
            </a:r>
          </a:p>
          <a:p>
            <a:r>
              <a:rPr lang="en-US" dirty="0"/>
              <a:t>from Nuclear Weapons Producers</a:t>
            </a:r>
          </a:p>
          <a:p>
            <a:r>
              <a:rPr lang="en-US" dirty="0"/>
              <a:t> are major programs of </a:t>
            </a:r>
          </a:p>
          <a:p>
            <a:endParaRPr lang="en-US" dirty="0"/>
          </a:p>
          <a:p>
            <a:r>
              <a:rPr lang="en-US" b="1" dirty="0">
                <a:solidFill>
                  <a:srgbClr val="0070C0"/>
                </a:solidFill>
                <a:hlinkClick r:id="rId4"/>
              </a:rPr>
              <a:t>codepink.org</a:t>
            </a:r>
            <a:r>
              <a:rPr lang="en-US" dirty="0"/>
              <a:t>        and           </a:t>
            </a:r>
            <a:r>
              <a:rPr lang="en-US" b="1" dirty="0">
                <a:solidFill>
                  <a:srgbClr val="0070C0"/>
                </a:solidFill>
                <a:hlinkClick r:id="rId5"/>
              </a:rPr>
              <a:t>dontbankonthebomb.com </a:t>
            </a:r>
            <a:r>
              <a:rPr lang="en-US" b="1" dirty="0">
                <a:solidFill>
                  <a:srgbClr val="0070C0"/>
                </a:solidFill>
              </a:rPr>
              <a:t> </a:t>
            </a:r>
          </a:p>
          <a:p>
            <a:endParaRPr lang="en-US" b="1" dirty="0">
              <a:solidFill>
                <a:srgbClr val="0070C0"/>
              </a:solidFill>
            </a:endParaRPr>
          </a:p>
          <a:p>
            <a:r>
              <a:rPr lang="en-US" b="1" dirty="0">
                <a:solidFill>
                  <a:srgbClr val="0070C0"/>
                </a:solidFill>
              </a:rPr>
              <a:t>          </a:t>
            </a:r>
          </a:p>
        </p:txBody>
      </p:sp>
      <p:sp>
        <p:nvSpPr>
          <p:cNvPr id="2" name="TextBox 1">
            <a:extLst>
              <a:ext uri="{FF2B5EF4-FFF2-40B4-BE49-F238E27FC236}">
                <a16:creationId xmlns:a16="http://schemas.microsoft.com/office/drawing/2014/main" id="{107AFB0D-1DEE-B7C8-5E06-ADD87252F554}"/>
              </a:ext>
            </a:extLst>
          </p:cNvPr>
          <p:cNvSpPr txBox="1"/>
          <p:nvPr/>
        </p:nvSpPr>
        <p:spPr>
          <a:xfrm>
            <a:off x="6344905" y="2685855"/>
            <a:ext cx="5171593" cy="4370427"/>
          </a:xfrm>
          <a:prstGeom prst="rect">
            <a:avLst/>
          </a:prstGeom>
          <a:noFill/>
        </p:spPr>
        <p:txBody>
          <a:bodyPr wrap="square" rtlCol="0">
            <a:spAutoFit/>
          </a:bodyPr>
          <a:lstStyle/>
          <a:p>
            <a:r>
              <a:rPr lang="en-US" sz="2000" dirty="0"/>
              <a:t>Any person, company,  or investment fund owning shares in any of the weapons manufacturers, and their supporting companies,  contributes to building and distributing these weapons of mass destruction.</a:t>
            </a:r>
          </a:p>
          <a:p>
            <a:r>
              <a:rPr lang="en-US" sz="2000" dirty="0"/>
              <a:t>  </a:t>
            </a:r>
          </a:p>
          <a:p>
            <a:r>
              <a:rPr lang="en-US" sz="2000" dirty="0"/>
              <a:t>Are we also  responsible for the destruction these weapons inflict on nations and people, as well as the residual damage to future generations and the environment?</a:t>
            </a:r>
          </a:p>
          <a:p>
            <a:r>
              <a:rPr lang="en-US" sz="2000" dirty="0"/>
              <a:t>  </a:t>
            </a:r>
          </a:p>
          <a:p>
            <a:r>
              <a:rPr lang="en-US" sz="2000" dirty="0"/>
              <a:t>Divestment is the surest way to remove oneself from the process.  </a:t>
            </a:r>
          </a:p>
          <a:p>
            <a:endParaRPr lang="en-US" dirty="0"/>
          </a:p>
        </p:txBody>
      </p:sp>
    </p:spTree>
    <p:extLst>
      <p:ext uri="{BB962C8B-B14F-4D97-AF65-F5344CB8AC3E}">
        <p14:creationId xmlns:p14="http://schemas.microsoft.com/office/powerpoint/2010/main" val="752783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40072</TotalTime>
  <Words>2122</Words>
  <Application>Microsoft Office PowerPoint</Application>
  <PresentationFormat>Widescreen</PresentationFormat>
  <Paragraphs>251</Paragraphs>
  <Slides>25</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Merriweather</vt:lpstr>
      <vt:lpstr>Office Theme</vt:lpstr>
      <vt:lpstr> People for Peace: the Nuclear Disarmament Network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for Peace: the Nuclear Disarmament Network</dc:title>
  <dc:creator>tracy powell</dc:creator>
  <cp:lastModifiedBy>tracy powell</cp:lastModifiedBy>
  <cp:revision>147</cp:revision>
  <dcterms:created xsi:type="dcterms:W3CDTF">2023-08-10T15:52:34Z</dcterms:created>
  <dcterms:modified xsi:type="dcterms:W3CDTF">2023-09-11T20:29:46Z</dcterms:modified>
</cp:coreProperties>
</file>