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3" r:id="rId2"/>
    <p:sldId id="256" r:id="rId3"/>
    <p:sldId id="257" r:id="rId4"/>
    <p:sldId id="258" r:id="rId5"/>
    <p:sldId id="259" r:id="rId6"/>
    <p:sldId id="268" r:id="rId7"/>
    <p:sldId id="261" r:id="rId8"/>
    <p:sldId id="263" r:id="rId9"/>
    <p:sldId id="262" r:id="rId10"/>
    <p:sldId id="260" r:id="rId11"/>
    <p:sldId id="285" r:id="rId12"/>
    <p:sldId id="264" r:id="rId13"/>
    <p:sldId id="270" r:id="rId14"/>
    <p:sldId id="271" r:id="rId15"/>
    <p:sldId id="291" r:id="rId16"/>
    <p:sldId id="289" r:id="rId17"/>
    <p:sldId id="272" r:id="rId18"/>
    <p:sldId id="280" r:id="rId19"/>
    <p:sldId id="287" r:id="rId20"/>
    <p:sldId id="288" r:id="rId21"/>
    <p:sldId id="286" r:id="rId22"/>
    <p:sldId id="292" r:id="rId23"/>
    <p:sldId id="265" r:id="rId24"/>
    <p:sldId id="277" r:id="rId25"/>
    <p:sldId id="278" r:id="rId26"/>
    <p:sldId id="282" r:id="rId27"/>
    <p:sldId id="279" r:id="rId28"/>
    <p:sldId id="294" r:id="rId29"/>
    <p:sldId id="281" r:id="rId30"/>
    <p:sldId id="273" r:id="rId31"/>
    <p:sldId id="274" r:id="rId32"/>
    <p:sldId id="275" r:id="rId33"/>
    <p:sldId id="283" r:id="rId34"/>
    <p:sldId id="284" r:id="rId35"/>
    <p:sldId id="27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0E0E"/>
    <a:srgbClr val="03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84" autoAdjust="0"/>
  </p:normalViewPr>
  <p:slideViewPr>
    <p:cSldViewPr>
      <p:cViewPr varScale="1">
        <p:scale>
          <a:sx n="75" d="100"/>
          <a:sy n="75" d="100"/>
        </p:scale>
        <p:origin x="-1230" y="-90"/>
      </p:cViewPr>
      <p:guideLst>
        <p:guide orient="horz" pos="2160"/>
        <p:guide pos="2880"/>
      </p:guideLst>
    </p:cSldViewPr>
  </p:slideViewPr>
  <p:outlineViewPr>
    <p:cViewPr>
      <p:scale>
        <a:sx n="33" d="100"/>
        <a:sy n="33" d="100"/>
      </p:scale>
      <p:origin x="0" y="168"/>
    </p:cViewPr>
  </p:outlineViewPr>
  <p:notesTextViewPr>
    <p:cViewPr>
      <p:scale>
        <a:sx n="1" d="1"/>
        <a:sy n="1" d="1"/>
      </p:scale>
      <p:origin x="0" y="234"/>
    </p:cViewPr>
  </p:notesTextViewPr>
  <p:notesViewPr>
    <p:cSldViewPr>
      <p:cViewPr varScale="1">
        <p:scale>
          <a:sx n="60" d="100"/>
          <a:sy n="60" d="100"/>
        </p:scale>
        <p:origin x="-273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E1ACB0-1083-42A4-ACC3-E1285FADE489}" type="datetimeFigureOut">
              <a:rPr lang="en-US" smtClean="0"/>
              <a:t>4/7/2015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3292A1-70B4-452A-9BF4-2FF248480F02}" type="slidenum">
              <a:rPr lang="en-US" smtClean="0"/>
              <a:t>‹#›</a:t>
            </a:fld>
            <a:endParaRPr lang="en-US"/>
          </a:p>
        </p:txBody>
      </p:sp>
    </p:spTree>
    <p:extLst>
      <p:ext uri="{BB962C8B-B14F-4D97-AF65-F5344CB8AC3E}">
        <p14:creationId xmlns:p14="http://schemas.microsoft.com/office/powerpoint/2010/main" val="3937664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a:t>
            </a:r>
            <a:r>
              <a:rPr lang="en-US" dirty="0" smtClean="0"/>
              <a:t>Hello,</a:t>
            </a:r>
            <a:r>
              <a:rPr lang="en-US" baseline="0" dirty="0" smtClean="0"/>
              <a:t> and thank you for having us here.  I  do not intend to scare anybody, there are no gruesome pictures in this presentation, just information.   Some things I think many of us have forgotten, or issues we thought were already solved, or in the case of younger people, maybe something they have never heard about.  </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1</a:t>
            </a:fld>
            <a:endParaRPr lang="en-US"/>
          </a:p>
        </p:txBody>
      </p:sp>
    </p:spTree>
    <p:extLst>
      <p:ext uri="{BB962C8B-B14F-4D97-AF65-F5344CB8AC3E}">
        <p14:creationId xmlns:p14="http://schemas.microsoft.com/office/powerpoint/2010/main" val="2681074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10</a:t>
            </a:fld>
            <a:endParaRPr lang="en-US"/>
          </a:p>
        </p:txBody>
      </p:sp>
    </p:spTree>
    <p:extLst>
      <p:ext uri="{BB962C8B-B14F-4D97-AF65-F5344CB8AC3E}">
        <p14:creationId xmlns:p14="http://schemas.microsoft.com/office/powerpoint/2010/main" val="1146160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diagram of unintended consequences</a:t>
            </a:r>
            <a:r>
              <a:rPr lang="en-US" dirty="0" smtClean="0"/>
              <a:t>……did those first scientists have a clue about what would follow from their research?</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11</a:t>
            </a:fld>
            <a:endParaRPr lang="en-US"/>
          </a:p>
        </p:txBody>
      </p:sp>
    </p:spTree>
    <p:extLst>
      <p:ext uri="{BB962C8B-B14F-4D97-AF65-F5344CB8AC3E}">
        <p14:creationId xmlns:p14="http://schemas.microsoft.com/office/powerpoint/2010/main" val="2541836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the Soviet Union caught up quickly, and the nuclear arms race  was on.</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12</a:t>
            </a:fld>
            <a:endParaRPr lang="en-US"/>
          </a:p>
        </p:txBody>
      </p:sp>
    </p:spTree>
    <p:extLst>
      <p:ext uri="{BB962C8B-B14F-4D97-AF65-F5344CB8AC3E}">
        <p14:creationId xmlns:p14="http://schemas.microsoft.com/office/powerpoint/2010/main" val="2033876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soon upgraded to the H-bomb, much</a:t>
            </a:r>
            <a:r>
              <a:rPr lang="en-US" baseline="0" dirty="0" smtClean="0"/>
              <a:t> more destructive.</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13</a:t>
            </a:fld>
            <a:endParaRPr lang="en-US"/>
          </a:p>
        </p:txBody>
      </p:sp>
    </p:spTree>
    <p:extLst>
      <p:ext uri="{BB962C8B-B14F-4D97-AF65-F5344CB8AC3E}">
        <p14:creationId xmlns:p14="http://schemas.microsoft.com/office/powerpoint/2010/main" val="239985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our grand finale in the Marshall Islands.</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14</a:t>
            </a:fld>
            <a:endParaRPr lang="en-US"/>
          </a:p>
        </p:txBody>
      </p:sp>
    </p:spTree>
    <p:extLst>
      <p:ext uri="{BB962C8B-B14F-4D97-AF65-F5344CB8AC3E}">
        <p14:creationId xmlns:p14="http://schemas.microsoft.com/office/powerpoint/2010/main" val="2246298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 they are suing us in the International Court of Justice.</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15</a:t>
            </a:fld>
            <a:endParaRPr lang="en-US"/>
          </a:p>
        </p:txBody>
      </p:sp>
    </p:spTree>
    <p:extLst>
      <p:ext uri="{BB962C8B-B14F-4D97-AF65-F5344CB8AC3E}">
        <p14:creationId xmlns:p14="http://schemas.microsoft.com/office/powerpoint/2010/main" val="1289221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did another 900 tests at Yucca Flats Nevada, and spread fallout in lighter doses across</a:t>
            </a:r>
            <a:r>
              <a:rPr lang="en-US" baseline="0" dirty="0" smtClean="0"/>
              <a:t> the US.</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16</a:t>
            </a:fld>
            <a:endParaRPr lang="en-US"/>
          </a:p>
        </p:txBody>
      </p:sp>
    </p:spTree>
    <p:extLst>
      <p:ext uri="{BB962C8B-B14F-4D97-AF65-F5344CB8AC3E}">
        <p14:creationId xmlns:p14="http://schemas.microsoft.com/office/powerpoint/2010/main" val="2334228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Soviet Union was doing the same thing.</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17</a:t>
            </a:fld>
            <a:endParaRPr lang="en-US"/>
          </a:p>
        </p:txBody>
      </p:sp>
    </p:spTree>
    <p:extLst>
      <p:ext uri="{BB962C8B-B14F-4D97-AF65-F5344CB8AC3E}">
        <p14:creationId xmlns:p14="http://schemas.microsoft.com/office/powerpoint/2010/main" val="3580980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Naturally, there were accidents, about 1000 of which were reported, although we may have never heard of them.</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18</a:t>
            </a:fld>
            <a:endParaRPr lang="en-US"/>
          </a:p>
        </p:txBody>
      </p:sp>
    </p:spTree>
    <p:extLst>
      <p:ext uri="{BB962C8B-B14F-4D97-AF65-F5344CB8AC3E}">
        <p14:creationId xmlns:p14="http://schemas.microsoft.com/office/powerpoint/2010/main" val="4089609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cores is still there, about 20 feet down.</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19</a:t>
            </a:fld>
            <a:endParaRPr lang="en-US"/>
          </a:p>
        </p:txBody>
      </p:sp>
    </p:spTree>
    <p:extLst>
      <p:ext uri="{BB962C8B-B14F-4D97-AF65-F5344CB8AC3E}">
        <p14:creationId xmlns:p14="http://schemas.microsoft.com/office/powerpoint/2010/main" val="929011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t>
            </a:r>
            <a:r>
              <a:rPr lang="en-US" baseline="0" dirty="0" smtClean="0"/>
              <a:t> actually we should be scared, this is pretty serious.</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2</a:t>
            </a:fld>
            <a:endParaRPr lang="en-US"/>
          </a:p>
        </p:txBody>
      </p:sp>
    </p:spTree>
    <p:extLst>
      <p:ext uri="{BB962C8B-B14F-4D97-AF65-F5344CB8AC3E}">
        <p14:creationId xmlns:p14="http://schemas.microsoft.com/office/powerpoint/2010/main" val="2483572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one of the worst.  Ever hear of it?</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20</a:t>
            </a:fld>
            <a:endParaRPr lang="en-US"/>
          </a:p>
        </p:txBody>
      </p:sp>
    </p:spTree>
    <p:extLst>
      <p:ext uri="{BB962C8B-B14F-4D97-AF65-F5344CB8AC3E}">
        <p14:creationId xmlns:p14="http://schemas.microsoft.com/office/powerpoint/2010/main" val="1436627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this one?</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21</a:t>
            </a:fld>
            <a:endParaRPr lang="en-US"/>
          </a:p>
        </p:txBody>
      </p:sp>
    </p:spTree>
    <p:extLst>
      <p:ext uri="{BB962C8B-B14F-4D97-AF65-F5344CB8AC3E}">
        <p14:creationId xmlns:p14="http://schemas.microsoft.com/office/powerpoint/2010/main" val="3948870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recently, a dirty explosion in Arkansas, a really close call in Moscow, and an open invitation to disaster in Louisiana.   We have been extraordinarily lucky!</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22</a:t>
            </a:fld>
            <a:endParaRPr lang="en-US"/>
          </a:p>
        </p:txBody>
      </p:sp>
    </p:spTree>
    <p:extLst>
      <p:ext uri="{BB962C8B-B14F-4D97-AF65-F5344CB8AC3E}">
        <p14:creationId xmlns:p14="http://schemas.microsoft.com/office/powerpoint/2010/main" val="1461431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the history, here was a very good agreement,</a:t>
            </a:r>
            <a:r>
              <a:rPr lang="en-US" baseline="0" dirty="0" smtClean="0"/>
              <a:t> brokered by the UN, signed by President Nixon.  It did reduce the number of nuclear states.</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23</a:t>
            </a:fld>
            <a:endParaRPr lang="en-US"/>
          </a:p>
        </p:txBody>
      </p:sp>
    </p:spTree>
    <p:extLst>
      <p:ext uri="{BB962C8B-B14F-4D97-AF65-F5344CB8AC3E}">
        <p14:creationId xmlns:p14="http://schemas.microsoft.com/office/powerpoint/2010/main" val="2868883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2 superpowers actually escalated their production of nuclear weapons.  Only the collapse of Russia’s economy intervened, and then we slowed down too.</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24</a:t>
            </a:fld>
            <a:endParaRPr lang="en-US"/>
          </a:p>
        </p:txBody>
      </p:sp>
    </p:spTree>
    <p:extLst>
      <p:ext uri="{BB962C8B-B14F-4D97-AF65-F5344CB8AC3E}">
        <p14:creationId xmlns:p14="http://schemas.microsoft.com/office/powerpoint/2010/main" val="1040123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was signed by Yeltsin and Clinton,  and both of these </a:t>
            </a:r>
            <a:r>
              <a:rPr lang="en-US" dirty="0" smtClean="0"/>
              <a:t>treaties made official policy of what both countries were already doing,</a:t>
            </a:r>
            <a:r>
              <a:rPr lang="en-US" baseline="0" dirty="0" smtClean="0"/>
              <a:t> but we have not reached either goal.  There are still about 16,000 nuclear warheads alive and well in the world.</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25</a:t>
            </a:fld>
            <a:endParaRPr lang="en-US"/>
          </a:p>
        </p:txBody>
      </p:sp>
    </p:spTree>
    <p:extLst>
      <p:ext uri="{BB962C8B-B14F-4D97-AF65-F5344CB8AC3E}">
        <p14:creationId xmlns:p14="http://schemas.microsoft.com/office/powerpoint/2010/main" val="3986307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missile has three of them, </a:t>
            </a:r>
            <a:r>
              <a:rPr lang="en-US" dirty="0" smtClean="0"/>
              <a:t>it’s one of ours, and </a:t>
            </a:r>
            <a:r>
              <a:rPr lang="en-US" dirty="0" smtClean="0"/>
              <a:t>it is still aimed at a Russian target.</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26</a:t>
            </a:fld>
            <a:endParaRPr lang="en-US"/>
          </a:p>
        </p:txBody>
      </p:sp>
    </p:spTree>
    <p:extLst>
      <p:ext uri="{BB962C8B-B14F-4D97-AF65-F5344CB8AC3E}">
        <p14:creationId xmlns:p14="http://schemas.microsoft.com/office/powerpoint/2010/main" val="3005103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our present condition.</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27</a:t>
            </a:fld>
            <a:endParaRPr lang="en-US"/>
          </a:p>
        </p:txBody>
      </p:sp>
    </p:spTree>
    <p:extLst>
      <p:ext uri="{BB962C8B-B14F-4D97-AF65-F5344CB8AC3E}">
        <p14:creationId xmlns:p14="http://schemas.microsoft.com/office/powerpoint/2010/main" val="3127997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is what is being proposed in the budgets of the Defense and Energy Departments.</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28</a:t>
            </a:fld>
            <a:endParaRPr lang="en-US"/>
          </a:p>
        </p:txBody>
      </p:sp>
    </p:spTree>
    <p:extLst>
      <p:ext uri="{BB962C8B-B14F-4D97-AF65-F5344CB8AC3E}">
        <p14:creationId xmlns:p14="http://schemas.microsoft.com/office/powerpoint/2010/main" val="3189439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29</a:t>
            </a:fld>
            <a:endParaRPr lang="en-US"/>
          </a:p>
        </p:txBody>
      </p:sp>
    </p:spTree>
    <p:extLst>
      <p:ext uri="{BB962C8B-B14F-4D97-AF65-F5344CB8AC3E}">
        <p14:creationId xmlns:p14="http://schemas.microsoft.com/office/powerpoint/2010/main" val="2670979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two sections will remind us of what has happened over the last 70 years, the third is the current state of affairs, and the last is our uncertain future.</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3</a:t>
            </a:fld>
            <a:endParaRPr lang="en-US"/>
          </a:p>
        </p:txBody>
      </p:sp>
    </p:spTree>
    <p:extLst>
      <p:ext uri="{BB962C8B-B14F-4D97-AF65-F5344CB8AC3E}">
        <p14:creationId xmlns:p14="http://schemas.microsoft.com/office/powerpoint/2010/main" val="2175325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30</a:t>
            </a:fld>
            <a:endParaRPr lang="en-US"/>
          </a:p>
        </p:txBody>
      </p:sp>
    </p:spTree>
    <p:extLst>
      <p:ext uri="{BB962C8B-B14F-4D97-AF65-F5344CB8AC3E}">
        <p14:creationId xmlns:p14="http://schemas.microsoft.com/office/powerpoint/2010/main" val="3338834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have a choice. </a:t>
            </a:r>
            <a:r>
              <a:rPr lang="en-US" baseline="0" dirty="0" smtClean="0"/>
              <a:t>  I can’t tell anybody else what to do.  I only know what I think about all this, and I have been studying the issue for a long time, and I can only recommend that if you are at all interested in the future of humanity, and want to get involved, there are some groups of very smart people who are already working very hard to turn the nuclear ship around.</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31</a:t>
            </a:fld>
            <a:endParaRPr lang="en-US"/>
          </a:p>
        </p:txBody>
      </p:sp>
    </p:spTree>
    <p:extLst>
      <p:ext uri="{BB962C8B-B14F-4D97-AF65-F5344CB8AC3E}">
        <p14:creationId xmlns:p14="http://schemas.microsoft.com/office/powerpoint/2010/main" val="3404299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website has links to all of them.  Each one has their</a:t>
            </a:r>
            <a:r>
              <a:rPr lang="en-US" baseline="0" dirty="0" smtClean="0"/>
              <a:t> own special focus, </a:t>
            </a:r>
            <a:r>
              <a:rPr lang="en-US" baseline="0" dirty="0" smtClean="0"/>
              <a:t>I think you can find one that is doing </a:t>
            </a:r>
            <a:r>
              <a:rPr lang="en-US" baseline="0" dirty="0" smtClean="0"/>
              <a:t>what you want done.</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32</a:t>
            </a:fld>
            <a:endParaRPr lang="en-US"/>
          </a:p>
        </p:txBody>
      </p:sp>
    </p:spTree>
    <p:extLst>
      <p:ext uri="{BB962C8B-B14F-4D97-AF65-F5344CB8AC3E}">
        <p14:creationId xmlns:p14="http://schemas.microsoft.com/office/powerpoint/2010/main" val="3192012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of the </a:t>
            </a:r>
            <a:r>
              <a:rPr lang="en-US" smtClean="0"/>
              <a:t>smartest</a:t>
            </a:r>
            <a:r>
              <a:rPr lang="en-US" baseline="0" smtClean="0"/>
              <a:t> organizations, </a:t>
            </a:r>
            <a:r>
              <a:rPr lang="en-US" baseline="0" dirty="0" smtClean="0"/>
              <a:t>and they tell us we still have a little time.</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33</a:t>
            </a:fld>
            <a:endParaRPr lang="en-US"/>
          </a:p>
        </p:txBody>
      </p:sp>
    </p:spTree>
    <p:extLst>
      <p:ext uri="{BB962C8B-B14F-4D97-AF65-F5344CB8AC3E}">
        <p14:creationId xmlns:p14="http://schemas.microsoft.com/office/powerpoint/2010/main" val="2230397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 of whether you find any group</a:t>
            </a:r>
            <a:r>
              <a:rPr lang="en-US" baseline="0" dirty="0" smtClean="0"/>
              <a:t> you want to support, there are other ways to do something, as individuals, in our own communities.</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34</a:t>
            </a:fld>
            <a:endParaRPr lang="en-US"/>
          </a:p>
        </p:txBody>
      </p:sp>
    </p:spTree>
    <p:extLst>
      <p:ext uri="{BB962C8B-B14F-4D97-AF65-F5344CB8AC3E}">
        <p14:creationId xmlns:p14="http://schemas.microsoft.com/office/powerpoint/2010/main" val="37588853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and a much more thorough, printable pdf document, and updates, and links to the groups listed here, and lists of books, and movies, are all on my website.  Please check it out if you have any interest in this issue.   Thank you for </a:t>
            </a:r>
            <a:r>
              <a:rPr lang="en-US" smtClean="0"/>
              <a:t>your time.</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35</a:t>
            </a:fld>
            <a:endParaRPr lang="en-US"/>
          </a:p>
        </p:txBody>
      </p:sp>
    </p:spTree>
    <p:extLst>
      <p:ext uri="{BB962C8B-B14F-4D97-AF65-F5344CB8AC3E}">
        <p14:creationId xmlns:p14="http://schemas.microsoft.com/office/powerpoint/2010/main" val="1019120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30s, physicists in North America, Britain, and Europe were closing in on the process of nuclear fission, or splitting the atom.  They became aware of the enormous energy that would be released, and began to fear that Nazi Germany might build the first A-bomb.  When they shared this information with President Roosevelt, he authorized more research.</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4</a:t>
            </a:fld>
            <a:endParaRPr lang="en-US"/>
          </a:p>
        </p:txBody>
      </p:sp>
    </p:spTree>
    <p:extLst>
      <p:ext uri="{BB962C8B-B14F-4D97-AF65-F5344CB8AC3E}">
        <p14:creationId xmlns:p14="http://schemas.microsoft.com/office/powerpoint/2010/main" val="321355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US entered the war, they got serious about building the A-bomb, and spent $2 Billion, or $30 Billion in todays money, on the biggest and most secret government program ever.</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5</a:t>
            </a:fld>
            <a:endParaRPr lang="en-US"/>
          </a:p>
        </p:txBody>
      </p:sp>
    </p:spTree>
    <p:extLst>
      <p:ext uri="{BB962C8B-B14F-4D97-AF65-F5344CB8AC3E}">
        <p14:creationId xmlns:p14="http://schemas.microsoft.com/office/powerpoint/2010/main" val="230282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three years, they built this, the world’s  first atomic bomb.</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6</a:t>
            </a:fld>
            <a:endParaRPr lang="en-US"/>
          </a:p>
        </p:txBody>
      </p:sp>
    </p:spTree>
    <p:extLst>
      <p:ext uri="{BB962C8B-B14F-4D97-AF65-F5344CB8AC3E}">
        <p14:creationId xmlns:p14="http://schemas.microsoft.com/office/powerpoint/2010/main" val="3997137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detonated it in mid July 1945, in the New Mexico desert.</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7</a:t>
            </a:fld>
            <a:endParaRPr lang="en-US"/>
          </a:p>
        </p:txBody>
      </p:sp>
    </p:spTree>
    <p:extLst>
      <p:ext uri="{BB962C8B-B14F-4D97-AF65-F5344CB8AC3E}">
        <p14:creationId xmlns:p14="http://schemas.microsoft.com/office/powerpoint/2010/main" val="2905003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then, the war in  Europe was over.  Our new president, Harry Truman, suddenly realized he had the world’s biggest weapon in his holster</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8</a:t>
            </a:fld>
            <a:endParaRPr lang="en-US"/>
          </a:p>
        </p:txBody>
      </p:sp>
    </p:spTree>
    <p:extLst>
      <p:ext uri="{BB962C8B-B14F-4D97-AF65-F5344CB8AC3E}">
        <p14:creationId xmlns:p14="http://schemas.microsoft.com/office/powerpoint/2010/main" val="234226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 showed it off, here</a:t>
            </a:r>
            <a:endParaRPr lang="en-US" dirty="0"/>
          </a:p>
        </p:txBody>
      </p:sp>
      <p:sp>
        <p:nvSpPr>
          <p:cNvPr id="4" name="Slide Number Placeholder 3"/>
          <p:cNvSpPr>
            <a:spLocks noGrp="1"/>
          </p:cNvSpPr>
          <p:nvPr>
            <p:ph type="sldNum" sz="quarter" idx="10"/>
          </p:nvPr>
        </p:nvSpPr>
        <p:spPr/>
        <p:txBody>
          <a:bodyPr/>
          <a:lstStyle/>
          <a:p>
            <a:fld id="{E13292A1-70B4-452A-9BF4-2FF248480F02}" type="slidenum">
              <a:rPr lang="en-US" smtClean="0"/>
              <a:t>9</a:t>
            </a:fld>
            <a:endParaRPr lang="en-US"/>
          </a:p>
        </p:txBody>
      </p:sp>
    </p:spTree>
    <p:extLst>
      <p:ext uri="{BB962C8B-B14F-4D97-AF65-F5344CB8AC3E}">
        <p14:creationId xmlns:p14="http://schemas.microsoft.com/office/powerpoint/2010/main" val="1908760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34B915-ECE1-4A6D-BCE1-284CFA3D78F1}"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E97A9-B9CB-4A42-A31E-65C5DF190B0D}" type="slidenum">
              <a:rPr lang="en-US" smtClean="0"/>
              <a:t>‹#›</a:t>
            </a:fld>
            <a:endParaRPr lang="en-US"/>
          </a:p>
        </p:txBody>
      </p:sp>
    </p:spTree>
    <p:extLst>
      <p:ext uri="{BB962C8B-B14F-4D97-AF65-F5344CB8AC3E}">
        <p14:creationId xmlns:p14="http://schemas.microsoft.com/office/powerpoint/2010/main" val="2624671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4B915-ECE1-4A6D-BCE1-284CFA3D78F1}"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E97A9-B9CB-4A42-A31E-65C5DF190B0D}" type="slidenum">
              <a:rPr lang="en-US" smtClean="0"/>
              <a:t>‹#›</a:t>
            </a:fld>
            <a:endParaRPr lang="en-US"/>
          </a:p>
        </p:txBody>
      </p:sp>
    </p:spTree>
    <p:extLst>
      <p:ext uri="{BB962C8B-B14F-4D97-AF65-F5344CB8AC3E}">
        <p14:creationId xmlns:p14="http://schemas.microsoft.com/office/powerpoint/2010/main" val="2264050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4B915-ECE1-4A6D-BCE1-284CFA3D78F1}"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E97A9-B9CB-4A42-A31E-65C5DF190B0D}" type="slidenum">
              <a:rPr lang="en-US" smtClean="0"/>
              <a:t>‹#›</a:t>
            </a:fld>
            <a:endParaRPr lang="en-US"/>
          </a:p>
        </p:txBody>
      </p:sp>
    </p:spTree>
    <p:extLst>
      <p:ext uri="{BB962C8B-B14F-4D97-AF65-F5344CB8AC3E}">
        <p14:creationId xmlns:p14="http://schemas.microsoft.com/office/powerpoint/2010/main" val="314073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4B915-ECE1-4A6D-BCE1-284CFA3D78F1}"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E97A9-B9CB-4A42-A31E-65C5DF190B0D}" type="slidenum">
              <a:rPr lang="en-US" smtClean="0"/>
              <a:t>‹#›</a:t>
            </a:fld>
            <a:endParaRPr lang="en-US"/>
          </a:p>
        </p:txBody>
      </p:sp>
    </p:spTree>
    <p:extLst>
      <p:ext uri="{BB962C8B-B14F-4D97-AF65-F5344CB8AC3E}">
        <p14:creationId xmlns:p14="http://schemas.microsoft.com/office/powerpoint/2010/main" val="200641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34B915-ECE1-4A6D-BCE1-284CFA3D78F1}"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E97A9-B9CB-4A42-A31E-65C5DF190B0D}" type="slidenum">
              <a:rPr lang="en-US" smtClean="0"/>
              <a:t>‹#›</a:t>
            </a:fld>
            <a:endParaRPr lang="en-US"/>
          </a:p>
        </p:txBody>
      </p:sp>
    </p:spTree>
    <p:extLst>
      <p:ext uri="{BB962C8B-B14F-4D97-AF65-F5344CB8AC3E}">
        <p14:creationId xmlns:p14="http://schemas.microsoft.com/office/powerpoint/2010/main" val="311787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4B915-ECE1-4A6D-BCE1-284CFA3D78F1}"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E97A9-B9CB-4A42-A31E-65C5DF190B0D}" type="slidenum">
              <a:rPr lang="en-US" smtClean="0"/>
              <a:t>‹#›</a:t>
            </a:fld>
            <a:endParaRPr lang="en-US"/>
          </a:p>
        </p:txBody>
      </p:sp>
    </p:spTree>
    <p:extLst>
      <p:ext uri="{BB962C8B-B14F-4D97-AF65-F5344CB8AC3E}">
        <p14:creationId xmlns:p14="http://schemas.microsoft.com/office/powerpoint/2010/main" val="1585252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34B915-ECE1-4A6D-BCE1-284CFA3D78F1}" type="datetimeFigureOut">
              <a:rPr lang="en-US" smtClean="0"/>
              <a:t>4/7/2015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1E97A9-B9CB-4A42-A31E-65C5DF190B0D}" type="slidenum">
              <a:rPr lang="en-US" smtClean="0"/>
              <a:t>‹#›</a:t>
            </a:fld>
            <a:endParaRPr lang="en-US"/>
          </a:p>
        </p:txBody>
      </p:sp>
    </p:spTree>
    <p:extLst>
      <p:ext uri="{BB962C8B-B14F-4D97-AF65-F5344CB8AC3E}">
        <p14:creationId xmlns:p14="http://schemas.microsoft.com/office/powerpoint/2010/main" val="93059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34B915-ECE1-4A6D-BCE1-284CFA3D78F1}" type="datetimeFigureOut">
              <a:rPr lang="en-US" smtClean="0"/>
              <a:t>4/7/2015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1E97A9-B9CB-4A42-A31E-65C5DF190B0D}" type="slidenum">
              <a:rPr lang="en-US" smtClean="0"/>
              <a:t>‹#›</a:t>
            </a:fld>
            <a:endParaRPr lang="en-US"/>
          </a:p>
        </p:txBody>
      </p:sp>
    </p:spTree>
    <p:extLst>
      <p:ext uri="{BB962C8B-B14F-4D97-AF65-F5344CB8AC3E}">
        <p14:creationId xmlns:p14="http://schemas.microsoft.com/office/powerpoint/2010/main" val="390849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4B915-ECE1-4A6D-BCE1-284CFA3D78F1}" type="datetimeFigureOut">
              <a:rPr lang="en-US" smtClean="0"/>
              <a:t>4/7/2015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1E97A9-B9CB-4A42-A31E-65C5DF190B0D}" type="slidenum">
              <a:rPr lang="en-US" smtClean="0"/>
              <a:t>‹#›</a:t>
            </a:fld>
            <a:endParaRPr lang="en-US"/>
          </a:p>
        </p:txBody>
      </p:sp>
    </p:spTree>
    <p:extLst>
      <p:ext uri="{BB962C8B-B14F-4D97-AF65-F5344CB8AC3E}">
        <p14:creationId xmlns:p14="http://schemas.microsoft.com/office/powerpoint/2010/main" val="215681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34B915-ECE1-4A6D-BCE1-284CFA3D78F1}"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E97A9-B9CB-4A42-A31E-65C5DF190B0D}" type="slidenum">
              <a:rPr lang="en-US" smtClean="0"/>
              <a:t>‹#›</a:t>
            </a:fld>
            <a:endParaRPr lang="en-US"/>
          </a:p>
        </p:txBody>
      </p:sp>
    </p:spTree>
    <p:extLst>
      <p:ext uri="{BB962C8B-B14F-4D97-AF65-F5344CB8AC3E}">
        <p14:creationId xmlns:p14="http://schemas.microsoft.com/office/powerpoint/2010/main" val="1409892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34B915-ECE1-4A6D-BCE1-284CFA3D78F1}"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E97A9-B9CB-4A42-A31E-65C5DF190B0D}" type="slidenum">
              <a:rPr lang="en-US" smtClean="0"/>
              <a:t>‹#›</a:t>
            </a:fld>
            <a:endParaRPr lang="en-US"/>
          </a:p>
        </p:txBody>
      </p:sp>
    </p:spTree>
    <p:extLst>
      <p:ext uri="{BB962C8B-B14F-4D97-AF65-F5344CB8AC3E}">
        <p14:creationId xmlns:p14="http://schemas.microsoft.com/office/powerpoint/2010/main" val="3011746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4B915-ECE1-4A6D-BCE1-284CFA3D78F1}" type="datetimeFigureOut">
              <a:rPr lang="en-US" smtClean="0"/>
              <a:t>4/7/2015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E97A9-B9CB-4A42-A31E-65C5DF190B0D}" type="slidenum">
              <a:rPr lang="en-US" smtClean="0"/>
              <a:t>‹#›</a:t>
            </a:fld>
            <a:endParaRPr lang="en-US"/>
          </a:p>
        </p:txBody>
      </p:sp>
    </p:spTree>
    <p:extLst>
      <p:ext uri="{BB962C8B-B14F-4D97-AF65-F5344CB8AC3E}">
        <p14:creationId xmlns:p14="http://schemas.microsoft.com/office/powerpoint/2010/main" val="417658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nomorebombs.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hyperlink" Target="mailto:tracy@nomorebomb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53000">
              <a:srgbClr val="D4DEFF"/>
            </a:gs>
            <a:gs pos="83000">
              <a:srgbClr val="D4DEFF"/>
            </a:gs>
            <a:gs pos="100000">
              <a:srgbClr val="96AB9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286000" y="2819400"/>
            <a:ext cx="4191000" cy="461665"/>
          </a:xfrm>
          <a:prstGeom prst="rect">
            <a:avLst/>
          </a:prstGeom>
          <a:noFill/>
        </p:spPr>
        <p:txBody>
          <a:bodyPr wrap="square" rtlCol="0">
            <a:spAutoFit/>
          </a:bodyPr>
          <a:lstStyle/>
          <a:p>
            <a:pPr algn="ctr"/>
            <a:r>
              <a:rPr lang="en-US" sz="2400" b="1" dirty="0" smtClean="0">
                <a:solidFill>
                  <a:schemeClr val="tx2">
                    <a:lumMod val="60000"/>
                    <a:lumOff val="40000"/>
                  </a:schemeClr>
                </a:solidFill>
              </a:rPr>
              <a:t>nomorebombs.org</a:t>
            </a:r>
            <a:endParaRPr lang="en-US" sz="2400" b="1" dirty="0">
              <a:solidFill>
                <a:schemeClr val="tx2">
                  <a:lumMod val="60000"/>
                  <a:lumOff val="40000"/>
                </a:schemeClr>
              </a:solidFill>
            </a:endParaRPr>
          </a:p>
        </p:txBody>
      </p:sp>
    </p:spTree>
    <p:extLst>
      <p:ext uri="{BB962C8B-B14F-4D97-AF65-F5344CB8AC3E}">
        <p14:creationId xmlns:p14="http://schemas.microsoft.com/office/powerpoint/2010/main" val="859087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944" y="205492"/>
            <a:ext cx="4343400" cy="5115808"/>
          </a:xfrm>
          <a:prstGeom prst="rect">
            <a:avLst/>
          </a:prstGeom>
        </p:spPr>
      </p:pic>
      <p:sp>
        <p:nvSpPr>
          <p:cNvPr id="3" name="TextBox 2"/>
          <p:cNvSpPr txBox="1"/>
          <p:nvPr/>
        </p:nvSpPr>
        <p:spPr>
          <a:xfrm>
            <a:off x="2400300" y="5334000"/>
            <a:ext cx="4225344" cy="1661993"/>
          </a:xfrm>
          <a:prstGeom prst="rect">
            <a:avLst/>
          </a:prstGeom>
          <a:noFill/>
        </p:spPr>
        <p:txBody>
          <a:bodyPr wrap="square" rtlCol="0">
            <a:spAutoFit/>
          </a:bodyPr>
          <a:lstStyle/>
          <a:p>
            <a:pPr algn="ctr"/>
            <a:r>
              <a:rPr lang="en-US" sz="2400" b="1" dirty="0" smtClean="0"/>
              <a:t>NAGASAKI</a:t>
            </a:r>
          </a:p>
          <a:p>
            <a:pPr algn="ctr"/>
            <a:r>
              <a:rPr lang="en-US" sz="2000" b="1" dirty="0" smtClean="0"/>
              <a:t>Aug 9, 1945 : 21 Kiloton blast</a:t>
            </a:r>
          </a:p>
          <a:p>
            <a:pPr algn="ctr"/>
            <a:r>
              <a:rPr lang="en-US" sz="2000" b="1" dirty="0" smtClean="0"/>
              <a:t>70,000 killed immediately,</a:t>
            </a:r>
          </a:p>
          <a:p>
            <a:pPr algn="ctr"/>
            <a:r>
              <a:rPr lang="en-US" sz="2000" b="1" dirty="0" smtClean="0"/>
              <a:t> another 70,000 over the next year</a:t>
            </a:r>
          </a:p>
          <a:p>
            <a:pPr algn="ctr"/>
            <a:endParaRPr lang="en-US" b="1" dirty="0"/>
          </a:p>
        </p:txBody>
      </p:sp>
    </p:spTree>
    <p:extLst>
      <p:ext uri="{BB962C8B-B14F-4D97-AF65-F5344CB8AC3E}">
        <p14:creationId xmlns:p14="http://schemas.microsoft.com/office/powerpoint/2010/main" val="382043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305800" cy="5262979"/>
          </a:xfrm>
          <a:prstGeom prst="rect">
            <a:avLst/>
          </a:prstGeom>
          <a:noFill/>
        </p:spPr>
        <p:txBody>
          <a:bodyPr wrap="square" rtlCol="0">
            <a:spAutoFit/>
          </a:bodyPr>
          <a:lstStyle/>
          <a:p>
            <a:pPr algn="ctr"/>
            <a:endParaRPr lang="en-US" sz="2400" dirty="0"/>
          </a:p>
          <a:p>
            <a:pPr algn="ctr"/>
            <a:r>
              <a:rPr lang="en-US" sz="2400" dirty="0" smtClean="0"/>
              <a:t>1930s</a:t>
            </a:r>
          </a:p>
          <a:p>
            <a:pPr algn="ctr"/>
            <a:r>
              <a:rPr lang="en-US" sz="2400" dirty="0"/>
              <a:t>e</a:t>
            </a:r>
            <a:r>
              <a:rPr lang="en-US" sz="2400" dirty="0" smtClean="0"/>
              <a:t>conomic  chaos</a:t>
            </a:r>
            <a:r>
              <a:rPr lang="en-US" sz="2400" b="1" dirty="0" smtClean="0">
                <a:solidFill>
                  <a:srgbClr val="C00000"/>
                </a:solidFill>
              </a:rPr>
              <a:t>→</a:t>
            </a:r>
            <a:endParaRPr lang="en-US" sz="2400" b="1" dirty="0">
              <a:solidFill>
                <a:srgbClr val="C00000"/>
              </a:solidFill>
            </a:endParaRPr>
          </a:p>
          <a:p>
            <a:pPr algn="ctr"/>
            <a:r>
              <a:rPr lang="en-US" sz="2400" dirty="0" smtClean="0"/>
              <a:t>fear of Hitler </a:t>
            </a:r>
            <a:r>
              <a:rPr lang="en-US" sz="2400" b="1" dirty="0" smtClean="0">
                <a:solidFill>
                  <a:srgbClr val="C00000"/>
                </a:solidFill>
              </a:rPr>
              <a:t>→ </a:t>
            </a:r>
            <a:r>
              <a:rPr lang="en-US" sz="2400" dirty="0" smtClean="0"/>
              <a:t>building A-Bomb </a:t>
            </a:r>
            <a:r>
              <a:rPr lang="en-US" sz="2400" b="1" dirty="0" smtClean="0">
                <a:solidFill>
                  <a:srgbClr val="C00000"/>
                </a:solidFill>
              </a:rPr>
              <a:t>→</a:t>
            </a:r>
          </a:p>
          <a:p>
            <a:pPr algn="ctr"/>
            <a:r>
              <a:rPr lang="en-US" sz="2400" dirty="0" smtClean="0"/>
              <a:t>destroying a completely different enemy </a:t>
            </a:r>
            <a:r>
              <a:rPr lang="en-US" sz="2400" b="1" dirty="0" smtClean="0">
                <a:solidFill>
                  <a:srgbClr val="C00000"/>
                </a:solidFill>
              </a:rPr>
              <a:t>→</a:t>
            </a:r>
            <a:endParaRPr lang="en-US" sz="2400" dirty="0" smtClean="0"/>
          </a:p>
          <a:p>
            <a:pPr algn="ctr"/>
            <a:r>
              <a:rPr lang="en-US" sz="2400" dirty="0" smtClean="0"/>
              <a:t>creating a new enemy </a:t>
            </a:r>
            <a:r>
              <a:rPr lang="en-US" sz="2400" b="1" dirty="0" smtClean="0">
                <a:solidFill>
                  <a:srgbClr val="C00000"/>
                </a:solidFill>
              </a:rPr>
              <a:t>→ </a:t>
            </a:r>
            <a:r>
              <a:rPr lang="en-US" sz="2400" dirty="0" smtClean="0"/>
              <a:t>building more bombs </a:t>
            </a:r>
            <a:r>
              <a:rPr lang="en-US" sz="2400" b="1" dirty="0" smtClean="0">
                <a:solidFill>
                  <a:srgbClr val="C00000"/>
                </a:solidFill>
              </a:rPr>
              <a:t>→</a:t>
            </a:r>
          </a:p>
          <a:p>
            <a:pPr algn="ctr"/>
            <a:r>
              <a:rPr lang="en-US" sz="2400" dirty="0" smtClean="0"/>
              <a:t>new enemy building more bombs </a:t>
            </a:r>
            <a:r>
              <a:rPr lang="en-US" sz="2400" b="1" dirty="0" smtClean="0">
                <a:solidFill>
                  <a:srgbClr val="C00000"/>
                </a:solidFill>
              </a:rPr>
              <a:t>→</a:t>
            </a:r>
          </a:p>
          <a:p>
            <a:pPr algn="ctr"/>
            <a:r>
              <a:rPr lang="en-US" sz="2400" dirty="0"/>
              <a:t>t</a:t>
            </a:r>
            <a:r>
              <a:rPr lang="en-US" sz="2400" dirty="0" smtClean="0"/>
              <a:t>hrough the next 60 years </a:t>
            </a:r>
            <a:r>
              <a:rPr lang="en-US" sz="2400" b="1" dirty="0" smtClean="0">
                <a:solidFill>
                  <a:srgbClr val="C00000"/>
                </a:solidFill>
              </a:rPr>
              <a:t>→</a:t>
            </a:r>
            <a:endParaRPr lang="en-US" sz="2400" b="1" dirty="0" smtClean="0"/>
          </a:p>
          <a:p>
            <a:pPr algn="ctr"/>
            <a:r>
              <a:rPr lang="en-US" sz="2400" dirty="0" smtClean="0"/>
              <a:t>and more bombs </a:t>
            </a:r>
            <a:r>
              <a:rPr lang="en-US" sz="2400" b="1" dirty="0" smtClean="0">
                <a:solidFill>
                  <a:srgbClr val="C00000"/>
                </a:solidFill>
              </a:rPr>
              <a:t>→</a:t>
            </a:r>
          </a:p>
          <a:p>
            <a:pPr algn="ctr"/>
            <a:r>
              <a:rPr lang="en-US" sz="2400" dirty="0"/>
              <a:t>a</a:t>
            </a:r>
            <a:r>
              <a:rPr lang="en-US" sz="2400" dirty="0" smtClean="0"/>
              <a:t>nd more bombs </a:t>
            </a:r>
            <a:r>
              <a:rPr lang="en-US" sz="2400" b="1" dirty="0" smtClean="0">
                <a:solidFill>
                  <a:srgbClr val="C00000"/>
                </a:solidFill>
              </a:rPr>
              <a:t>→</a:t>
            </a:r>
          </a:p>
          <a:p>
            <a:pPr algn="ctr"/>
            <a:r>
              <a:rPr lang="en-US" sz="2400" dirty="0"/>
              <a:t>a</a:t>
            </a:r>
            <a:r>
              <a:rPr lang="en-US" sz="2400" dirty="0" smtClean="0"/>
              <a:t>nd more bombs </a:t>
            </a:r>
            <a:r>
              <a:rPr lang="en-US" sz="2400" b="1" dirty="0" smtClean="0">
                <a:solidFill>
                  <a:srgbClr val="C00000"/>
                </a:solidFill>
              </a:rPr>
              <a:t>→</a:t>
            </a:r>
          </a:p>
          <a:p>
            <a:pPr algn="ctr"/>
            <a:r>
              <a:rPr lang="en-US" sz="2400" dirty="0"/>
              <a:t>a</a:t>
            </a:r>
            <a:r>
              <a:rPr lang="en-US" sz="2400" dirty="0" smtClean="0"/>
              <a:t>nd where will it all end?</a:t>
            </a:r>
          </a:p>
          <a:p>
            <a:pPr algn="ctr"/>
            <a:r>
              <a:rPr lang="en-US" sz="2400" dirty="0" smtClean="0"/>
              <a:t>like the nuclear chain reaction itself,  the cascade of</a:t>
            </a:r>
          </a:p>
          <a:p>
            <a:pPr algn="ctr"/>
            <a:r>
              <a:rPr lang="en-US" sz="2400" dirty="0" smtClean="0"/>
              <a:t> consequences  spreads  out  over  time,  with a life  of  its  own.</a:t>
            </a:r>
            <a:endParaRPr lang="en-US" sz="2400" dirty="0"/>
          </a:p>
        </p:txBody>
      </p:sp>
    </p:spTree>
    <p:extLst>
      <p:ext uri="{BB962C8B-B14F-4D97-AF65-F5344CB8AC3E}">
        <p14:creationId xmlns:p14="http://schemas.microsoft.com/office/powerpoint/2010/main" val="145593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8600"/>
            <a:ext cx="7467600" cy="2123658"/>
          </a:xfrm>
          <a:prstGeom prst="rect">
            <a:avLst/>
          </a:prstGeom>
          <a:noFill/>
        </p:spPr>
        <p:txBody>
          <a:bodyPr wrap="square" rtlCol="0">
            <a:spAutoFit/>
          </a:bodyPr>
          <a:lstStyle/>
          <a:p>
            <a:pPr algn="ctr"/>
            <a:r>
              <a:rPr lang="en-US" sz="2000" b="1" dirty="0" smtClean="0"/>
              <a:t>COLD WAR ESCALATION</a:t>
            </a:r>
            <a:endParaRPr lang="en-US" dirty="0"/>
          </a:p>
          <a:p>
            <a:pPr algn="ctr"/>
            <a:r>
              <a:rPr lang="en-US" dirty="0" smtClean="0"/>
              <a:t>After 1945, US and USSR Atomic bomb and Hydrogen (thermonuclear) bomb  production increased dramatically, as did the tests.</a:t>
            </a:r>
          </a:p>
          <a:p>
            <a:pPr algn="ctr"/>
            <a:endParaRPr lang="en-US" dirty="0" smtClean="0"/>
          </a:p>
          <a:p>
            <a:pPr algn="ctr"/>
            <a:endParaRPr lang="en-US" dirty="0"/>
          </a:p>
          <a:p>
            <a:pPr algn="ctr"/>
            <a:r>
              <a:rPr lang="en-US" sz="2000" b="1" dirty="0" smtClean="0"/>
              <a:t>Soviet Union’s first atomic bomb test Sept 1949,</a:t>
            </a:r>
          </a:p>
          <a:p>
            <a:pPr algn="ctr"/>
            <a:r>
              <a:rPr lang="en-US" sz="2000" b="1" dirty="0" smtClean="0"/>
              <a:t> Semipalatinsk, Kazakhstan.   22 Kiloton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590800"/>
            <a:ext cx="5181600" cy="3886200"/>
          </a:xfrm>
          <a:prstGeom prst="rect">
            <a:avLst/>
          </a:prstGeom>
        </p:spPr>
      </p:pic>
    </p:spTree>
    <p:extLst>
      <p:ext uri="{BB962C8B-B14F-4D97-AF65-F5344CB8AC3E}">
        <p14:creationId xmlns:p14="http://schemas.microsoft.com/office/powerpoint/2010/main" val="1520093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109" y="1794456"/>
            <a:ext cx="5835951" cy="3810000"/>
          </a:xfrm>
          <a:prstGeom prst="rect">
            <a:avLst/>
          </a:prstGeom>
        </p:spPr>
      </p:pic>
      <p:sp>
        <p:nvSpPr>
          <p:cNvPr id="3" name="TextBox 2"/>
          <p:cNvSpPr txBox="1"/>
          <p:nvPr/>
        </p:nvSpPr>
        <p:spPr>
          <a:xfrm>
            <a:off x="2514600" y="5638800"/>
            <a:ext cx="4038600" cy="1077218"/>
          </a:xfrm>
          <a:prstGeom prst="rect">
            <a:avLst/>
          </a:prstGeom>
          <a:noFill/>
        </p:spPr>
        <p:txBody>
          <a:bodyPr wrap="square" rtlCol="0">
            <a:spAutoFit/>
          </a:bodyPr>
          <a:lstStyle/>
          <a:p>
            <a:pPr algn="ctr"/>
            <a:r>
              <a:rPr lang="en-US" sz="2400" b="1" dirty="0" smtClean="0"/>
              <a:t>First US Hydrogen Bomb</a:t>
            </a:r>
          </a:p>
          <a:p>
            <a:pPr algn="ctr"/>
            <a:r>
              <a:rPr lang="en-US" sz="2000" b="1" dirty="0" smtClean="0"/>
              <a:t>Nov 1, 1952, </a:t>
            </a:r>
            <a:r>
              <a:rPr lang="en-US" sz="2000" b="1" dirty="0" err="1" smtClean="0"/>
              <a:t>Enewetak</a:t>
            </a:r>
            <a:r>
              <a:rPr lang="en-US" sz="2000" b="1" dirty="0" smtClean="0"/>
              <a:t> Atoll, RMI</a:t>
            </a:r>
          </a:p>
          <a:p>
            <a:pPr algn="ctr"/>
            <a:r>
              <a:rPr lang="en-US" sz="2000" b="1" dirty="0" smtClean="0"/>
              <a:t>10 Megaton </a:t>
            </a:r>
            <a:endParaRPr lang="en-US" sz="2000" b="1" dirty="0"/>
          </a:p>
        </p:txBody>
      </p:sp>
      <p:sp>
        <p:nvSpPr>
          <p:cNvPr id="4" name="TextBox 3"/>
          <p:cNvSpPr txBox="1"/>
          <p:nvPr/>
        </p:nvSpPr>
        <p:spPr>
          <a:xfrm>
            <a:off x="1905000" y="304800"/>
            <a:ext cx="5181600" cy="1323439"/>
          </a:xfrm>
          <a:prstGeom prst="rect">
            <a:avLst/>
          </a:prstGeom>
          <a:noFill/>
        </p:spPr>
        <p:txBody>
          <a:bodyPr wrap="square" rtlCol="0">
            <a:spAutoFit/>
          </a:bodyPr>
          <a:lstStyle/>
          <a:p>
            <a:pPr algn="ctr"/>
            <a:r>
              <a:rPr lang="en-US" sz="2000" dirty="0" smtClean="0"/>
              <a:t>In the Republic of the Marshall Islands alone,  the US conducted 67 nuclear weapon tests, from 1946 to 1958,</a:t>
            </a:r>
          </a:p>
          <a:p>
            <a:pPr algn="ctr"/>
            <a:r>
              <a:rPr lang="en-US" sz="2000" dirty="0"/>
              <a:t>d</a:t>
            </a:r>
            <a:r>
              <a:rPr lang="en-US" sz="2000" dirty="0" smtClean="0"/>
              <a:t>evastating this helpless Pacific  community. </a:t>
            </a:r>
            <a:endParaRPr lang="en-US" sz="2000" dirty="0"/>
          </a:p>
        </p:txBody>
      </p:sp>
    </p:spTree>
    <p:extLst>
      <p:ext uri="{BB962C8B-B14F-4D97-AF65-F5344CB8AC3E}">
        <p14:creationId xmlns:p14="http://schemas.microsoft.com/office/powerpoint/2010/main" val="2327841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304800"/>
            <a:ext cx="7086600" cy="2000548"/>
          </a:xfrm>
          <a:prstGeom prst="rect">
            <a:avLst/>
          </a:prstGeom>
          <a:noFill/>
        </p:spPr>
        <p:txBody>
          <a:bodyPr wrap="square" rtlCol="0">
            <a:spAutoFit/>
          </a:bodyPr>
          <a:lstStyle/>
          <a:p>
            <a:pPr algn="ctr"/>
            <a:r>
              <a:rPr lang="en-US" sz="2400" b="1" dirty="0" smtClean="0"/>
              <a:t>Largest US Thermonuclear Test  </a:t>
            </a:r>
          </a:p>
          <a:p>
            <a:pPr algn="ctr"/>
            <a:r>
              <a:rPr lang="en-US" sz="2000" b="1" dirty="0" smtClean="0"/>
              <a:t>Mar 1, 1954</a:t>
            </a:r>
          </a:p>
          <a:p>
            <a:pPr algn="ctr"/>
            <a:r>
              <a:rPr lang="en-US" sz="2000" b="1" dirty="0" smtClean="0"/>
              <a:t>Bikini Atoll, Marshall Islands</a:t>
            </a:r>
          </a:p>
          <a:p>
            <a:pPr algn="ctr"/>
            <a:r>
              <a:rPr lang="en-US" sz="2000" b="1" dirty="0" smtClean="0"/>
              <a:t>15 Megaton yield, about 1000 times Hiroshima bomb</a:t>
            </a:r>
          </a:p>
          <a:p>
            <a:pPr algn="ctr"/>
            <a:endParaRPr lang="en-US" sz="2000" b="1" dirty="0" smtClean="0"/>
          </a:p>
          <a:p>
            <a:pPr algn="ctr"/>
            <a:r>
              <a:rPr lang="en-US" sz="2000" b="1" dirty="0" smtClean="0"/>
              <a:t>Most widespread radioactive fallout event in history.</a:t>
            </a:r>
            <a:endParaRPr lang="en-US" sz="2000" b="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3639"/>
          <a:stretch/>
        </p:blipFill>
        <p:spPr>
          <a:xfrm>
            <a:off x="931572" y="2362200"/>
            <a:ext cx="7481692" cy="4284813"/>
          </a:xfrm>
          <a:prstGeom prst="rect">
            <a:avLst/>
          </a:prstGeom>
        </p:spPr>
      </p:pic>
    </p:spTree>
    <p:extLst>
      <p:ext uri="{BB962C8B-B14F-4D97-AF65-F5344CB8AC3E}">
        <p14:creationId xmlns:p14="http://schemas.microsoft.com/office/powerpoint/2010/main" val="2501355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219200"/>
            <a:ext cx="6629400" cy="5373303"/>
          </a:xfrm>
          <a:prstGeom prst="rect">
            <a:avLst/>
          </a:prstGeom>
        </p:spPr>
      </p:pic>
      <p:sp>
        <p:nvSpPr>
          <p:cNvPr id="3" name="TextBox 2"/>
          <p:cNvSpPr txBox="1"/>
          <p:nvPr/>
        </p:nvSpPr>
        <p:spPr>
          <a:xfrm>
            <a:off x="1486973" y="523947"/>
            <a:ext cx="6248400" cy="400110"/>
          </a:xfrm>
          <a:prstGeom prst="rect">
            <a:avLst/>
          </a:prstGeom>
          <a:noFill/>
        </p:spPr>
        <p:txBody>
          <a:bodyPr wrap="square" rtlCol="0">
            <a:spAutoFit/>
          </a:bodyPr>
          <a:lstStyle/>
          <a:p>
            <a:pPr algn="ctr"/>
            <a:r>
              <a:rPr lang="en-US" sz="2000" b="1" dirty="0" smtClean="0"/>
              <a:t>The northern half of the archipelago was contaminated</a:t>
            </a:r>
            <a:endParaRPr lang="en-US" sz="2000" b="1" dirty="0"/>
          </a:p>
        </p:txBody>
      </p:sp>
    </p:spTree>
    <p:extLst>
      <p:ext uri="{BB962C8B-B14F-4D97-AF65-F5344CB8AC3E}">
        <p14:creationId xmlns:p14="http://schemas.microsoft.com/office/powerpoint/2010/main" val="3288434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4625" y="381000"/>
            <a:ext cx="7924800" cy="1015663"/>
          </a:xfrm>
          <a:prstGeom prst="rect">
            <a:avLst/>
          </a:prstGeom>
          <a:noFill/>
        </p:spPr>
        <p:txBody>
          <a:bodyPr wrap="square" rtlCol="0">
            <a:spAutoFit/>
          </a:bodyPr>
          <a:lstStyle/>
          <a:p>
            <a:pPr algn="ctr"/>
            <a:r>
              <a:rPr lang="en-US" sz="2000" b="1" dirty="0" smtClean="0"/>
              <a:t>2 decades of Cumulative Radioactive Fallout from Nevada Test Site:</a:t>
            </a:r>
          </a:p>
          <a:p>
            <a:pPr algn="ctr"/>
            <a:endParaRPr lang="en-US" sz="2000" b="1" dirty="0" smtClean="0"/>
          </a:p>
          <a:p>
            <a:pPr algn="ctr"/>
            <a:r>
              <a:rPr lang="en-US" sz="2000" b="1" dirty="0" smtClean="0"/>
              <a:t>1951-1992, 100 atmospheric and 800 underground nuclear explosions  </a:t>
            </a:r>
            <a:endParaRPr lang="en-US" sz="2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20176"/>
            <a:ext cx="8229601" cy="5251965"/>
          </a:xfrm>
          <a:prstGeom prst="rect">
            <a:avLst/>
          </a:prstGeom>
        </p:spPr>
      </p:pic>
    </p:spTree>
    <p:extLst>
      <p:ext uri="{BB962C8B-B14F-4D97-AF65-F5344CB8AC3E}">
        <p14:creationId xmlns:p14="http://schemas.microsoft.com/office/powerpoint/2010/main" val="3708681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824" y="381000"/>
            <a:ext cx="5903657" cy="4632100"/>
          </a:xfrm>
          <a:prstGeom prst="rect">
            <a:avLst/>
          </a:prstGeom>
        </p:spPr>
      </p:pic>
      <p:sp>
        <p:nvSpPr>
          <p:cNvPr id="3" name="TextBox 2"/>
          <p:cNvSpPr txBox="1"/>
          <p:nvPr/>
        </p:nvSpPr>
        <p:spPr>
          <a:xfrm>
            <a:off x="1905000" y="5222381"/>
            <a:ext cx="5383306" cy="1384995"/>
          </a:xfrm>
          <a:prstGeom prst="rect">
            <a:avLst/>
          </a:prstGeom>
          <a:noFill/>
        </p:spPr>
        <p:txBody>
          <a:bodyPr wrap="square" rtlCol="0">
            <a:spAutoFit/>
          </a:bodyPr>
          <a:lstStyle/>
          <a:p>
            <a:pPr algn="ctr"/>
            <a:r>
              <a:rPr lang="en-US" sz="2400" b="1" dirty="0" smtClean="0"/>
              <a:t>Tsar </a:t>
            </a:r>
            <a:r>
              <a:rPr lang="en-US" sz="2400" b="1" dirty="0" err="1" smtClean="0"/>
              <a:t>Bomba</a:t>
            </a:r>
            <a:endParaRPr lang="en-US" sz="2400" b="1" dirty="0" smtClean="0"/>
          </a:p>
          <a:p>
            <a:pPr algn="ctr"/>
            <a:r>
              <a:rPr lang="en-US" sz="2000" b="1" dirty="0" smtClean="0"/>
              <a:t>Largest Thermonuclear Test ever, Oct 30, 1961</a:t>
            </a:r>
          </a:p>
          <a:p>
            <a:pPr algn="ctr"/>
            <a:r>
              <a:rPr lang="en-US" sz="2000" b="1" dirty="0" smtClean="0"/>
              <a:t>Novaya Zemlya, Russian Arctic Island</a:t>
            </a:r>
          </a:p>
          <a:p>
            <a:pPr algn="ctr"/>
            <a:r>
              <a:rPr lang="en-US" sz="2000" b="1" dirty="0" smtClean="0"/>
              <a:t>55 Megaton yield</a:t>
            </a:r>
            <a:endParaRPr lang="en-US" sz="2000" b="1" dirty="0"/>
          </a:p>
        </p:txBody>
      </p:sp>
    </p:spTree>
    <p:extLst>
      <p:ext uri="{BB962C8B-B14F-4D97-AF65-F5344CB8AC3E}">
        <p14:creationId xmlns:p14="http://schemas.microsoft.com/office/powerpoint/2010/main" val="2394533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219200"/>
            <a:ext cx="8915400" cy="4985980"/>
          </a:xfrm>
          <a:prstGeom prst="rect">
            <a:avLst/>
          </a:prstGeom>
          <a:noFill/>
        </p:spPr>
        <p:txBody>
          <a:bodyPr wrap="square" rtlCol="0">
            <a:spAutoFit/>
          </a:bodyPr>
          <a:lstStyle/>
          <a:p>
            <a:pPr algn="ctr"/>
            <a:r>
              <a:rPr lang="en-US" sz="2000" b="1" dirty="0" smtClean="0"/>
              <a:t>Meanwhile, we spread our bombs all over Europe and America,</a:t>
            </a:r>
          </a:p>
          <a:p>
            <a:pPr algn="ctr"/>
            <a:r>
              <a:rPr lang="en-US" sz="2000" b="1" dirty="0"/>
              <a:t>a</a:t>
            </a:r>
            <a:r>
              <a:rPr lang="en-US" sz="2000" b="1" dirty="0" smtClean="0"/>
              <a:t>nd things started going wrong.  The Cuban Missile Crisis was not the only time we flirted with catastrophe.</a:t>
            </a:r>
          </a:p>
          <a:p>
            <a:pPr algn="ctr"/>
            <a:endParaRPr lang="en-US" sz="2000" b="1" dirty="0"/>
          </a:p>
          <a:p>
            <a:pPr algn="ctr"/>
            <a:r>
              <a:rPr lang="en-US" sz="2000" b="1" dirty="0" smtClean="0"/>
              <a:t>Here are a few of the hundreds of Accidents and Near Misses:</a:t>
            </a:r>
          </a:p>
          <a:p>
            <a:pPr algn="ctr"/>
            <a:endParaRPr lang="en-US" sz="2000" b="1" dirty="0"/>
          </a:p>
          <a:p>
            <a:pPr algn="ctr"/>
            <a:endParaRPr lang="en-US" sz="1600" b="1" dirty="0" smtClean="0"/>
          </a:p>
          <a:p>
            <a:pPr algn="ctr"/>
            <a:endParaRPr lang="en-US" b="1" dirty="0"/>
          </a:p>
          <a:p>
            <a:pPr marL="285750" indent="-285750">
              <a:buFontTx/>
              <a:buChar char="-"/>
            </a:pPr>
            <a:r>
              <a:rPr lang="en-US" b="1" dirty="0" smtClean="0"/>
              <a:t>1956</a:t>
            </a:r>
            <a:r>
              <a:rPr lang="en-US" b="1" dirty="0"/>
              <a:t>, a B-47 landing at </a:t>
            </a:r>
            <a:r>
              <a:rPr lang="en-US" b="1" dirty="0" err="1"/>
              <a:t>Lakenheath</a:t>
            </a:r>
            <a:r>
              <a:rPr lang="en-US" b="1" dirty="0"/>
              <a:t> Air Base, Britain, crashed into a storage hut full of atomic bombs, scattering them across the field. </a:t>
            </a:r>
            <a:endParaRPr lang="en-US" b="1" dirty="0" smtClean="0"/>
          </a:p>
          <a:p>
            <a:r>
              <a:rPr lang="en-US" b="1" dirty="0" smtClean="0"/>
              <a:t>      </a:t>
            </a:r>
            <a:r>
              <a:rPr lang="en-US" b="1" dirty="0"/>
              <a:t>4 </a:t>
            </a:r>
            <a:r>
              <a:rPr lang="en-US" b="1" dirty="0" smtClean="0"/>
              <a:t>crewmen died, </a:t>
            </a:r>
            <a:r>
              <a:rPr lang="en-US" b="1" dirty="0"/>
              <a:t>but none of the bombs exploded</a:t>
            </a:r>
            <a:r>
              <a:rPr lang="en-US" b="1" dirty="0" smtClean="0"/>
              <a:t>.</a:t>
            </a:r>
          </a:p>
          <a:p>
            <a:endParaRPr lang="en-US" b="1" dirty="0"/>
          </a:p>
          <a:p>
            <a:pPr marL="285750" indent="-285750">
              <a:buFontTx/>
              <a:buChar char="-"/>
            </a:pPr>
            <a:r>
              <a:rPr lang="en-US" b="1" dirty="0" smtClean="0"/>
              <a:t>1958, a B-47 accidentally dropped an H-bomb at Myrtle Beach, SC.  The high explosives  </a:t>
            </a:r>
          </a:p>
          <a:p>
            <a:r>
              <a:rPr lang="en-US" b="1" dirty="0" smtClean="0"/>
              <a:t>      detonated, but the nuclear core did not.</a:t>
            </a:r>
          </a:p>
          <a:p>
            <a:endParaRPr lang="en-US" b="1" dirty="0" smtClean="0"/>
          </a:p>
          <a:p>
            <a:endParaRPr lang="en-US" b="1" dirty="0" smtClean="0"/>
          </a:p>
          <a:p>
            <a:pPr algn="ctr"/>
            <a:endParaRPr lang="en-US" sz="2000" b="1" dirty="0"/>
          </a:p>
        </p:txBody>
      </p:sp>
    </p:spTree>
    <p:extLst>
      <p:ext uri="{BB962C8B-B14F-4D97-AF65-F5344CB8AC3E}">
        <p14:creationId xmlns:p14="http://schemas.microsoft.com/office/powerpoint/2010/main" val="4282800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457200"/>
            <a:ext cx="6019800" cy="400110"/>
          </a:xfrm>
          <a:prstGeom prst="rect">
            <a:avLst/>
          </a:prstGeom>
          <a:noFill/>
        </p:spPr>
        <p:txBody>
          <a:bodyPr wrap="square" rtlCol="0">
            <a:spAutoFit/>
          </a:bodyPr>
          <a:lstStyle/>
          <a:p>
            <a:pPr algn="ctr"/>
            <a:r>
              <a:rPr lang="en-US" sz="2000" b="1" dirty="0" smtClean="0"/>
              <a:t>Goldsboro, NC,  B-52 crashed with 2 H-bombs,  1961</a:t>
            </a:r>
            <a:endParaRPr lang="en-US" sz="2000" b="1"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111" t="3644" r="23611" b="10939"/>
          <a:stretch/>
        </p:blipFill>
        <p:spPr>
          <a:xfrm>
            <a:off x="152400" y="990600"/>
            <a:ext cx="3183467" cy="312420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9919"/>
          <a:stretch/>
        </p:blipFill>
        <p:spPr>
          <a:xfrm>
            <a:off x="3657600" y="1828800"/>
            <a:ext cx="5181856" cy="3670367"/>
          </a:xfrm>
          <a:prstGeom prst="rect">
            <a:avLst/>
          </a:prstGeom>
        </p:spPr>
      </p:pic>
      <p:sp>
        <p:nvSpPr>
          <p:cNvPr id="5" name="TextBox 4"/>
          <p:cNvSpPr txBox="1"/>
          <p:nvPr/>
        </p:nvSpPr>
        <p:spPr>
          <a:xfrm>
            <a:off x="3657600" y="5638800"/>
            <a:ext cx="5181856" cy="646331"/>
          </a:xfrm>
          <a:prstGeom prst="rect">
            <a:avLst/>
          </a:prstGeom>
          <a:noFill/>
        </p:spPr>
        <p:txBody>
          <a:bodyPr wrap="square" rtlCol="0">
            <a:spAutoFit/>
          </a:bodyPr>
          <a:lstStyle/>
          <a:p>
            <a:pPr algn="ctr"/>
            <a:r>
              <a:rPr lang="en-US" b="1" dirty="0" smtClean="0"/>
              <a:t>Removing part of the H-bomb casing.</a:t>
            </a:r>
          </a:p>
          <a:p>
            <a:pPr algn="ctr"/>
            <a:r>
              <a:rPr lang="en-US" b="1" dirty="0" smtClean="0"/>
              <a:t>Nuclear Core remains, buried in the mud.</a:t>
            </a:r>
            <a:endParaRPr lang="en-US" b="1" dirty="0"/>
          </a:p>
        </p:txBody>
      </p:sp>
    </p:spTree>
    <p:extLst>
      <p:ext uri="{BB962C8B-B14F-4D97-AF65-F5344CB8AC3E}">
        <p14:creationId xmlns:p14="http://schemas.microsoft.com/office/powerpoint/2010/main" val="2366206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C0E0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886" b="4666"/>
          <a:stretch/>
        </p:blipFill>
        <p:spPr>
          <a:xfrm>
            <a:off x="1205593" y="334851"/>
            <a:ext cx="6851559" cy="6197022"/>
          </a:xfrm>
          <a:prstGeom prst="rect">
            <a:avLst/>
          </a:prstGeom>
        </p:spPr>
      </p:pic>
      <p:sp>
        <p:nvSpPr>
          <p:cNvPr id="5" name="TextBox 4"/>
          <p:cNvSpPr txBox="1"/>
          <p:nvPr/>
        </p:nvSpPr>
        <p:spPr>
          <a:xfrm>
            <a:off x="3065344" y="533399"/>
            <a:ext cx="3047999" cy="461665"/>
          </a:xfrm>
          <a:prstGeom prst="rect">
            <a:avLst/>
          </a:prstGeom>
          <a:noFill/>
        </p:spPr>
        <p:txBody>
          <a:bodyPr wrap="square" rtlCol="0">
            <a:spAutoFit/>
          </a:bodyPr>
          <a:lstStyle/>
          <a:p>
            <a:pPr algn="ctr"/>
            <a:r>
              <a:rPr lang="en-US" sz="2400" b="1" dirty="0" smtClean="0">
                <a:solidFill>
                  <a:schemeClr val="bg1"/>
                </a:solidFill>
              </a:rPr>
              <a:t>NUCLEAR WEAPONS</a:t>
            </a:r>
            <a:endParaRPr lang="en-US" sz="2400" b="1" dirty="0">
              <a:solidFill>
                <a:schemeClr val="bg1"/>
              </a:solidFill>
            </a:endParaRPr>
          </a:p>
        </p:txBody>
      </p:sp>
      <p:sp>
        <p:nvSpPr>
          <p:cNvPr id="6" name="TextBox 5"/>
          <p:cNvSpPr txBox="1"/>
          <p:nvPr/>
        </p:nvSpPr>
        <p:spPr>
          <a:xfrm>
            <a:off x="1447800" y="2057400"/>
            <a:ext cx="652487" cy="369332"/>
          </a:xfrm>
          <a:prstGeom prst="rect">
            <a:avLst/>
          </a:prstGeom>
          <a:noFill/>
        </p:spPr>
        <p:txBody>
          <a:bodyPr wrap="none" rtlCol="0">
            <a:spAutoFit/>
          </a:bodyPr>
          <a:lstStyle/>
          <a:p>
            <a:pPr algn="ctr"/>
            <a:r>
              <a:rPr lang="en-US" b="1" dirty="0" smtClean="0">
                <a:solidFill>
                  <a:schemeClr val="bg1"/>
                </a:solidFill>
              </a:rPr>
              <a:t>PAST</a:t>
            </a:r>
            <a:endParaRPr lang="en-US" b="1" dirty="0">
              <a:solidFill>
                <a:schemeClr val="bg1"/>
              </a:solidFill>
            </a:endParaRPr>
          </a:p>
        </p:txBody>
      </p:sp>
      <p:sp>
        <p:nvSpPr>
          <p:cNvPr id="7" name="TextBox 6"/>
          <p:cNvSpPr txBox="1"/>
          <p:nvPr/>
        </p:nvSpPr>
        <p:spPr>
          <a:xfrm>
            <a:off x="6965952" y="2242066"/>
            <a:ext cx="1035220" cy="369332"/>
          </a:xfrm>
          <a:prstGeom prst="rect">
            <a:avLst/>
          </a:prstGeom>
          <a:noFill/>
        </p:spPr>
        <p:txBody>
          <a:bodyPr wrap="none" rtlCol="0">
            <a:spAutoFit/>
          </a:bodyPr>
          <a:lstStyle/>
          <a:p>
            <a:pPr algn="ctr"/>
            <a:r>
              <a:rPr lang="en-US" b="1" dirty="0" smtClean="0">
                <a:solidFill>
                  <a:schemeClr val="bg1"/>
                </a:solidFill>
              </a:rPr>
              <a:t>PRESENT</a:t>
            </a:r>
            <a:endParaRPr lang="en-US" b="1" dirty="0">
              <a:solidFill>
                <a:schemeClr val="bg1"/>
              </a:solidFill>
            </a:endParaRPr>
          </a:p>
        </p:txBody>
      </p:sp>
      <p:sp>
        <p:nvSpPr>
          <p:cNvPr id="8" name="TextBox 7"/>
          <p:cNvSpPr txBox="1"/>
          <p:nvPr/>
        </p:nvSpPr>
        <p:spPr>
          <a:xfrm>
            <a:off x="4255880" y="6162541"/>
            <a:ext cx="1055097" cy="369332"/>
          </a:xfrm>
          <a:prstGeom prst="rect">
            <a:avLst/>
          </a:prstGeom>
          <a:noFill/>
        </p:spPr>
        <p:txBody>
          <a:bodyPr wrap="none" rtlCol="0">
            <a:spAutoFit/>
          </a:bodyPr>
          <a:lstStyle/>
          <a:p>
            <a:pPr algn="ctr"/>
            <a:r>
              <a:rPr lang="en-US" b="1" dirty="0" smtClean="0">
                <a:solidFill>
                  <a:schemeClr val="bg1"/>
                </a:solidFill>
              </a:rPr>
              <a:t>FUTURE?</a:t>
            </a:r>
            <a:endParaRPr lang="en-US" b="1" dirty="0">
              <a:solidFill>
                <a:schemeClr val="bg1"/>
              </a:solidFill>
            </a:endParaRPr>
          </a:p>
        </p:txBody>
      </p:sp>
    </p:spTree>
    <p:extLst>
      <p:ext uri="{BB962C8B-B14F-4D97-AF65-F5344CB8AC3E}">
        <p14:creationId xmlns:p14="http://schemas.microsoft.com/office/powerpoint/2010/main" val="885065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457200"/>
            <a:ext cx="5029200" cy="400110"/>
          </a:xfrm>
          <a:prstGeom prst="rect">
            <a:avLst/>
          </a:prstGeom>
          <a:noFill/>
        </p:spPr>
        <p:txBody>
          <a:bodyPr wrap="square" rtlCol="0">
            <a:spAutoFit/>
          </a:bodyPr>
          <a:lstStyle/>
          <a:p>
            <a:pPr algn="ctr"/>
            <a:r>
              <a:rPr lang="en-US" sz="2000" b="1" dirty="0" smtClean="0"/>
              <a:t>Tragedy over </a:t>
            </a:r>
            <a:r>
              <a:rPr lang="en-US" sz="2000" b="1" dirty="0" err="1" smtClean="0"/>
              <a:t>Palomares</a:t>
            </a:r>
            <a:r>
              <a:rPr lang="en-US" sz="2000" b="1" dirty="0" smtClean="0"/>
              <a:t>, Spain, 1966</a:t>
            </a:r>
            <a:endParaRPr lang="en-US" sz="20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604" y="3676710"/>
            <a:ext cx="4306696" cy="282967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33" y="1008186"/>
            <a:ext cx="4995333" cy="2517648"/>
          </a:xfrm>
          <a:prstGeom prst="rect">
            <a:avLst/>
          </a:prstGeom>
        </p:spPr>
      </p:pic>
      <p:sp>
        <p:nvSpPr>
          <p:cNvPr id="5" name="TextBox 4"/>
          <p:cNvSpPr txBox="1"/>
          <p:nvPr/>
        </p:nvSpPr>
        <p:spPr>
          <a:xfrm>
            <a:off x="685800" y="3733800"/>
            <a:ext cx="3733800" cy="1200329"/>
          </a:xfrm>
          <a:prstGeom prst="rect">
            <a:avLst/>
          </a:prstGeom>
          <a:noFill/>
        </p:spPr>
        <p:txBody>
          <a:bodyPr wrap="square" rtlCol="0">
            <a:spAutoFit/>
          </a:bodyPr>
          <a:lstStyle/>
          <a:p>
            <a:pPr algn="ctr"/>
            <a:r>
              <a:rPr lang="en-US" b="1" dirty="0" smtClean="0"/>
              <a:t>2000 Tons of radioactive contaminated soil, in barrels, from cleanup around </a:t>
            </a:r>
            <a:r>
              <a:rPr lang="en-US" b="1" dirty="0" err="1" smtClean="0"/>
              <a:t>Palomares</a:t>
            </a:r>
            <a:r>
              <a:rPr lang="en-US" b="1" dirty="0" smtClean="0"/>
              <a:t>, ready for shipment back to US, for burial.</a:t>
            </a:r>
            <a:endParaRPr lang="en-US" b="1" dirty="0"/>
          </a:p>
        </p:txBody>
      </p:sp>
      <p:sp>
        <p:nvSpPr>
          <p:cNvPr id="6" name="TextBox 5"/>
          <p:cNvSpPr txBox="1"/>
          <p:nvPr/>
        </p:nvSpPr>
        <p:spPr>
          <a:xfrm>
            <a:off x="6333224" y="5091545"/>
            <a:ext cx="644728" cy="1200329"/>
          </a:xfrm>
          <a:prstGeom prst="rect">
            <a:avLst/>
          </a:prstGeom>
          <a:noFill/>
        </p:spPr>
        <p:txBody>
          <a:bodyPr wrap="none" rtlCol="0">
            <a:spAutoFit/>
          </a:bodyPr>
          <a:lstStyle/>
          <a:p>
            <a:r>
              <a:rPr lang="en-US" sz="7200" b="1" dirty="0" smtClean="0">
                <a:solidFill>
                  <a:srgbClr val="FF0000"/>
                </a:solidFill>
              </a:rPr>
              <a:t>*</a:t>
            </a:r>
            <a:endParaRPr lang="en-US" sz="7200" b="1" dirty="0">
              <a:solidFill>
                <a:srgbClr val="FF0000"/>
              </a:solidFill>
            </a:endParaRPr>
          </a:p>
        </p:txBody>
      </p:sp>
      <p:sp>
        <p:nvSpPr>
          <p:cNvPr id="8" name="TextBox 7"/>
          <p:cNvSpPr txBox="1"/>
          <p:nvPr/>
        </p:nvSpPr>
        <p:spPr>
          <a:xfrm>
            <a:off x="5562600" y="1981200"/>
            <a:ext cx="3276600" cy="1477328"/>
          </a:xfrm>
          <a:prstGeom prst="rect">
            <a:avLst/>
          </a:prstGeom>
          <a:noFill/>
        </p:spPr>
        <p:txBody>
          <a:bodyPr wrap="square" rtlCol="0">
            <a:spAutoFit/>
          </a:bodyPr>
          <a:lstStyle/>
          <a:p>
            <a:pPr algn="ctr"/>
            <a:r>
              <a:rPr lang="en-US" b="1" dirty="0" smtClean="0"/>
              <a:t>B-52 collided with KC-135 tanker, both crashed.                   7 crewmen killed, 3 H-Bombs fell on land, 1 into Mediterranean </a:t>
            </a:r>
            <a:endParaRPr lang="en-US" b="1" dirty="0"/>
          </a:p>
        </p:txBody>
      </p:sp>
    </p:spTree>
    <p:extLst>
      <p:ext uri="{BB962C8B-B14F-4D97-AF65-F5344CB8AC3E}">
        <p14:creationId xmlns:p14="http://schemas.microsoft.com/office/powerpoint/2010/main" val="628058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12467"/>
            <a:ext cx="4724400" cy="400110"/>
          </a:xfrm>
          <a:prstGeom prst="rect">
            <a:avLst/>
          </a:prstGeom>
          <a:noFill/>
        </p:spPr>
        <p:txBody>
          <a:bodyPr wrap="square" rtlCol="0">
            <a:spAutoFit/>
          </a:bodyPr>
          <a:lstStyle/>
          <a:p>
            <a:pPr algn="ctr"/>
            <a:r>
              <a:rPr lang="en-US" sz="2000" b="1" dirty="0" smtClean="0"/>
              <a:t>Thule, Greenland,  Crash Landing, 1968</a:t>
            </a:r>
            <a:endParaRPr lang="en-US" sz="20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574" y="-480441"/>
            <a:ext cx="4548853" cy="6858000"/>
          </a:xfrm>
          <a:prstGeom prst="rect">
            <a:avLst/>
          </a:prstGeom>
        </p:spPr>
      </p:pic>
      <p:sp>
        <p:nvSpPr>
          <p:cNvPr id="4" name="TextBox 3"/>
          <p:cNvSpPr txBox="1"/>
          <p:nvPr/>
        </p:nvSpPr>
        <p:spPr>
          <a:xfrm>
            <a:off x="1600200" y="5248386"/>
            <a:ext cx="6096000" cy="1200329"/>
          </a:xfrm>
          <a:prstGeom prst="rect">
            <a:avLst/>
          </a:prstGeom>
          <a:noFill/>
        </p:spPr>
        <p:txBody>
          <a:bodyPr wrap="square" rtlCol="0">
            <a:spAutoFit/>
          </a:bodyPr>
          <a:lstStyle/>
          <a:p>
            <a:pPr algn="ctr"/>
            <a:r>
              <a:rPr lang="en-US" b="1" dirty="0" smtClean="0"/>
              <a:t>Half mile long radioactive scorching of sea ice in Baffin Bay,</a:t>
            </a:r>
          </a:p>
          <a:p>
            <a:pPr algn="ctr"/>
            <a:r>
              <a:rPr lang="en-US" b="1" dirty="0" smtClean="0"/>
              <a:t>Where a B-52 crashed and 4 H-bombs were breached by detonation of their conventional explosives.</a:t>
            </a:r>
          </a:p>
          <a:p>
            <a:pPr algn="ctr"/>
            <a:r>
              <a:rPr lang="en-US" b="1" dirty="0" smtClean="0"/>
              <a:t>One airman died.</a:t>
            </a:r>
            <a:endParaRPr lang="en-US" b="1" dirty="0"/>
          </a:p>
        </p:txBody>
      </p:sp>
    </p:spTree>
    <p:extLst>
      <p:ext uri="{BB962C8B-B14F-4D97-AF65-F5344CB8AC3E}">
        <p14:creationId xmlns:p14="http://schemas.microsoft.com/office/powerpoint/2010/main" val="446977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527" y="1295400"/>
            <a:ext cx="8839200" cy="4524315"/>
          </a:xfrm>
          <a:prstGeom prst="rect">
            <a:avLst/>
          </a:prstGeom>
          <a:noFill/>
        </p:spPr>
        <p:txBody>
          <a:bodyPr wrap="square" rtlCol="0">
            <a:spAutoFit/>
          </a:bodyPr>
          <a:lstStyle/>
          <a:p>
            <a:pPr algn="ctr"/>
            <a:r>
              <a:rPr lang="en-US" b="1" dirty="0" smtClean="0"/>
              <a:t>And they are still happening:</a:t>
            </a:r>
          </a:p>
          <a:p>
            <a:pPr algn="ctr"/>
            <a:endParaRPr lang="en-US" b="1" dirty="0" smtClean="0"/>
          </a:p>
          <a:p>
            <a:pPr algn="ctr"/>
            <a:endParaRPr lang="en-US" b="1" dirty="0" smtClean="0"/>
          </a:p>
          <a:p>
            <a:r>
              <a:rPr lang="en-US" b="1" dirty="0" smtClean="0"/>
              <a:t>- </a:t>
            </a:r>
            <a:r>
              <a:rPr lang="en-US" b="1" dirty="0"/>
              <a:t>1980, at Damascus, Arkansas, a multiple warhead ICBM exploded in its silo.  The exploding fuel threw one warhead half a mile.   The nuclear material did not detonate, </a:t>
            </a:r>
            <a:r>
              <a:rPr lang="en-US" b="1" dirty="0" smtClean="0"/>
              <a:t>   but </a:t>
            </a:r>
            <a:r>
              <a:rPr lang="en-US" b="1" dirty="0"/>
              <a:t>there was a release of radioactive fallout.</a:t>
            </a:r>
          </a:p>
          <a:p>
            <a:endParaRPr lang="en-US" b="1" dirty="0"/>
          </a:p>
          <a:p>
            <a:endParaRPr lang="en-US" b="1" dirty="0"/>
          </a:p>
          <a:p>
            <a:r>
              <a:rPr lang="en-US" b="1" dirty="0"/>
              <a:t>- 1995, Russian radar mistook a Norwegian weather rocket for a US ICBM, and an alert was sounded.   A full scale launch of Russian ICBMs toward US targets was </a:t>
            </a:r>
            <a:r>
              <a:rPr lang="en-US" b="1" dirty="0" smtClean="0"/>
              <a:t>initiated, </a:t>
            </a:r>
            <a:r>
              <a:rPr lang="en-US" b="1" dirty="0"/>
              <a:t>and finally cancelled by Russian President Boris Yeltsin with minutes to spare.</a:t>
            </a:r>
          </a:p>
          <a:p>
            <a:endParaRPr lang="en-US" b="1" dirty="0"/>
          </a:p>
          <a:p>
            <a:endParaRPr lang="en-US" b="1" dirty="0"/>
          </a:p>
          <a:p>
            <a:r>
              <a:rPr lang="en-US" b="1" dirty="0"/>
              <a:t>- 2007, a B-52 was accidentally loaded with 6 nuclear missiles at Minot Air Force Base, North Dakota, flown to  Barksdale AFB in Louisiana, and left parked there unguarded </a:t>
            </a:r>
            <a:r>
              <a:rPr lang="en-US" b="1" dirty="0" smtClean="0"/>
              <a:t>       for </a:t>
            </a:r>
            <a:r>
              <a:rPr lang="en-US" b="1" dirty="0"/>
              <a:t>36 hours, until somebody noticed.</a:t>
            </a:r>
          </a:p>
        </p:txBody>
      </p:sp>
    </p:spTree>
    <p:extLst>
      <p:ext uri="{BB962C8B-B14F-4D97-AF65-F5344CB8AC3E}">
        <p14:creationId xmlns:p14="http://schemas.microsoft.com/office/powerpoint/2010/main" val="2826794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358900" y="685800"/>
            <a:ext cx="6248400" cy="3708042"/>
          </a:xfrm>
          <a:prstGeom prst="ellipse">
            <a:avLst/>
          </a:prstGeom>
          <a:solidFill>
            <a:schemeClr val="accent6">
              <a:lumMod val="7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1970</a:t>
            </a:r>
          </a:p>
          <a:p>
            <a:pPr algn="ctr"/>
            <a:r>
              <a:rPr lang="en-US" sz="2400" b="1" dirty="0" smtClean="0"/>
              <a:t>Non Proliferation Treaty</a:t>
            </a:r>
          </a:p>
          <a:p>
            <a:pPr algn="ctr"/>
            <a:r>
              <a:rPr lang="en-US" sz="2400" b="1" dirty="0"/>
              <a:t>s</a:t>
            </a:r>
            <a:r>
              <a:rPr lang="en-US" sz="2400" b="1" dirty="0" smtClean="0"/>
              <a:t>igned by 190 countries</a:t>
            </a:r>
          </a:p>
          <a:p>
            <a:pPr algn="ctr"/>
            <a:r>
              <a:rPr lang="en-US" sz="2400" b="1" dirty="0"/>
              <a:t>-</a:t>
            </a:r>
            <a:r>
              <a:rPr lang="en-US" sz="2400" b="1" dirty="0" smtClean="0"/>
              <a:t>Nuclear armed nations agreed to share nonmilitary technology</a:t>
            </a:r>
          </a:p>
          <a:p>
            <a:pPr algn="ctr"/>
            <a:r>
              <a:rPr lang="en-US" sz="2400" b="1" dirty="0"/>
              <a:t>-</a:t>
            </a:r>
            <a:r>
              <a:rPr lang="en-US" sz="2400" b="1" dirty="0" smtClean="0"/>
              <a:t>Unarmed nations agreed not to make nuclear weapons</a:t>
            </a:r>
          </a:p>
          <a:p>
            <a:pPr algn="ctr"/>
            <a:endParaRPr lang="en-US" sz="2000" b="1" dirty="0"/>
          </a:p>
        </p:txBody>
      </p:sp>
      <p:sp>
        <p:nvSpPr>
          <p:cNvPr id="3" name="TextBox 2"/>
          <p:cNvSpPr txBox="1"/>
          <p:nvPr/>
        </p:nvSpPr>
        <p:spPr>
          <a:xfrm>
            <a:off x="1447800" y="5181600"/>
            <a:ext cx="6172200" cy="1323439"/>
          </a:xfrm>
          <a:prstGeom prst="rect">
            <a:avLst/>
          </a:prstGeom>
          <a:noFill/>
        </p:spPr>
        <p:txBody>
          <a:bodyPr wrap="square" rtlCol="0">
            <a:spAutoFit/>
          </a:bodyPr>
          <a:lstStyle/>
          <a:p>
            <a:pPr algn="ctr"/>
            <a:r>
              <a:rPr lang="en-US" sz="2000" b="1" dirty="0" smtClean="0"/>
              <a:t>As a result, </a:t>
            </a:r>
          </a:p>
          <a:p>
            <a:pPr algn="ctr"/>
            <a:r>
              <a:rPr lang="en-US" sz="2000" b="1" dirty="0" smtClean="0"/>
              <a:t>Canada, South Africa, Brazil, Australia, and other countries, who had started weapons programs, shut them down.</a:t>
            </a:r>
            <a:endParaRPr lang="en-US" sz="2000" b="1" dirty="0"/>
          </a:p>
        </p:txBody>
      </p:sp>
    </p:spTree>
    <p:extLst>
      <p:ext uri="{BB962C8B-B14F-4D97-AF65-F5344CB8AC3E}">
        <p14:creationId xmlns:p14="http://schemas.microsoft.com/office/powerpoint/2010/main" val="2893204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279" y="304800"/>
            <a:ext cx="7391400" cy="1846659"/>
          </a:xfrm>
          <a:prstGeom prst="rect">
            <a:avLst/>
          </a:prstGeom>
          <a:noFill/>
        </p:spPr>
        <p:txBody>
          <a:bodyPr wrap="square" rtlCol="0">
            <a:spAutoFit/>
          </a:bodyPr>
          <a:lstStyle/>
          <a:p>
            <a:pPr algn="ctr"/>
            <a:r>
              <a:rPr lang="en-US" sz="2400" b="1" dirty="0" smtClean="0"/>
              <a:t>THE RACE CONTINUED</a:t>
            </a:r>
            <a:endParaRPr lang="en-US" b="1" dirty="0"/>
          </a:p>
          <a:p>
            <a:pPr algn="ctr"/>
            <a:r>
              <a:rPr lang="en-US" b="1" dirty="0" smtClean="0"/>
              <a:t> Both US and USSR continued testing &amp;  upgrading their nuclear technology,  and other nations joined the Nuclear Club: Britain, France, China, and Israel, then India and Pakistan, and most recently North Korea.</a:t>
            </a:r>
          </a:p>
          <a:p>
            <a:pPr algn="ctr"/>
            <a:r>
              <a:rPr lang="en-US" b="1" dirty="0" smtClean="0"/>
              <a:t>By the mid 1980s, the combined total  peaked at about 73,000, and only began to decline when the USSR collapsed. </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643" y="2209800"/>
            <a:ext cx="6191250" cy="4286250"/>
          </a:xfrm>
          <a:prstGeom prst="rect">
            <a:avLst/>
          </a:prstGeom>
        </p:spPr>
      </p:pic>
    </p:spTree>
    <p:extLst>
      <p:ext uri="{BB962C8B-B14F-4D97-AF65-F5344CB8AC3E}">
        <p14:creationId xmlns:p14="http://schemas.microsoft.com/office/powerpoint/2010/main" val="698834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04800" y="228600"/>
            <a:ext cx="8686800" cy="640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a:p>
            <a:pPr algn="ctr"/>
            <a:r>
              <a:rPr lang="en-US" sz="2400" dirty="0" smtClean="0">
                <a:solidFill>
                  <a:schemeClr val="bg1"/>
                </a:solidFill>
              </a:rPr>
              <a:t>START,  1994</a:t>
            </a:r>
          </a:p>
          <a:p>
            <a:pPr algn="ctr"/>
            <a:r>
              <a:rPr lang="en-US" sz="2400" dirty="0" smtClean="0">
                <a:solidFill>
                  <a:schemeClr val="bg1"/>
                </a:solidFill>
              </a:rPr>
              <a:t>Strategic Arms Reduction Treaty</a:t>
            </a:r>
          </a:p>
          <a:p>
            <a:pPr algn="ctr"/>
            <a:r>
              <a:rPr lang="en-US" sz="2400" dirty="0" smtClean="0">
                <a:solidFill>
                  <a:schemeClr val="bg1"/>
                </a:solidFill>
              </a:rPr>
              <a:t>began to rein in US and Russia together,</a:t>
            </a:r>
          </a:p>
          <a:p>
            <a:pPr algn="ctr"/>
            <a:r>
              <a:rPr lang="en-US" sz="2400" dirty="0" smtClean="0">
                <a:solidFill>
                  <a:schemeClr val="bg1"/>
                </a:solidFill>
              </a:rPr>
              <a:t>Setting goals of 6000 warheads each</a:t>
            </a:r>
          </a:p>
          <a:p>
            <a:pPr algn="ctr"/>
            <a:endParaRPr lang="en-US" sz="2400" dirty="0">
              <a:solidFill>
                <a:schemeClr val="bg1"/>
              </a:solidFill>
            </a:endParaRPr>
          </a:p>
          <a:p>
            <a:pPr algn="ctr"/>
            <a:r>
              <a:rPr lang="en-US" sz="2400" dirty="0" smtClean="0">
                <a:solidFill>
                  <a:schemeClr val="bg1"/>
                </a:solidFill>
              </a:rPr>
              <a:t>NEW START, 2011</a:t>
            </a:r>
          </a:p>
          <a:p>
            <a:pPr algn="ctr"/>
            <a:r>
              <a:rPr lang="en-US" sz="2400" dirty="0" smtClean="0">
                <a:solidFill>
                  <a:schemeClr val="bg1"/>
                </a:solidFill>
              </a:rPr>
              <a:t>Was to reduce both arsenals to 1500 each</a:t>
            </a:r>
          </a:p>
          <a:p>
            <a:pPr algn="ctr"/>
            <a:endParaRPr lang="en-US" sz="2400" dirty="0">
              <a:solidFill>
                <a:schemeClr val="bg1"/>
              </a:solidFill>
            </a:endParaRPr>
          </a:p>
          <a:p>
            <a:pPr algn="ctr"/>
            <a:r>
              <a:rPr lang="en-US" sz="2400" dirty="0" smtClean="0">
                <a:solidFill>
                  <a:schemeClr val="bg1"/>
                </a:solidFill>
              </a:rPr>
              <a:t>We have failed to reach either goal.  </a:t>
            </a:r>
          </a:p>
          <a:p>
            <a:pPr algn="ctr"/>
            <a:r>
              <a:rPr lang="en-US" sz="2400" dirty="0" smtClean="0">
                <a:solidFill>
                  <a:schemeClr val="bg1"/>
                </a:solidFill>
              </a:rPr>
              <a:t>As of 2015,</a:t>
            </a:r>
          </a:p>
          <a:p>
            <a:pPr algn="ctr"/>
            <a:r>
              <a:rPr lang="en-US" sz="2400" dirty="0" smtClean="0">
                <a:solidFill>
                  <a:schemeClr val="bg1"/>
                </a:solidFill>
              </a:rPr>
              <a:t>US has 7000, Russia 8000,</a:t>
            </a:r>
          </a:p>
          <a:p>
            <a:pPr algn="ctr"/>
            <a:endParaRPr lang="en-US" sz="2400" dirty="0">
              <a:solidFill>
                <a:schemeClr val="bg1"/>
              </a:solidFill>
            </a:endParaRPr>
          </a:p>
          <a:p>
            <a:pPr algn="ctr"/>
            <a:r>
              <a:rPr lang="en-US" sz="2400" dirty="0" smtClean="0">
                <a:solidFill>
                  <a:schemeClr val="bg1"/>
                </a:solidFill>
              </a:rPr>
              <a:t>And including the other 7 members of the nuclear club, there are now about </a:t>
            </a:r>
          </a:p>
          <a:p>
            <a:pPr algn="ctr"/>
            <a:r>
              <a:rPr lang="en-US" sz="2400" dirty="0" smtClean="0">
                <a:solidFill>
                  <a:schemeClr val="bg1"/>
                </a:solidFill>
              </a:rPr>
              <a:t>16,000 nuclear warheads worldwide. </a:t>
            </a:r>
          </a:p>
          <a:p>
            <a:pPr algn="ctr"/>
            <a:endParaRPr lang="en-US" sz="2400" dirty="0" smtClean="0">
              <a:solidFill>
                <a:schemeClr val="bg1"/>
              </a:solidFill>
            </a:endParaRPr>
          </a:p>
          <a:p>
            <a:pPr algn="ctr"/>
            <a:endParaRPr lang="en-US" sz="2400" dirty="0">
              <a:solidFill>
                <a:schemeClr val="bg1"/>
              </a:solidFill>
            </a:endParaRPr>
          </a:p>
        </p:txBody>
      </p:sp>
    </p:spTree>
    <p:extLst>
      <p:ext uri="{BB962C8B-B14F-4D97-AF65-F5344CB8AC3E}">
        <p14:creationId xmlns:p14="http://schemas.microsoft.com/office/powerpoint/2010/main" val="1934396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744" y="685800"/>
            <a:ext cx="6654109" cy="4995863"/>
          </a:xfrm>
          <a:prstGeom prst="rect">
            <a:avLst/>
          </a:prstGeom>
        </p:spPr>
      </p:pic>
      <p:sp>
        <p:nvSpPr>
          <p:cNvPr id="3" name="TextBox 2"/>
          <p:cNvSpPr txBox="1"/>
          <p:nvPr/>
        </p:nvSpPr>
        <p:spPr>
          <a:xfrm>
            <a:off x="3352800" y="5707062"/>
            <a:ext cx="3048000" cy="461665"/>
          </a:xfrm>
          <a:prstGeom prst="rect">
            <a:avLst/>
          </a:prstGeom>
          <a:noFill/>
        </p:spPr>
        <p:txBody>
          <a:bodyPr wrap="square" rtlCol="0">
            <a:spAutoFit/>
          </a:bodyPr>
          <a:lstStyle/>
          <a:p>
            <a:pPr algn="ctr"/>
            <a:r>
              <a:rPr lang="en-US" sz="2400" b="1" dirty="0" smtClean="0"/>
              <a:t>Ready to go</a:t>
            </a:r>
            <a:endParaRPr lang="en-US" sz="2400" b="1" dirty="0"/>
          </a:p>
        </p:txBody>
      </p:sp>
    </p:spTree>
    <p:extLst>
      <p:ext uri="{BB962C8B-B14F-4D97-AF65-F5344CB8AC3E}">
        <p14:creationId xmlns:p14="http://schemas.microsoft.com/office/powerpoint/2010/main" val="3824311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228600"/>
            <a:ext cx="8686800" cy="5029200"/>
          </a:xfrm>
          <a:prstGeom prst="roundRect">
            <a:avLst/>
          </a:prstGeom>
          <a:solidFill>
            <a:schemeClr val="accent1">
              <a:lumMod val="40000"/>
              <a:lumOff val="6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So we, the United States, have about 7000 nuclear warheads:</a:t>
            </a:r>
          </a:p>
          <a:p>
            <a:pPr algn="ctr"/>
            <a:r>
              <a:rPr lang="en-US" sz="2000" b="1" dirty="0" smtClean="0">
                <a:solidFill>
                  <a:schemeClr val="tx1"/>
                </a:solidFill>
              </a:rPr>
              <a:t> 76 B-52 bombers, which can carry 8 bombs or 20 cruise missiles, and              18 B-2 bombers, which can deliver 16 bombs each.</a:t>
            </a:r>
          </a:p>
          <a:p>
            <a:pPr algn="ctr"/>
            <a:r>
              <a:rPr lang="en-US" sz="2000" b="1" dirty="0" smtClean="0">
                <a:solidFill>
                  <a:schemeClr val="tx1"/>
                </a:solidFill>
              </a:rPr>
              <a:t> 450 ICBMs in silos, with up to 3 warheads each.</a:t>
            </a:r>
          </a:p>
          <a:p>
            <a:pPr algn="ctr"/>
            <a:r>
              <a:rPr lang="en-US" sz="2000" b="1" dirty="0" smtClean="0">
                <a:solidFill>
                  <a:schemeClr val="tx1"/>
                </a:solidFill>
              </a:rPr>
              <a:t>288 Trident  missiles, each carrying 4 warheads, aboard 14  submarines.   And many more in storage, awaiting deployment.</a:t>
            </a:r>
          </a:p>
          <a:p>
            <a:pPr algn="ctr"/>
            <a:endParaRPr lang="en-US" sz="2000" b="1" dirty="0">
              <a:solidFill>
                <a:schemeClr val="tx1"/>
              </a:solidFill>
            </a:endParaRPr>
          </a:p>
          <a:p>
            <a:pPr algn="ctr"/>
            <a:r>
              <a:rPr lang="en-US" sz="2000" b="1" dirty="0" smtClean="0">
                <a:solidFill>
                  <a:schemeClr val="tx1"/>
                </a:solidFill>
              </a:rPr>
              <a:t>These warheads are of varying ages, all of them several decades old, and the electronics associated with their launch and security systems are obsolete.</a:t>
            </a:r>
          </a:p>
          <a:p>
            <a:pPr algn="ctr"/>
            <a:endParaRPr lang="en-US" sz="2000" b="1" dirty="0">
              <a:solidFill>
                <a:schemeClr val="tx1"/>
              </a:solidFill>
            </a:endParaRPr>
          </a:p>
          <a:p>
            <a:pPr algn="ctr"/>
            <a:r>
              <a:rPr lang="en-US" sz="2000" b="1" dirty="0" smtClean="0">
                <a:solidFill>
                  <a:schemeClr val="tx1"/>
                </a:solidFill>
              </a:rPr>
              <a:t>What do we do with them?      </a:t>
            </a:r>
            <a:endParaRPr lang="en-US" sz="20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a:endParaRPr>
          </a:p>
        </p:txBody>
      </p:sp>
    </p:spTree>
    <p:extLst>
      <p:ext uri="{BB962C8B-B14F-4D97-AF65-F5344CB8AC3E}">
        <p14:creationId xmlns:p14="http://schemas.microsoft.com/office/powerpoint/2010/main" val="1641214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0" y="1202028"/>
            <a:ext cx="6553200" cy="388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Current Nuclear Weapons Budget Plans call for a 30 year “modernization”,</a:t>
            </a:r>
          </a:p>
          <a:p>
            <a:pPr algn="ctr"/>
            <a:r>
              <a:rPr lang="en-US" sz="2800" b="1" dirty="0" smtClean="0">
                <a:solidFill>
                  <a:schemeClr val="bg1"/>
                </a:solidFill>
              </a:rPr>
              <a:t>Costing $30 Billion annually, </a:t>
            </a:r>
          </a:p>
          <a:p>
            <a:pPr algn="ctr"/>
            <a:r>
              <a:rPr lang="en-US" sz="2800" b="1" dirty="0" smtClean="0">
                <a:solidFill>
                  <a:schemeClr val="bg1"/>
                </a:solidFill>
              </a:rPr>
              <a:t>Or a Trillion dollars overall, with almost nothing for disarmament.</a:t>
            </a:r>
            <a:endParaRPr lang="en-US" sz="2800" b="1" dirty="0">
              <a:solidFill>
                <a:schemeClr val="bg1"/>
              </a:solidFill>
            </a:endParaRPr>
          </a:p>
        </p:txBody>
      </p:sp>
    </p:spTree>
    <p:extLst>
      <p:ext uri="{BB962C8B-B14F-4D97-AF65-F5344CB8AC3E}">
        <p14:creationId xmlns:p14="http://schemas.microsoft.com/office/powerpoint/2010/main" val="3053698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685800"/>
            <a:ext cx="7023814" cy="4415638"/>
          </a:xfrm>
          <a:prstGeom prst="rect">
            <a:avLst/>
          </a:prstGeom>
        </p:spPr>
      </p:pic>
      <p:sp>
        <p:nvSpPr>
          <p:cNvPr id="3" name="TextBox 2"/>
          <p:cNvSpPr txBox="1"/>
          <p:nvPr/>
        </p:nvSpPr>
        <p:spPr>
          <a:xfrm>
            <a:off x="1683107" y="5410200"/>
            <a:ext cx="5791200" cy="1015663"/>
          </a:xfrm>
          <a:prstGeom prst="rect">
            <a:avLst/>
          </a:prstGeom>
          <a:noFill/>
        </p:spPr>
        <p:txBody>
          <a:bodyPr wrap="square" rtlCol="0">
            <a:spAutoFit/>
          </a:bodyPr>
          <a:lstStyle/>
          <a:p>
            <a:pPr algn="ctr"/>
            <a:r>
              <a:rPr lang="en-US" sz="2000" b="1" dirty="0" smtClean="0"/>
              <a:t>Mutually Assured Destruction</a:t>
            </a:r>
          </a:p>
          <a:p>
            <a:pPr algn="ctr"/>
            <a:r>
              <a:rPr lang="en-US" sz="2000" dirty="0" smtClean="0"/>
              <a:t>This is the insane game we have been playing for 70 years, perhaps we have pushed our luck long enough?</a:t>
            </a:r>
            <a:endParaRPr lang="en-US" sz="2000" dirty="0"/>
          </a:p>
        </p:txBody>
      </p:sp>
      <p:sp>
        <p:nvSpPr>
          <p:cNvPr id="4" name="TextBox 3"/>
          <p:cNvSpPr txBox="1"/>
          <p:nvPr/>
        </p:nvSpPr>
        <p:spPr>
          <a:xfrm>
            <a:off x="3810000" y="192372"/>
            <a:ext cx="1295399" cy="461665"/>
          </a:xfrm>
          <a:prstGeom prst="rect">
            <a:avLst/>
          </a:prstGeom>
          <a:noFill/>
        </p:spPr>
        <p:txBody>
          <a:bodyPr wrap="square" rtlCol="0">
            <a:spAutoFit/>
          </a:bodyPr>
          <a:lstStyle/>
          <a:p>
            <a:pPr algn="ctr"/>
            <a:r>
              <a:rPr lang="en-US" sz="2400" b="1" dirty="0" smtClean="0"/>
              <a:t>M.A.D.</a:t>
            </a:r>
            <a:endParaRPr lang="en-US" sz="2400" b="1" dirty="0"/>
          </a:p>
        </p:txBody>
      </p:sp>
    </p:spTree>
    <p:extLst>
      <p:ext uri="{BB962C8B-B14F-4D97-AF65-F5344CB8AC3E}">
        <p14:creationId xmlns:p14="http://schemas.microsoft.com/office/powerpoint/2010/main" val="3245670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4172" y="609600"/>
            <a:ext cx="7031925" cy="6001643"/>
          </a:xfrm>
          <a:prstGeom prst="rect">
            <a:avLst/>
          </a:prstGeom>
          <a:noFill/>
        </p:spPr>
        <p:txBody>
          <a:bodyPr wrap="none" rtlCol="0">
            <a:spAutoFit/>
          </a:bodyPr>
          <a:lstStyle/>
          <a:p>
            <a:pPr algn="ctr"/>
            <a:endParaRPr lang="en-US" dirty="0"/>
          </a:p>
          <a:p>
            <a:pPr algn="ctr"/>
            <a:r>
              <a:rPr lang="en-US" sz="2400" b="1" dirty="0" smtClean="0"/>
              <a:t>-how we got the atomic and hydrogen bombs</a:t>
            </a:r>
          </a:p>
          <a:p>
            <a:pPr algn="ctr"/>
            <a:endParaRPr lang="en-US" sz="2400" b="1" dirty="0"/>
          </a:p>
          <a:p>
            <a:pPr algn="ctr"/>
            <a:r>
              <a:rPr lang="en-US" sz="2400" b="1" dirty="0" smtClean="0"/>
              <a:t>-what we have done with them</a:t>
            </a:r>
          </a:p>
          <a:p>
            <a:pPr algn="ctr"/>
            <a:endParaRPr lang="en-US" sz="2400" b="1" dirty="0"/>
          </a:p>
          <a:p>
            <a:pPr algn="ctr"/>
            <a:r>
              <a:rPr lang="en-US" sz="2400" b="1" dirty="0" smtClean="0"/>
              <a:t>-how many we have now and what their status is</a:t>
            </a:r>
          </a:p>
          <a:p>
            <a:pPr algn="ctr"/>
            <a:endParaRPr lang="en-US" sz="2400" b="1" dirty="0"/>
          </a:p>
          <a:p>
            <a:pPr algn="ctr"/>
            <a:r>
              <a:rPr lang="en-US" sz="2400" b="1" dirty="0" smtClean="0"/>
              <a:t>-what do we do with them now?</a:t>
            </a:r>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endParaRPr lang="en-US" dirty="0"/>
          </a:p>
          <a:p>
            <a:pPr algn="ctr"/>
            <a:r>
              <a:rPr lang="en-US" b="1" dirty="0">
                <a:solidFill>
                  <a:schemeClr val="accent5"/>
                </a:solidFill>
              </a:rPr>
              <a:t>A presentation of nomorebombs.org</a:t>
            </a:r>
          </a:p>
          <a:p>
            <a:pPr algn="ctr"/>
            <a:endParaRPr lang="en-US" dirty="0" smtClean="0"/>
          </a:p>
          <a:p>
            <a:pPr algn="ctr"/>
            <a:r>
              <a:rPr lang="en-US" dirty="0" smtClean="0"/>
              <a:t>Disclosure:  all of these images have been borrowed from online sources,</a:t>
            </a:r>
          </a:p>
          <a:p>
            <a:pPr algn="ctr"/>
            <a:r>
              <a:rPr lang="en-US" dirty="0"/>
              <a:t>w</a:t>
            </a:r>
            <a:r>
              <a:rPr lang="en-US" dirty="0" smtClean="0"/>
              <a:t>ithout permission. </a:t>
            </a:r>
            <a:endParaRPr lang="en-US" dirty="0"/>
          </a:p>
        </p:txBody>
      </p:sp>
    </p:spTree>
    <p:extLst>
      <p:ext uri="{BB962C8B-B14F-4D97-AF65-F5344CB8AC3E}">
        <p14:creationId xmlns:p14="http://schemas.microsoft.com/office/powerpoint/2010/main" val="34153858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838200"/>
            <a:ext cx="6019800" cy="4282743"/>
          </a:xfrm>
          <a:prstGeom prst="rect">
            <a:avLst/>
          </a:prstGeom>
        </p:spPr>
      </p:pic>
      <p:sp>
        <p:nvSpPr>
          <p:cNvPr id="3" name="TextBox 2"/>
          <p:cNvSpPr txBox="1"/>
          <p:nvPr/>
        </p:nvSpPr>
        <p:spPr>
          <a:xfrm>
            <a:off x="2750713" y="5410200"/>
            <a:ext cx="4038599" cy="830997"/>
          </a:xfrm>
          <a:prstGeom prst="rect">
            <a:avLst/>
          </a:prstGeom>
          <a:noFill/>
        </p:spPr>
        <p:txBody>
          <a:bodyPr wrap="square" rtlCol="0">
            <a:spAutoFit/>
          </a:bodyPr>
          <a:lstStyle/>
          <a:p>
            <a:pPr algn="ctr"/>
            <a:r>
              <a:rPr lang="en-US" sz="2400" b="1" dirty="0" smtClean="0"/>
              <a:t>Is this to be our nation’s legacy?</a:t>
            </a:r>
            <a:endParaRPr lang="en-US" sz="2400" b="1" dirty="0"/>
          </a:p>
        </p:txBody>
      </p:sp>
    </p:spTree>
    <p:extLst>
      <p:ext uri="{BB962C8B-B14F-4D97-AF65-F5344CB8AC3E}">
        <p14:creationId xmlns:p14="http://schemas.microsoft.com/office/powerpoint/2010/main" val="4451051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305800" cy="5539978"/>
          </a:xfrm>
          <a:prstGeom prst="rect">
            <a:avLst/>
          </a:prstGeom>
          <a:solidFill>
            <a:schemeClr val="accent1">
              <a:lumMod val="20000"/>
              <a:lumOff val="80000"/>
            </a:schemeClr>
          </a:solidFill>
        </p:spPr>
        <p:txBody>
          <a:bodyPr wrap="square" rtlCol="0">
            <a:spAutoFit/>
          </a:bodyPr>
          <a:lstStyle/>
          <a:p>
            <a:pPr algn="ctr"/>
            <a:r>
              <a:rPr lang="en-US" sz="2400" b="1" dirty="0" smtClean="0"/>
              <a:t>We do have a choice.  Right now Congress, Pentagon, and Energy Department planners are deciding whether to:</a:t>
            </a:r>
          </a:p>
          <a:p>
            <a:pPr algn="ctr"/>
            <a:endParaRPr lang="en-US" sz="2400" b="1" dirty="0"/>
          </a:p>
          <a:p>
            <a:pPr algn="ctr"/>
            <a:r>
              <a:rPr lang="en-US" sz="2400" b="1" dirty="0" smtClean="0"/>
              <a:t>* abide by the treaties we have signed, and resume in good faith our stated common goal of </a:t>
            </a:r>
            <a:r>
              <a:rPr lang="en-US" sz="2400" b="1" smtClean="0"/>
              <a:t>eliminating  </a:t>
            </a:r>
            <a:r>
              <a:rPr lang="en-US" sz="2400" b="1" dirty="0" smtClean="0"/>
              <a:t>nuclear weapons,</a:t>
            </a:r>
          </a:p>
          <a:p>
            <a:pPr algn="ctr"/>
            <a:r>
              <a:rPr lang="en-US" sz="2400" b="1" dirty="0" smtClean="0"/>
              <a:t> or to:</a:t>
            </a:r>
          </a:p>
          <a:p>
            <a:pPr algn="ctr"/>
            <a:r>
              <a:rPr lang="en-US" sz="2400" b="1" dirty="0"/>
              <a:t>*</a:t>
            </a:r>
            <a:r>
              <a:rPr lang="en-US" sz="2400" b="1" dirty="0" smtClean="0"/>
              <a:t> renege on those promises, and continue to build more, bigger, and better bombs.</a:t>
            </a:r>
            <a:endParaRPr lang="en-US" sz="2400" b="1" dirty="0"/>
          </a:p>
          <a:p>
            <a:pPr algn="ctr"/>
            <a:endParaRPr lang="en-US" sz="2400" b="1" dirty="0" smtClean="0"/>
          </a:p>
          <a:p>
            <a:pPr algn="ctr"/>
            <a:endParaRPr lang="en-US" sz="2400" dirty="0"/>
          </a:p>
          <a:p>
            <a:pPr algn="ctr"/>
            <a:r>
              <a:rPr lang="en-US" sz="2400" b="1" dirty="0" smtClean="0"/>
              <a:t>Not knowing what future elections will bring, this may be our best opportunity to effect positive change in the direction our government moves.  And it is certain that Russia won‘t disarm without us. </a:t>
            </a:r>
          </a:p>
          <a:p>
            <a:pPr algn="ctr"/>
            <a:endParaRPr lang="en-US" dirty="0"/>
          </a:p>
        </p:txBody>
      </p:sp>
    </p:spTree>
    <p:extLst>
      <p:ext uri="{BB962C8B-B14F-4D97-AF65-F5344CB8AC3E}">
        <p14:creationId xmlns:p14="http://schemas.microsoft.com/office/powerpoint/2010/main" val="3525384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8600"/>
            <a:ext cx="6477000" cy="6494085"/>
          </a:xfrm>
          <a:prstGeom prst="rect">
            <a:avLst/>
          </a:prstGeom>
        </p:spPr>
        <p:txBody>
          <a:bodyPr wrap="square">
            <a:spAutoFit/>
          </a:bodyPr>
          <a:lstStyle/>
          <a:p>
            <a:pPr lvl="0" algn="ctr"/>
            <a:r>
              <a:rPr lang="en-US" sz="2400" b="1" dirty="0">
                <a:solidFill>
                  <a:schemeClr val="tx2">
                    <a:lumMod val="60000"/>
                    <a:lumOff val="40000"/>
                  </a:schemeClr>
                </a:solidFill>
              </a:rPr>
              <a:t>Here are some organizations working towards nuclear disarmament, and all need our help</a:t>
            </a:r>
            <a:r>
              <a:rPr lang="en-US" sz="2400" b="1" dirty="0" smtClean="0">
                <a:solidFill>
                  <a:schemeClr val="tx2">
                    <a:lumMod val="60000"/>
                    <a:lumOff val="40000"/>
                  </a:schemeClr>
                </a:solidFill>
              </a:rPr>
              <a:t>.</a:t>
            </a:r>
          </a:p>
          <a:p>
            <a:pPr lvl="0" algn="ctr"/>
            <a:endParaRPr lang="en-US" dirty="0">
              <a:solidFill>
                <a:prstClr val="black"/>
              </a:solidFill>
            </a:endParaRPr>
          </a:p>
          <a:p>
            <a:pPr lvl="0" algn="ctr"/>
            <a:endParaRPr lang="en-US" dirty="0">
              <a:solidFill>
                <a:prstClr val="black"/>
              </a:solidFill>
            </a:endParaRPr>
          </a:p>
          <a:p>
            <a:pPr lvl="0" algn="ctr"/>
            <a:r>
              <a:rPr lang="en-US" sz="2000" b="1" dirty="0">
                <a:solidFill>
                  <a:prstClr val="black"/>
                </a:solidFill>
              </a:rPr>
              <a:t>Nuclear </a:t>
            </a:r>
            <a:r>
              <a:rPr lang="en-US" sz="2000" b="1" dirty="0" smtClean="0">
                <a:solidFill>
                  <a:prstClr val="black"/>
                </a:solidFill>
              </a:rPr>
              <a:t>Age </a:t>
            </a:r>
            <a:r>
              <a:rPr lang="en-US" sz="2000" b="1" dirty="0">
                <a:solidFill>
                  <a:prstClr val="black"/>
                </a:solidFill>
              </a:rPr>
              <a:t>Peace </a:t>
            </a:r>
            <a:r>
              <a:rPr lang="en-US" sz="2000" b="1" dirty="0" smtClean="0">
                <a:solidFill>
                  <a:prstClr val="black"/>
                </a:solidFill>
              </a:rPr>
              <a:t>Foundation</a:t>
            </a:r>
          </a:p>
          <a:p>
            <a:pPr lvl="0" algn="ctr"/>
            <a:r>
              <a:rPr lang="en-US" sz="2000" b="1" smtClean="0">
                <a:solidFill>
                  <a:prstClr val="black"/>
                </a:solidFill>
              </a:rPr>
              <a:t>Nuclear </a:t>
            </a:r>
            <a:r>
              <a:rPr lang="en-US" sz="2000" b="1" dirty="0" smtClean="0">
                <a:solidFill>
                  <a:prstClr val="black"/>
                </a:solidFill>
              </a:rPr>
              <a:t>Zero</a:t>
            </a:r>
            <a:endParaRPr lang="en-US" sz="2000" b="1" dirty="0">
              <a:solidFill>
                <a:prstClr val="black"/>
              </a:solidFill>
            </a:endParaRPr>
          </a:p>
          <a:p>
            <a:pPr lvl="0" algn="ctr"/>
            <a:r>
              <a:rPr lang="en-US" sz="2000" b="1" dirty="0">
                <a:solidFill>
                  <a:prstClr val="black"/>
                </a:solidFill>
              </a:rPr>
              <a:t>Ploughshares </a:t>
            </a:r>
            <a:r>
              <a:rPr lang="en-US" sz="2000" b="1" dirty="0" smtClean="0">
                <a:solidFill>
                  <a:prstClr val="black"/>
                </a:solidFill>
              </a:rPr>
              <a:t>Fund</a:t>
            </a:r>
            <a:endParaRPr lang="en-US" sz="2000" b="1" dirty="0">
              <a:solidFill>
                <a:prstClr val="black"/>
              </a:solidFill>
            </a:endParaRPr>
          </a:p>
          <a:p>
            <a:pPr lvl="0" algn="ctr"/>
            <a:r>
              <a:rPr lang="en-US" sz="2000" b="1" dirty="0">
                <a:solidFill>
                  <a:prstClr val="black"/>
                </a:solidFill>
              </a:rPr>
              <a:t>International Campaign to Abolish Nuclear Weapons</a:t>
            </a:r>
          </a:p>
          <a:p>
            <a:pPr lvl="0" algn="ctr"/>
            <a:r>
              <a:rPr lang="en-US" sz="2000" b="1" dirty="0">
                <a:solidFill>
                  <a:prstClr val="black"/>
                </a:solidFill>
              </a:rPr>
              <a:t>American Friends Service Committee</a:t>
            </a:r>
          </a:p>
          <a:p>
            <a:pPr lvl="0" algn="ctr"/>
            <a:r>
              <a:rPr lang="en-US" sz="2000" b="1" dirty="0">
                <a:solidFill>
                  <a:prstClr val="black"/>
                </a:solidFill>
              </a:rPr>
              <a:t>Union of Concerned Scientists</a:t>
            </a:r>
          </a:p>
          <a:p>
            <a:pPr lvl="0" algn="ctr"/>
            <a:r>
              <a:rPr lang="en-US" sz="2000" b="1" dirty="0">
                <a:solidFill>
                  <a:prstClr val="black"/>
                </a:solidFill>
              </a:rPr>
              <a:t>Council for a Livable World</a:t>
            </a:r>
          </a:p>
          <a:p>
            <a:pPr lvl="0" algn="ctr"/>
            <a:r>
              <a:rPr lang="en-US" sz="2000" b="1" dirty="0">
                <a:solidFill>
                  <a:prstClr val="black"/>
                </a:solidFill>
              </a:rPr>
              <a:t>International Physicians for the Prevention of Nuclear War</a:t>
            </a:r>
          </a:p>
          <a:p>
            <a:pPr lvl="0" algn="ctr"/>
            <a:r>
              <a:rPr lang="en-US" sz="2000" b="1" dirty="0" smtClean="0">
                <a:solidFill>
                  <a:prstClr val="black"/>
                </a:solidFill>
              </a:rPr>
              <a:t>Global Zero</a:t>
            </a:r>
            <a:endParaRPr lang="en-US" sz="2000" b="1" dirty="0">
              <a:solidFill>
                <a:prstClr val="black"/>
              </a:solidFill>
            </a:endParaRPr>
          </a:p>
          <a:p>
            <a:pPr lvl="0" algn="ctr"/>
            <a:r>
              <a:rPr lang="en-US" sz="2000" b="1" dirty="0">
                <a:solidFill>
                  <a:prstClr val="black"/>
                </a:solidFill>
              </a:rPr>
              <a:t>Peace Action </a:t>
            </a:r>
            <a:r>
              <a:rPr lang="en-US" sz="2000" b="1" dirty="0" smtClean="0">
                <a:solidFill>
                  <a:prstClr val="black"/>
                </a:solidFill>
              </a:rPr>
              <a:t>Network</a:t>
            </a:r>
          </a:p>
          <a:p>
            <a:pPr lvl="0" algn="ctr"/>
            <a:r>
              <a:rPr lang="en-US" sz="2000" b="1" dirty="0" smtClean="0">
                <a:solidFill>
                  <a:prstClr val="black"/>
                </a:solidFill>
              </a:rPr>
              <a:t>Don’t Bank on the Bomb</a:t>
            </a:r>
          </a:p>
          <a:p>
            <a:pPr lvl="0" algn="ctr"/>
            <a:endParaRPr lang="en-US" sz="2000" b="1" dirty="0">
              <a:solidFill>
                <a:prstClr val="black"/>
              </a:solidFill>
            </a:endParaRPr>
          </a:p>
          <a:p>
            <a:pPr lvl="0" algn="ctr"/>
            <a:endParaRPr lang="en-US" sz="2000" b="1" dirty="0" smtClean="0">
              <a:solidFill>
                <a:prstClr val="black"/>
              </a:solidFill>
            </a:endParaRPr>
          </a:p>
          <a:p>
            <a:pPr lvl="0" algn="ctr"/>
            <a:r>
              <a:rPr lang="en-US" sz="2400" b="1" dirty="0" smtClean="0">
                <a:solidFill>
                  <a:schemeClr val="tx2">
                    <a:lumMod val="60000"/>
                    <a:lumOff val="40000"/>
                  </a:schemeClr>
                </a:solidFill>
              </a:rPr>
              <a:t>And there are more.  Please check them out, and get involved with the ones that best fit your own objectives.</a:t>
            </a:r>
            <a:endParaRPr lang="en-US" sz="2400" dirty="0">
              <a:solidFill>
                <a:prstClr val="black"/>
              </a:solidFill>
            </a:endParaRPr>
          </a:p>
        </p:txBody>
      </p:sp>
    </p:spTree>
    <p:extLst>
      <p:ext uri="{BB962C8B-B14F-4D97-AF65-F5344CB8AC3E}">
        <p14:creationId xmlns:p14="http://schemas.microsoft.com/office/powerpoint/2010/main" val="19265450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8255000" cy="4646386"/>
          </a:xfrm>
          <a:prstGeom prst="rect">
            <a:avLst/>
          </a:prstGeom>
        </p:spPr>
      </p:pic>
      <p:sp>
        <p:nvSpPr>
          <p:cNvPr id="3" name="TextBox 2"/>
          <p:cNvSpPr txBox="1"/>
          <p:nvPr/>
        </p:nvSpPr>
        <p:spPr>
          <a:xfrm>
            <a:off x="2514600" y="5638800"/>
            <a:ext cx="3581400" cy="461665"/>
          </a:xfrm>
          <a:prstGeom prst="rect">
            <a:avLst/>
          </a:prstGeom>
          <a:noFill/>
        </p:spPr>
        <p:txBody>
          <a:bodyPr wrap="square" rtlCol="0">
            <a:spAutoFit/>
          </a:bodyPr>
          <a:lstStyle/>
          <a:p>
            <a:pPr algn="ctr"/>
            <a:r>
              <a:rPr lang="en-US" sz="2400" b="1" dirty="0" smtClean="0"/>
              <a:t>We can still wake up</a:t>
            </a:r>
            <a:endParaRPr lang="en-US" sz="2400" b="1" dirty="0"/>
          </a:p>
        </p:txBody>
      </p:sp>
    </p:spTree>
    <p:extLst>
      <p:ext uri="{BB962C8B-B14F-4D97-AF65-F5344CB8AC3E}">
        <p14:creationId xmlns:p14="http://schemas.microsoft.com/office/powerpoint/2010/main" val="4261305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228600"/>
            <a:ext cx="6248400" cy="6247864"/>
          </a:xfrm>
          <a:prstGeom prst="rect">
            <a:avLst/>
          </a:prstGeom>
          <a:noFill/>
        </p:spPr>
        <p:txBody>
          <a:bodyPr wrap="square" rtlCol="0">
            <a:spAutoFit/>
          </a:bodyPr>
          <a:lstStyle/>
          <a:p>
            <a:pPr algn="ctr"/>
            <a:r>
              <a:rPr lang="en-US" sz="2000" b="1" dirty="0" smtClean="0">
                <a:solidFill>
                  <a:schemeClr val="tx2"/>
                </a:solidFill>
              </a:rPr>
              <a:t>And we can do more than write checks and sign online petitions:</a:t>
            </a:r>
          </a:p>
          <a:p>
            <a:pPr algn="ctr"/>
            <a:endParaRPr lang="en-US" sz="2000" dirty="0"/>
          </a:p>
          <a:p>
            <a:pPr algn="ctr"/>
            <a:r>
              <a:rPr lang="en-US" sz="2000" dirty="0" smtClean="0"/>
              <a:t>-We can contact our representatives and demand  an end to funding of more nukes, and swift accomplishment of our treaty obligations.</a:t>
            </a:r>
          </a:p>
          <a:p>
            <a:pPr algn="ctr"/>
            <a:endParaRPr lang="en-US" sz="2000" dirty="0" smtClean="0"/>
          </a:p>
          <a:p>
            <a:pPr algn="ctr"/>
            <a:r>
              <a:rPr lang="en-US" sz="2000" dirty="0" smtClean="0"/>
              <a:t>-We can talk with our friends, family, and neighbors , and share information.  Like this.</a:t>
            </a:r>
          </a:p>
          <a:p>
            <a:pPr algn="ctr"/>
            <a:endParaRPr lang="en-US" sz="2000" dirty="0"/>
          </a:p>
          <a:p>
            <a:pPr algn="ctr"/>
            <a:r>
              <a:rPr lang="en-US" sz="2000" dirty="0" smtClean="0"/>
              <a:t>-We can divest, and encourage our friends and family to divest, in the financial institutions that are getting rich from the nuclear military industrial complex.</a:t>
            </a:r>
          </a:p>
          <a:p>
            <a:pPr algn="ctr"/>
            <a:endParaRPr lang="en-US" sz="2000" dirty="0"/>
          </a:p>
          <a:p>
            <a:pPr algn="ctr"/>
            <a:r>
              <a:rPr lang="en-US" sz="2000" dirty="0" smtClean="0"/>
              <a:t>-We can elect representatives at all levels of government that support nuclear disarmament, and then hold them to their promises.</a:t>
            </a:r>
          </a:p>
          <a:p>
            <a:pPr algn="ctr"/>
            <a:endParaRPr lang="en-US" sz="2000" dirty="0"/>
          </a:p>
          <a:p>
            <a:pPr algn="ctr"/>
            <a:r>
              <a:rPr lang="en-US" sz="2000" b="1" dirty="0" smtClean="0">
                <a:solidFill>
                  <a:schemeClr val="tx2"/>
                </a:solidFill>
              </a:rPr>
              <a:t>The important thing is: WE MUST ACT, because Congress won’t without us..</a:t>
            </a:r>
            <a:endParaRPr lang="en-US" sz="2000" b="1" dirty="0">
              <a:solidFill>
                <a:schemeClr val="tx2"/>
              </a:solidFill>
            </a:endParaRPr>
          </a:p>
        </p:txBody>
      </p:sp>
    </p:spTree>
    <p:extLst>
      <p:ext uri="{BB962C8B-B14F-4D97-AF65-F5344CB8AC3E}">
        <p14:creationId xmlns:p14="http://schemas.microsoft.com/office/powerpoint/2010/main" val="1731409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8625" y="5657671"/>
            <a:ext cx="6459292" cy="1200329"/>
          </a:xfrm>
          <a:prstGeom prst="rect">
            <a:avLst/>
          </a:prstGeom>
          <a:noFill/>
        </p:spPr>
        <p:txBody>
          <a:bodyPr wrap="square" rtlCol="0">
            <a:spAutoFit/>
          </a:bodyPr>
          <a:lstStyle/>
          <a:p>
            <a:pPr algn="ctr"/>
            <a:r>
              <a:rPr lang="en-US" b="1" dirty="0" smtClean="0">
                <a:solidFill>
                  <a:schemeClr val="tx2">
                    <a:lumMod val="60000"/>
                    <a:lumOff val="40000"/>
                  </a:schemeClr>
                </a:solidFill>
              </a:rPr>
              <a:t>For more information, go to </a:t>
            </a:r>
            <a:r>
              <a:rPr lang="en-US" b="1" dirty="0" smtClean="0">
                <a:solidFill>
                  <a:schemeClr val="tx2">
                    <a:lumMod val="60000"/>
                    <a:lumOff val="40000"/>
                  </a:schemeClr>
                </a:solidFill>
                <a:hlinkClick r:id="rId3"/>
              </a:rPr>
              <a:t>www.nomorebombs.org</a:t>
            </a:r>
            <a:r>
              <a:rPr lang="en-US" b="1" dirty="0" smtClean="0">
                <a:solidFill>
                  <a:schemeClr val="tx2">
                    <a:lumMod val="60000"/>
                    <a:lumOff val="40000"/>
                  </a:schemeClr>
                </a:solidFill>
              </a:rPr>
              <a:t> </a:t>
            </a:r>
          </a:p>
          <a:p>
            <a:pPr algn="ctr"/>
            <a:r>
              <a:rPr lang="en-US" b="1" dirty="0" smtClean="0">
                <a:solidFill>
                  <a:schemeClr val="tx2">
                    <a:lumMod val="60000"/>
                    <a:lumOff val="40000"/>
                  </a:schemeClr>
                </a:solidFill>
              </a:rPr>
              <a:t>To offer suggestions, please contact me:</a:t>
            </a:r>
          </a:p>
          <a:p>
            <a:pPr algn="ctr"/>
            <a:r>
              <a:rPr lang="en-US" b="1" dirty="0" smtClean="0">
                <a:solidFill>
                  <a:schemeClr val="tx2">
                    <a:lumMod val="60000"/>
                    <a:lumOff val="40000"/>
                  </a:schemeClr>
                </a:solidFill>
                <a:hlinkClick r:id="rId4"/>
              </a:rPr>
              <a:t>tracy@nomorebombs.org</a:t>
            </a:r>
            <a:r>
              <a:rPr lang="en-US" b="1" dirty="0" smtClean="0">
                <a:solidFill>
                  <a:schemeClr val="tx2">
                    <a:lumMod val="60000"/>
                    <a:lumOff val="40000"/>
                  </a:schemeClr>
                </a:solidFill>
              </a:rPr>
              <a:t> </a:t>
            </a:r>
          </a:p>
          <a:p>
            <a:pPr algn="ctr"/>
            <a:endParaRPr lang="en-US" b="1" dirty="0">
              <a:solidFill>
                <a:schemeClr val="tx2">
                  <a:lumMod val="60000"/>
                  <a:lumOff val="40000"/>
                </a:schemeClr>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499" y="914400"/>
            <a:ext cx="8037545" cy="382527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1371600"/>
            <a:ext cx="1475285" cy="1455438"/>
          </a:xfrm>
          <a:prstGeom prst="rect">
            <a:avLst/>
          </a:prstGeom>
        </p:spPr>
      </p:pic>
    </p:spTree>
    <p:extLst>
      <p:ext uri="{BB962C8B-B14F-4D97-AF65-F5344CB8AC3E}">
        <p14:creationId xmlns:p14="http://schemas.microsoft.com/office/powerpoint/2010/main" val="3647974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701" y="317371"/>
            <a:ext cx="2500648" cy="329166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1" y="2524258"/>
            <a:ext cx="3657600" cy="3657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33" y="317371"/>
            <a:ext cx="3139268" cy="3139268"/>
          </a:xfrm>
          <a:prstGeom prst="rect">
            <a:avLst/>
          </a:prstGeom>
        </p:spPr>
      </p:pic>
      <p:sp>
        <p:nvSpPr>
          <p:cNvPr id="5" name="TextBox 4"/>
          <p:cNvSpPr txBox="1"/>
          <p:nvPr/>
        </p:nvSpPr>
        <p:spPr>
          <a:xfrm>
            <a:off x="3429001" y="317371"/>
            <a:ext cx="2819400" cy="2000548"/>
          </a:xfrm>
          <a:prstGeom prst="rect">
            <a:avLst/>
          </a:prstGeom>
          <a:noFill/>
        </p:spPr>
        <p:txBody>
          <a:bodyPr wrap="square" rtlCol="0">
            <a:spAutoFit/>
          </a:bodyPr>
          <a:lstStyle/>
          <a:p>
            <a:pPr algn="ctr"/>
            <a:r>
              <a:rPr lang="en-US" sz="2400" b="1" dirty="0" smtClean="0">
                <a:solidFill>
                  <a:schemeClr val="accent1"/>
                </a:solidFill>
              </a:rPr>
              <a:t>How it began</a:t>
            </a:r>
          </a:p>
          <a:p>
            <a:pPr algn="ctr"/>
            <a:r>
              <a:rPr lang="en-US" sz="2000" b="1" dirty="0" smtClean="0"/>
              <a:t>1939</a:t>
            </a:r>
            <a:r>
              <a:rPr lang="en-US" sz="2000" dirty="0" smtClean="0"/>
              <a:t>:</a:t>
            </a:r>
          </a:p>
          <a:p>
            <a:pPr algn="ctr"/>
            <a:r>
              <a:rPr lang="en-US" sz="2000" b="1" dirty="0" smtClean="0"/>
              <a:t>FDR receives the letter from Einstein and Szilard that starts the process leading to The Bomb.</a:t>
            </a:r>
            <a:endParaRPr lang="en-US" sz="2000" b="1" dirty="0"/>
          </a:p>
        </p:txBody>
      </p:sp>
      <p:sp>
        <p:nvSpPr>
          <p:cNvPr id="6" name="TextBox 5"/>
          <p:cNvSpPr txBox="1"/>
          <p:nvPr/>
        </p:nvSpPr>
        <p:spPr>
          <a:xfrm>
            <a:off x="613950" y="3456639"/>
            <a:ext cx="2033634" cy="369332"/>
          </a:xfrm>
          <a:prstGeom prst="rect">
            <a:avLst/>
          </a:prstGeom>
          <a:noFill/>
        </p:spPr>
        <p:txBody>
          <a:bodyPr wrap="none" rtlCol="0">
            <a:spAutoFit/>
          </a:bodyPr>
          <a:lstStyle/>
          <a:p>
            <a:r>
              <a:rPr lang="en-US" dirty="0" smtClean="0"/>
              <a:t>Physicist Leo Szilard</a:t>
            </a:r>
            <a:endParaRPr lang="en-US" dirty="0"/>
          </a:p>
        </p:txBody>
      </p:sp>
      <p:sp>
        <p:nvSpPr>
          <p:cNvPr id="7" name="TextBox 6"/>
          <p:cNvSpPr txBox="1"/>
          <p:nvPr/>
        </p:nvSpPr>
        <p:spPr>
          <a:xfrm>
            <a:off x="6712139" y="3609040"/>
            <a:ext cx="2405210" cy="369332"/>
          </a:xfrm>
          <a:prstGeom prst="rect">
            <a:avLst/>
          </a:prstGeom>
          <a:noFill/>
        </p:spPr>
        <p:txBody>
          <a:bodyPr wrap="none" rtlCol="0">
            <a:spAutoFit/>
          </a:bodyPr>
          <a:lstStyle/>
          <a:p>
            <a:r>
              <a:rPr lang="en-US" dirty="0" smtClean="0"/>
              <a:t>Physicist Albert Einstein</a:t>
            </a:r>
            <a:endParaRPr lang="en-US" dirty="0"/>
          </a:p>
        </p:txBody>
      </p:sp>
      <p:sp>
        <p:nvSpPr>
          <p:cNvPr id="8" name="TextBox 7"/>
          <p:cNvSpPr txBox="1"/>
          <p:nvPr/>
        </p:nvSpPr>
        <p:spPr>
          <a:xfrm>
            <a:off x="3200402" y="6216134"/>
            <a:ext cx="3276598" cy="369332"/>
          </a:xfrm>
          <a:prstGeom prst="rect">
            <a:avLst/>
          </a:prstGeom>
          <a:noFill/>
        </p:spPr>
        <p:txBody>
          <a:bodyPr wrap="square" rtlCol="0">
            <a:spAutoFit/>
          </a:bodyPr>
          <a:lstStyle/>
          <a:p>
            <a:r>
              <a:rPr lang="en-US" dirty="0" smtClean="0"/>
              <a:t>President Franklin D  Roosevelt</a:t>
            </a:r>
            <a:endParaRPr lang="en-US" dirty="0"/>
          </a:p>
        </p:txBody>
      </p:sp>
    </p:spTree>
    <p:extLst>
      <p:ext uri="{BB962C8B-B14F-4D97-AF65-F5344CB8AC3E}">
        <p14:creationId xmlns:p14="http://schemas.microsoft.com/office/powerpoint/2010/main" val="1091672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893567"/>
            <a:ext cx="3223799" cy="4114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2540" y="1895512"/>
            <a:ext cx="3004535" cy="4134102"/>
          </a:xfrm>
          <a:prstGeom prst="rect">
            <a:avLst/>
          </a:prstGeom>
        </p:spPr>
      </p:pic>
      <p:sp>
        <p:nvSpPr>
          <p:cNvPr id="6" name="TextBox 5"/>
          <p:cNvSpPr txBox="1"/>
          <p:nvPr/>
        </p:nvSpPr>
        <p:spPr>
          <a:xfrm>
            <a:off x="381000" y="174719"/>
            <a:ext cx="8458200" cy="1631216"/>
          </a:xfrm>
          <a:prstGeom prst="rect">
            <a:avLst/>
          </a:prstGeom>
          <a:noFill/>
        </p:spPr>
        <p:txBody>
          <a:bodyPr wrap="square" rtlCol="0">
            <a:spAutoFit/>
          </a:bodyPr>
          <a:lstStyle/>
          <a:p>
            <a:pPr algn="ctr"/>
            <a:r>
              <a:rPr lang="en-US" sz="2000" b="1" dirty="0" smtClean="0"/>
              <a:t>1942</a:t>
            </a:r>
            <a:r>
              <a:rPr lang="en-US" sz="2000" dirty="0" smtClean="0"/>
              <a:t>:</a:t>
            </a:r>
          </a:p>
          <a:p>
            <a:pPr algn="ctr"/>
            <a:r>
              <a:rPr lang="en-US" sz="2000" b="1" dirty="0" smtClean="0"/>
              <a:t>Manhattan Project </a:t>
            </a:r>
            <a:r>
              <a:rPr lang="en-US" sz="2000" dirty="0" smtClean="0"/>
              <a:t>begins.  In just over three years, it will grow to include the fuel production reactors at Hanford WA and Oak Ridge TN,  numerous research facilities and weapons factories, and the prime nuclear weapons laboratory at Los Alamos, NM.</a:t>
            </a:r>
            <a:endParaRPr lang="en-US" sz="2000" dirty="0"/>
          </a:p>
        </p:txBody>
      </p:sp>
      <p:sp>
        <p:nvSpPr>
          <p:cNvPr id="7" name="TextBox 6"/>
          <p:cNvSpPr txBox="1"/>
          <p:nvPr/>
        </p:nvSpPr>
        <p:spPr>
          <a:xfrm>
            <a:off x="1044132" y="6172200"/>
            <a:ext cx="2202334" cy="369332"/>
          </a:xfrm>
          <a:prstGeom prst="rect">
            <a:avLst/>
          </a:prstGeom>
          <a:noFill/>
        </p:spPr>
        <p:txBody>
          <a:bodyPr wrap="none" rtlCol="0">
            <a:spAutoFit/>
          </a:bodyPr>
          <a:lstStyle/>
          <a:p>
            <a:pPr algn="ctr"/>
            <a:r>
              <a:rPr lang="en-US" dirty="0" smtClean="0"/>
              <a:t>General Leslie Groves</a:t>
            </a:r>
            <a:endParaRPr lang="en-US" dirty="0"/>
          </a:p>
        </p:txBody>
      </p:sp>
      <p:sp>
        <p:nvSpPr>
          <p:cNvPr id="8" name="TextBox 7"/>
          <p:cNvSpPr txBox="1"/>
          <p:nvPr/>
        </p:nvSpPr>
        <p:spPr>
          <a:xfrm>
            <a:off x="5714998" y="6172200"/>
            <a:ext cx="2579617" cy="369332"/>
          </a:xfrm>
          <a:prstGeom prst="rect">
            <a:avLst/>
          </a:prstGeom>
          <a:noFill/>
        </p:spPr>
        <p:txBody>
          <a:bodyPr wrap="none" rtlCol="0">
            <a:spAutoFit/>
          </a:bodyPr>
          <a:lstStyle/>
          <a:p>
            <a:pPr algn="ctr"/>
            <a:r>
              <a:rPr lang="en-US" dirty="0" err="1" smtClean="0"/>
              <a:t>Dr</a:t>
            </a:r>
            <a:r>
              <a:rPr lang="en-US" dirty="0" smtClean="0"/>
              <a:t> J Robert Oppenheimer</a:t>
            </a:r>
            <a:endParaRPr lang="en-US" dirty="0"/>
          </a:p>
        </p:txBody>
      </p:sp>
    </p:spTree>
    <p:extLst>
      <p:ext uri="{BB962C8B-B14F-4D97-AF65-F5344CB8AC3E}">
        <p14:creationId xmlns:p14="http://schemas.microsoft.com/office/powerpoint/2010/main" val="1519882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737" y="2362200"/>
            <a:ext cx="5143500" cy="3905250"/>
          </a:xfrm>
          <a:prstGeom prst="rect">
            <a:avLst/>
          </a:prstGeom>
        </p:spPr>
      </p:pic>
      <p:sp>
        <p:nvSpPr>
          <p:cNvPr id="3" name="TextBox 2"/>
          <p:cNvSpPr txBox="1"/>
          <p:nvPr/>
        </p:nvSpPr>
        <p:spPr>
          <a:xfrm>
            <a:off x="1676401" y="457200"/>
            <a:ext cx="5715000" cy="1323439"/>
          </a:xfrm>
          <a:prstGeom prst="rect">
            <a:avLst/>
          </a:prstGeom>
          <a:noFill/>
        </p:spPr>
        <p:txBody>
          <a:bodyPr wrap="square" rtlCol="0">
            <a:spAutoFit/>
          </a:bodyPr>
          <a:lstStyle/>
          <a:p>
            <a:pPr algn="ctr"/>
            <a:r>
              <a:rPr lang="en-US" sz="2000" b="1" dirty="0" smtClean="0"/>
              <a:t>The Trinity Bomb in its tower</a:t>
            </a:r>
            <a:r>
              <a:rPr lang="en-US" sz="2000" b="1" dirty="0"/>
              <a:t>.</a:t>
            </a:r>
            <a:endParaRPr lang="en-US" sz="2000" b="1" dirty="0" smtClean="0"/>
          </a:p>
          <a:p>
            <a:pPr algn="ctr"/>
            <a:r>
              <a:rPr lang="en-US" sz="2000" b="1" dirty="0" smtClean="0"/>
              <a:t>Ultimate product of the Manhattan Project,          built at Los Alamos.</a:t>
            </a:r>
          </a:p>
          <a:p>
            <a:pPr algn="ctr"/>
            <a:r>
              <a:rPr lang="en-US" sz="2000" b="1" dirty="0" smtClean="0"/>
              <a:t>Implosion design, fueled by Hanford plutonium.</a:t>
            </a:r>
            <a:endParaRPr lang="en-US" sz="2000" b="1" dirty="0"/>
          </a:p>
        </p:txBody>
      </p:sp>
    </p:spTree>
    <p:extLst>
      <p:ext uri="{BB962C8B-B14F-4D97-AF65-F5344CB8AC3E}">
        <p14:creationId xmlns:p14="http://schemas.microsoft.com/office/powerpoint/2010/main" val="3232933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5" y="589359"/>
            <a:ext cx="3276600" cy="261104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1143000"/>
            <a:ext cx="3657600" cy="29337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5850" y="3438248"/>
            <a:ext cx="4248150" cy="3391848"/>
          </a:xfrm>
          <a:prstGeom prst="rect">
            <a:avLst/>
          </a:prstGeom>
        </p:spPr>
      </p:pic>
      <p:sp>
        <p:nvSpPr>
          <p:cNvPr id="5" name="TextBox 4"/>
          <p:cNvSpPr txBox="1"/>
          <p:nvPr/>
        </p:nvSpPr>
        <p:spPr>
          <a:xfrm>
            <a:off x="4895850" y="589359"/>
            <a:ext cx="3105150" cy="461665"/>
          </a:xfrm>
          <a:prstGeom prst="rect">
            <a:avLst/>
          </a:prstGeom>
          <a:noFill/>
        </p:spPr>
        <p:txBody>
          <a:bodyPr wrap="square" rtlCol="0">
            <a:spAutoFit/>
          </a:bodyPr>
          <a:lstStyle/>
          <a:p>
            <a:r>
              <a:rPr lang="en-US" sz="2000" b="1" dirty="0" smtClean="0"/>
              <a:t>5:30 AM  </a:t>
            </a:r>
            <a:r>
              <a:rPr lang="en-US" sz="2400" b="1" dirty="0" smtClean="0"/>
              <a:t>July 16, 1945</a:t>
            </a:r>
            <a:endParaRPr lang="en-US" sz="2400" b="1" dirty="0"/>
          </a:p>
        </p:txBody>
      </p:sp>
      <p:sp>
        <p:nvSpPr>
          <p:cNvPr id="6" name="TextBox 5"/>
          <p:cNvSpPr txBox="1"/>
          <p:nvPr/>
        </p:nvSpPr>
        <p:spPr>
          <a:xfrm>
            <a:off x="457201" y="4495800"/>
            <a:ext cx="4267200" cy="1384995"/>
          </a:xfrm>
          <a:prstGeom prst="rect">
            <a:avLst/>
          </a:prstGeom>
          <a:noFill/>
        </p:spPr>
        <p:txBody>
          <a:bodyPr wrap="square" rtlCol="0">
            <a:spAutoFit/>
          </a:bodyPr>
          <a:lstStyle/>
          <a:p>
            <a:pPr algn="ctr"/>
            <a:r>
              <a:rPr lang="en-US" sz="2400" b="1" dirty="0" smtClean="0"/>
              <a:t>Trinity:</a:t>
            </a:r>
          </a:p>
          <a:p>
            <a:pPr algn="ctr"/>
            <a:r>
              <a:rPr lang="en-US" sz="2000" dirty="0" smtClean="0"/>
              <a:t>The first nuclear explosion, </a:t>
            </a:r>
            <a:r>
              <a:rPr lang="en-US" sz="2000" dirty="0" err="1" smtClean="0"/>
              <a:t>Alamagordo</a:t>
            </a:r>
            <a:r>
              <a:rPr lang="en-US" sz="2000" dirty="0" smtClean="0"/>
              <a:t> Bombing Range, NM</a:t>
            </a:r>
          </a:p>
          <a:p>
            <a:pPr algn="ctr"/>
            <a:r>
              <a:rPr lang="en-US" sz="2000" dirty="0" smtClean="0"/>
              <a:t>16 kiloton yield</a:t>
            </a:r>
            <a:endParaRPr lang="en-US" sz="2000" dirty="0"/>
          </a:p>
        </p:txBody>
      </p:sp>
    </p:spTree>
    <p:extLst>
      <p:ext uri="{BB962C8B-B14F-4D97-AF65-F5344CB8AC3E}">
        <p14:creationId xmlns:p14="http://schemas.microsoft.com/office/powerpoint/2010/main" val="3556048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4143" y="3629850"/>
            <a:ext cx="2618820" cy="32281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7453" y="2152522"/>
            <a:ext cx="1428750" cy="1905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366" y="3743323"/>
            <a:ext cx="2303190" cy="311467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0690" y="3629850"/>
            <a:ext cx="2559197" cy="3228150"/>
          </a:xfrm>
          <a:prstGeom prst="rect">
            <a:avLst/>
          </a:prstGeom>
        </p:spPr>
      </p:pic>
      <p:sp>
        <p:nvSpPr>
          <p:cNvPr id="6" name="TextBox 5"/>
          <p:cNvSpPr txBox="1"/>
          <p:nvPr/>
        </p:nvSpPr>
        <p:spPr>
          <a:xfrm>
            <a:off x="0" y="200830"/>
            <a:ext cx="9144000" cy="1938992"/>
          </a:xfrm>
          <a:prstGeom prst="rect">
            <a:avLst/>
          </a:prstGeom>
          <a:noFill/>
        </p:spPr>
        <p:txBody>
          <a:bodyPr wrap="square" rtlCol="0">
            <a:spAutoFit/>
          </a:bodyPr>
          <a:lstStyle/>
          <a:p>
            <a:pPr algn="ctr"/>
            <a:r>
              <a:rPr lang="en-US" sz="2000" b="1" dirty="0" smtClean="0"/>
              <a:t>POTSDAM CONFERENCE: July 15-28, 1945</a:t>
            </a:r>
          </a:p>
          <a:p>
            <a:pPr algn="ctr"/>
            <a:r>
              <a:rPr lang="en-US" sz="2000" dirty="0" smtClean="0"/>
              <a:t>Germany has surrendered, Roosevelt has died, Stalin and Churchill meet with Truman                          to decide how to divide up Europe, and finish off Japan.  </a:t>
            </a:r>
          </a:p>
          <a:p>
            <a:pPr algn="ctr"/>
            <a:r>
              <a:rPr lang="en-US" sz="2000" dirty="0" smtClean="0"/>
              <a:t>Truman gets Trinity news, but doesn’t tell Stalin.  Byrnes advises Truman to demand </a:t>
            </a:r>
          </a:p>
          <a:p>
            <a:pPr algn="ctr"/>
            <a:r>
              <a:rPr lang="en-US" sz="2000" dirty="0" smtClean="0"/>
              <a:t>unconditional Japanese surrender, while delaying Soviet invasion from Manchuria.</a:t>
            </a:r>
          </a:p>
          <a:p>
            <a:pPr algn="ctr"/>
            <a:r>
              <a:rPr lang="en-US" sz="2000" b="1" dirty="0" smtClean="0"/>
              <a:t>The stage is set.</a:t>
            </a:r>
            <a:endParaRPr lang="en-US" sz="2000" b="1" dirty="0"/>
          </a:p>
        </p:txBody>
      </p:sp>
      <p:sp>
        <p:nvSpPr>
          <p:cNvPr id="7" name="TextBox 6"/>
          <p:cNvSpPr txBox="1"/>
          <p:nvPr/>
        </p:nvSpPr>
        <p:spPr>
          <a:xfrm>
            <a:off x="539513" y="3096992"/>
            <a:ext cx="1700145" cy="646331"/>
          </a:xfrm>
          <a:prstGeom prst="rect">
            <a:avLst/>
          </a:prstGeom>
          <a:noFill/>
        </p:spPr>
        <p:txBody>
          <a:bodyPr wrap="none" rtlCol="0">
            <a:spAutoFit/>
          </a:bodyPr>
          <a:lstStyle/>
          <a:p>
            <a:r>
              <a:rPr lang="en-US" dirty="0" smtClean="0"/>
              <a:t>Soviet President</a:t>
            </a:r>
          </a:p>
          <a:p>
            <a:pPr algn="ctr"/>
            <a:r>
              <a:rPr lang="en-US" dirty="0" smtClean="0"/>
              <a:t>Joseph Stalin</a:t>
            </a:r>
            <a:endParaRPr lang="en-US" dirty="0"/>
          </a:p>
        </p:txBody>
      </p:sp>
      <p:sp>
        <p:nvSpPr>
          <p:cNvPr id="8" name="TextBox 7"/>
          <p:cNvSpPr txBox="1"/>
          <p:nvPr/>
        </p:nvSpPr>
        <p:spPr>
          <a:xfrm>
            <a:off x="6670960" y="2983519"/>
            <a:ext cx="1845185" cy="646331"/>
          </a:xfrm>
          <a:prstGeom prst="rect">
            <a:avLst/>
          </a:prstGeom>
          <a:noFill/>
        </p:spPr>
        <p:txBody>
          <a:bodyPr wrap="none" rtlCol="0">
            <a:spAutoFit/>
          </a:bodyPr>
          <a:lstStyle/>
          <a:p>
            <a:pPr algn="ctr"/>
            <a:r>
              <a:rPr lang="en-US" dirty="0" smtClean="0"/>
              <a:t>British PM</a:t>
            </a:r>
          </a:p>
          <a:p>
            <a:pPr algn="ctr"/>
            <a:r>
              <a:rPr lang="en-US" dirty="0" smtClean="0"/>
              <a:t>Winston Churchill</a:t>
            </a:r>
            <a:endParaRPr lang="en-US" dirty="0"/>
          </a:p>
        </p:txBody>
      </p:sp>
      <p:sp>
        <p:nvSpPr>
          <p:cNvPr id="9" name="TextBox 8"/>
          <p:cNvSpPr txBox="1"/>
          <p:nvPr/>
        </p:nvSpPr>
        <p:spPr>
          <a:xfrm>
            <a:off x="4126203" y="2152522"/>
            <a:ext cx="1527662" cy="1477328"/>
          </a:xfrm>
          <a:prstGeom prst="rect">
            <a:avLst/>
          </a:prstGeom>
          <a:noFill/>
        </p:spPr>
        <p:txBody>
          <a:bodyPr wrap="none" rtlCol="0">
            <a:spAutoFit/>
          </a:bodyPr>
          <a:lstStyle/>
          <a:p>
            <a:r>
              <a:rPr lang="en-US" dirty="0" smtClean="0"/>
              <a:t>Sec of State</a:t>
            </a:r>
          </a:p>
          <a:p>
            <a:r>
              <a:rPr lang="en-US" dirty="0" smtClean="0"/>
              <a:t>James Byrnes</a:t>
            </a:r>
          </a:p>
          <a:p>
            <a:pPr algn="ctr"/>
            <a:endParaRPr lang="en-US" dirty="0" smtClean="0"/>
          </a:p>
          <a:p>
            <a:r>
              <a:rPr lang="en-US" dirty="0" smtClean="0"/>
              <a:t>US President</a:t>
            </a:r>
          </a:p>
          <a:p>
            <a:r>
              <a:rPr lang="en-US" dirty="0" smtClean="0"/>
              <a:t> Harry Truman</a:t>
            </a:r>
            <a:endParaRPr lang="en-US" dirty="0"/>
          </a:p>
        </p:txBody>
      </p:sp>
    </p:spTree>
    <p:extLst>
      <p:ext uri="{BB962C8B-B14F-4D97-AF65-F5344CB8AC3E}">
        <p14:creationId xmlns:p14="http://schemas.microsoft.com/office/powerpoint/2010/main" val="3824199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199" y="308918"/>
            <a:ext cx="4343400" cy="5634682"/>
          </a:xfrm>
          <a:prstGeom prst="rect">
            <a:avLst/>
          </a:prstGeom>
        </p:spPr>
      </p:pic>
      <p:sp>
        <p:nvSpPr>
          <p:cNvPr id="4" name="TextBox 3"/>
          <p:cNvSpPr txBox="1"/>
          <p:nvPr/>
        </p:nvSpPr>
        <p:spPr>
          <a:xfrm>
            <a:off x="3654036" y="5038348"/>
            <a:ext cx="1715726" cy="830997"/>
          </a:xfrm>
          <a:prstGeom prst="rect">
            <a:avLst/>
          </a:prstGeom>
          <a:noFill/>
        </p:spPr>
        <p:txBody>
          <a:bodyPr wrap="none" rtlCol="0">
            <a:spAutoFit/>
          </a:bodyPr>
          <a:lstStyle/>
          <a:p>
            <a:pPr algn="ctr"/>
            <a:r>
              <a:rPr lang="en-US" sz="2400" b="1" dirty="0" smtClean="0">
                <a:solidFill>
                  <a:schemeClr val="bg1"/>
                </a:solidFill>
              </a:rPr>
              <a:t>HIROSHIMA</a:t>
            </a:r>
          </a:p>
          <a:p>
            <a:pPr algn="ctr"/>
            <a:r>
              <a:rPr lang="en-US" sz="2400" b="1" dirty="0" smtClean="0">
                <a:solidFill>
                  <a:schemeClr val="bg1"/>
                </a:solidFill>
              </a:rPr>
              <a:t>Aug 6, 1945</a:t>
            </a:r>
            <a:endParaRPr lang="en-US" sz="2400" b="1" dirty="0">
              <a:solidFill>
                <a:schemeClr val="bg1"/>
              </a:solidFill>
            </a:endParaRPr>
          </a:p>
        </p:txBody>
      </p:sp>
      <p:sp>
        <p:nvSpPr>
          <p:cNvPr id="5" name="TextBox 4"/>
          <p:cNvSpPr txBox="1"/>
          <p:nvPr/>
        </p:nvSpPr>
        <p:spPr>
          <a:xfrm>
            <a:off x="2340199" y="5943600"/>
            <a:ext cx="4343400" cy="707886"/>
          </a:xfrm>
          <a:prstGeom prst="rect">
            <a:avLst/>
          </a:prstGeom>
          <a:noFill/>
        </p:spPr>
        <p:txBody>
          <a:bodyPr wrap="square" rtlCol="0">
            <a:spAutoFit/>
          </a:bodyPr>
          <a:lstStyle/>
          <a:p>
            <a:pPr algn="ctr"/>
            <a:r>
              <a:rPr lang="en-US" sz="2000" b="1" dirty="0" smtClean="0"/>
              <a:t>16 Kiloton blast</a:t>
            </a:r>
          </a:p>
          <a:p>
            <a:pPr algn="ctr"/>
            <a:r>
              <a:rPr lang="en-US" sz="2000" b="1" dirty="0" smtClean="0"/>
              <a:t>80,000 dead</a:t>
            </a:r>
            <a:endParaRPr lang="en-US" sz="2000" b="1" dirty="0"/>
          </a:p>
        </p:txBody>
      </p:sp>
    </p:spTree>
    <p:extLst>
      <p:ext uri="{BB962C8B-B14F-4D97-AF65-F5344CB8AC3E}">
        <p14:creationId xmlns:p14="http://schemas.microsoft.com/office/powerpoint/2010/main" val="3732631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1873</TotalTime>
  <Words>2498</Words>
  <Application>Microsoft Office PowerPoint</Application>
  <PresentationFormat>On-screen Show (4:3)</PresentationFormat>
  <Paragraphs>285</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Powel</dc:creator>
  <cp:lastModifiedBy>Powel</cp:lastModifiedBy>
  <cp:revision>182</cp:revision>
  <dcterms:created xsi:type="dcterms:W3CDTF">2014-10-02T01:52:54Z</dcterms:created>
  <dcterms:modified xsi:type="dcterms:W3CDTF">2015-04-07T20:58:56Z</dcterms:modified>
</cp:coreProperties>
</file>