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Lst>
  <p:notesMasterIdLst>
    <p:notesMasterId r:id="rId3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 id="273" r:id="rId19"/>
    <p:sldId id="274" r:id="rId20"/>
    <p:sldId id="275" r:id="rId21"/>
    <p:sldId id="276" r:id="rId22"/>
    <p:sldId id="277" r:id="rId23"/>
    <p:sldId id="278" r:id="rId24"/>
    <p:sldId id="279" r:id="rId25"/>
    <p:sldId id="280" r:id="rId26"/>
    <p:sldId id="281" r:id="rId27"/>
    <p:sldId id="282" r:id="rId28"/>
    <p:sldId id="283" r:id="rId29"/>
    <p:sldId id="284" r:id="rId30"/>
    <p:sldId id="285" r:id="rId31"/>
    <p:sldId id="286" r:id="rId32"/>
    <p:sldId id="287" r:id="rId33"/>
    <p:sldId id="288" r:id="rId34"/>
    <p:sldId id="289" r:id="rId35"/>
    <p:sldId id="290" r:id="rId36"/>
    <p:sldId id="291" r:id="rId37"/>
    <p:sldId id="292" r:id="rId38"/>
  </p:sldIdLst>
  <p:sldSz cx="12192000" cy="6858000"/>
  <p:notesSz cx="6858000" cy="9144000"/>
  <p:embeddedFontLst>
    <p:embeddedFont>
      <p:font typeface="Calibri" panose="020F0502020204030204" pitchFamily="34" charset="0"/>
      <p:regular r:id="rId40"/>
      <p:bold r:id="rId41"/>
      <p:italic r:id="rId42"/>
      <p:boldItalic r:id="rId43"/>
    </p:embeddedFont>
    <p:embeddedFont>
      <p:font typeface="Cabin"/>
      <p:regular r:id="rId44"/>
      <p:bold r:id="rId45"/>
      <p:italic r:id="rId46"/>
      <p:boldItalic r:id="rId47"/>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81034" autoAdjust="0"/>
  </p:normalViewPr>
  <p:slideViewPr>
    <p:cSldViewPr snapToGrid="0">
      <p:cViewPr varScale="1">
        <p:scale>
          <a:sx n="69" d="100"/>
          <a:sy n="69" d="100"/>
        </p:scale>
        <p:origin x="756" y="6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font" Target="fonts/font3.fntdata"/><Relationship Id="rId47" Type="http://schemas.openxmlformats.org/officeDocument/2006/relationships/font" Target="fonts/font8.fntdata"/><Relationship Id="rId50"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font" Target="fonts/font7.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font" Target="fonts/font2.fntdata"/><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font" Target="fonts/font1.fntdata"/><Relationship Id="rId45" Type="http://schemas.openxmlformats.org/officeDocument/2006/relationships/font" Target="fonts/font6.fnt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font" Target="fonts/font5.fntdata"/><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font" Target="fonts/font4.fntdata"/><Relationship Id="rId48" Type="http://schemas.openxmlformats.org/officeDocument/2006/relationships/presProps" Target="presProps.xml"/><Relationship Id="rId8" Type="http://schemas.openxmlformats.org/officeDocument/2006/relationships/slide" Target="slides/slide7.xml"/><Relationship Id="rId51"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Shape 3"/>
          <p:cNvSpPr txBox="1">
            <a:spLocks noGrp="1"/>
          </p:cNvSpPr>
          <p:nvPr>
            <p:ph type="hdr" idx="2"/>
          </p:nvPr>
        </p:nvSpPr>
        <p:spPr>
          <a:xfrm>
            <a:off x="0" y="0"/>
            <a:ext cx="2971800" cy="458788"/>
          </a:xfrm>
          <a:prstGeom prst="rect">
            <a:avLst/>
          </a:prstGeom>
          <a:noFill/>
          <a:ln>
            <a:noFill/>
          </a:ln>
        </p:spPr>
        <p:txBody>
          <a:bodyPr spcFirstLastPara="1" wrap="square" lIns="91425" tIns="45700" rIns="91425" bIns="45700" anchor="t"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4" name="Shape 4"/>
          <p:cNvSpPr txBox="1">
            <a:spLocks noGrp="1"/>
          </p:cNvSpPr>
          <p:nvPr>
            <p:ph type="dt" idx="10"/>
          </p:nvPr>
        </p:nvSpPr>
        <p:spPr>
          <a:xfrm>
            <a:off x="3884613" y="0"/>
            <a:ext cx="2971800" cy="458788"/>
          </a:xfrm>
          <a:prstGeom prst="rect">
            <a:avLst/>
          </a:prstGeom>
          <a:noFill/>
          <a:ln>
            <a:noFill/>
          </a:ln>
        </p:spPr>
        <p:txBody>
          <a:bodyPr spcFirstLastPara="1" wrap="square" lIns="91425" tIns="45700" rIns="91425" bIns="45700" anchor="t" anchorCtr="0"/>
          <a:lstStyle>
            <a:lvl1pPr marR="0" lvl="0" algn="r"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5" name="Shape 5"/>
          <p:cNvSpPr>
            <a:spLocks noGrp="1" noRot="1" noChangeAspect="1"/>
          </p:cNvSpPr>
          <p:nvPr>
            <p:ph type="sldImg" idx="3"/>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Shape 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lstStyle>
            <a:lvl1pPr marL="457200" marR="0" lvl="0"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L="914400" marR="0" lvl="1"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2pPr>
            <a:lvl3pPr marL="1371600" marR="0" lvl="2"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3pPr>
            <a:lvl4pPr marL="1828800" marR="0" lvl="3"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4pPr>
            <a:lvl5pPr marL="2286000" marR="0" lvl="4"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5pPr>
            <a:lvl6pPr marL="2743200" marR="0" lvl="5"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6pPr>
            <a:lvl7pPr marL="3200400" marR="0" lvl="6"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7pPr>
            <a:lvl8pPr marL="3657600" marR="0" lvl="7"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8pPr>
            <a:lvl9pPr marL="4114800" marR="0" lvl="8" indent="-22860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9pPr>
          </a:lstStyle>
          <a:p>
            <a:endParaRPr/>
          </a:p>
        </p:txBody>
      </p:sp>
      <p:sp>
        <p:nvSpPr>
          <p:cNvPr id="7" name="Shape 7"/>
          <p:cNvSpPr txBox="1">
            <a:spLocks noGrp="1"/>
          </p:cNvSpPr>
          <p:nvPr>
            <p:ph type="ftr" idx="11"/>
          </p:nvPr>
        </p:nvSpPr>
        <p:spPr>
          <a:xfrm>
            <a:off x="0" y="8685213"/>
            <a:ext cx="2971800" cy="45878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SzPts val="1400"/>
              <a:buNone/>
              <a:defRPr sz="1200" b="0" i="0" u="none" strike="noStrike" cap="none">
                <a:solidFill>
                  <a:schemeClr val="dk1"/>
                </a:solidFill>
                <a:latin typeface="Calibri"/>
                <a:ea typeface="Calibri"/>
                <a:cs typeface="Calibri"/>
                <a:sym typeface="Calibri"/>
              </a:defRPr>
            </a:lvl1pPr>
            <a:lvl2pPr marR="0" lvl="1"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2pPr>
            <a:lvl3pPr marR="0" lvl="2"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3pPr>
            <a:lvl4pPr marR="0" lvl="3"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4pPr>
            <a:lvl5pPr marR="0" lvl="4"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5pPr>
            <a:lvl6pPr marR="0" lvl="5"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6pPr>
            <a:lvl7pPr marR="0" lvl="6"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7pPr>
            <a:lvl8pPr marR="0" lvl="7"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8pPr>
            <a:lvl9pPr marR="0" lvl="8" algn="l" rtl="0">
              <a:spcBef>
                <a:spcPts val="0"/>
              </a:spcBef>
              <a:spcAft>
                <a:spcPts val="0"/>
              </a:spcAft>
              <a:buSzPts val="1400"/>
              <a:buNone/>
              <a:defRPr sz="180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a:t>
            </a:fld>
            <a:endParaRPr sz="1200" b="0" i="0" u="none" strike="noStrike" cap="none">
              <a:solidFill>
                <a:schemeClr val="dk1"/>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3" Type="http://schemas.openxmlformats.org/officeDocument/2006/relationships/hyperlink" Target="http://www.atomicheritage.org/history/civilian-displacement-hanford-wa"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Shape 97"/>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Shape 98"/>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Agenda: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Talk about current issues around nuclear weapons</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Ways that the we talk about this issue – different messaging</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Social justice – really important way to make this issue urgent today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Workshop – communicating this issue to others, prep your own pitches and do a group brainstorm on how we can connect more. Have time at the end for questions and discussion. </a:t>
            </a:r>
            <a:endParaRPr sz="1200" b="0" i="0" u="none" strike="noStrike" cap="none">
              <a:solidFill>
                <a:schemeClr val="dk1"/>
              </a:solidFill>
              <a:latin typeface="Calibri"/>
              <a:ea typeface="Calibri"/>
              <a:cs typeface="Calibri"/>
              <a:sym typeface="Calibri"/>
            </a:endParaRPr>
          </a:p>
        </p:txBody>
      </p:sp>
      <p:sp>
        <p:nvSpPr>
          <p:cNvPr id="99" name="Shape 99"/>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2"/>
        <p:cNvGrpSpPr/>
        <p:nvPr/>
      </p:nvGrpSpPr>
      <p:grpSpPr>
        <a:xfrm>
          <a:off x="0" y="0"/>
          <a:ext cx="0" cy="0"/>
          <a:chOff x="0" y="0"/>
          <a:chExt cx="0" cy="0"/>
        </a:xfrm>
      </p:grpSpPr>
      <p:sp>
        <p:nvSpPr>
          <p:cNvPr id="173" name="Shape 17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74" name="Shape 17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We get used to talking about issues in one particular way. We often think about what resonates with us, but not others.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Studies have shown that this is not an issue that people relate to today – seems like an issue from another era</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People today have many concerns, and want to take action, but those concerns are not generally nuclear weapons</a:t>
            </a:r>
            <a:endParaRPr/>
          </a:p>
          <a:p>
            <a:pPr marL="628650" marR="0" lvl="1" indent="-171450" algn="l" rtl="0">
              <a:spcBef>
                <a:spcPts val="0"/>
              </a:spcBef>
              <a:spcAft>
                <a:spcPts val="0"/>
              </a:spcAft>
              <a:buClr>
                <a:schemeClr val="dk1"/>
              </a:buClr>
              <a:buSzPts val="1200"/>
              <a:buFont typeface="Arial"/>
              <a:buChar char="•"/>
            </a:pPr>
            <a:r>
              <a:rPr lang="en-US" sz="1200" b="1" i="0" u="none" strike="noStrike" cap="none">
                <a:solidFill>
                  <a:schemeClr val="dk1"/>
                </a:solidFill>
                <a:latin typeface="Calibri"/>
                <a:ea typeface="Calibri"/>
                <a:cs typeface="Calibri"/>
                <a:sym typeface="Calibri"/>
              </a:rPr>
              <a:t>Question for the group </a:t>
            </a:r>
            <a:r>
              <a:rPr lang="en-US" sz="1200" b="0" i="0" u="none" strike="noStrike" cap="none">
                <a:solidFill>
                  <a:schemeClr val="dk1"/>
                </a:solidFill>
                <a:latin typeface="Calibri"/>
                <a:ea typeface="Calibri"/>
                <a:cs typeface="Calibri"/>
                <a:sym typeface="Calibri"/>
              </a:rPr>
              <a:t>– what are the biggest concerns that people are thinking about today? </a:t>
            </a:r>
            <a:endParaRPr/>
          </a:p>
          <a:p>
            <a:pPr marL="628650" marR="0" lvl="1"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Maybe – environment, social justice, women’s rights</a:t>
            </a:r>
            <a:endParaRPr sz="1200" b="0" i="0" u="none" strike="noStrike" cap="none">
              <a:solidFill>
                <a:schemeClr val="dk1"/>
              </a:solidFill>
              <a:latin typeface="Calibri"/>
              <a:ea typeface="Calibri"/>
              <a:cs typeface="Calibri"/>
              <a:sym typeface="Calibri"/>
            </a:endParaRPr>
          </a:p>
        </p:txBody>
      </p:sp>
      <p:sp>
        <p:nvSpPr>
          <p:cNvPr id="175" name="Shape 17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10</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0" name="Shape 18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This is from N-square and some research they did on what issues Millennials are concerned about</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 size of the word corresponds to how much people talk about this issue or care about it</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Not even nuclear war, but war in general – barely registers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Talking from experience, nuclear weapons was never an issue I thought I needed to be concerned about, never something I thought I would work on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So, it’s crucial to be able to connect nuclear weapons to other issues that people care about today </a:t>
            </a:r>
            <a:endParaRPr sz="1200" b="0" i="0" u="none" strike="noStrike" cap="none">
              <a:solidFill>
                <a:schemeClr val="dk1"/>
              </a:solidFill>
              <a:latin typeface="Calibri"/>
              <a:ea typeface="Calibri"/>
              <a:cs typeface="Calibri"/>
              <a:sym typeface="Calibri"/>
            </a:endParaRPr>
          </a:p>
        </p:txBody>
      </p:sp>
      <p:sp>
        <p:nvSpPr>
          <p:cNvPr id="181" name="Shape 18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11</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4"/>
        <p:cNvGrpSpPr/>
        <p:nvPr/>
      </p:nvGrpSpPr>
      <p:grpSpPr>
        <a:xfrm>
          <a:off x="0" y="0"/>
          <a:ext cx="0" cy="0"/>
          <a:chOff x="0" y="0"/>
          <a:chExt cx="0" cy="0"/>
        </a:xfrm>
      </p:grpSpPr>
      <p:sp>
        <p:nvSpPr>
          <p:cNvPr id="185" name="Shape 1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6" name="Shape 18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Go back to this slide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What does $4.6 million/hour mean to people who are struggling financially. What kind of social programs could this fund?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Children’s health care, early education, raising minimum wage, affordable housing, etc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Someone who works with Latino community in Seattle said – admin is cutting “bread and butter” programs – food stamps, money for schools, Medicaid, that help people every day, but dumping money here.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If a budget is a reflection of our priorities, it’s clear that nuclear military might is valued over basic needs in our communities. </a:t>
            </a:r>
            <a:endParaRPr sz="1200" b="0" i="0" u="none" strike="noStrike" cap="none">
              <a:solidFill>
                <a:schemeClr val="dk1"/>
              </a:solidFill>
              <a:latin typeface="Calibri"/>
              <a:ea typeface="Calibri"/>
              <a:cs typeface="Calibri"/>
              <a:sym typeface="Calibri"/>
            </a:endParaRPr>
          </a:p>
        </p:txBody>
      </p:sp>
      <p:sp>
        <p:nvSpPr>
          <p:cNvPr id="187" name="Shape 18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Shape 19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95" name="Shape 19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It’s still hard to visualize this money. Over 10 years, not including inflation – $400 billion</a:t>
            </a:r>
            <a:endParaRPr/>
          </a:p>
          <a:p>
            <a:pPr marL="171450" marR="0" lvl="0" indent="-171450" algn="l" rtl="0">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Ex: Thinking about what I’d like to see money go towards, I also think about education</a:t>
            </a:r>
            <a:endParaRPr/>
          </a:p>
          <a:p>
            <a:pPr marL="171450" marR="0" lvl="0" indent="-171450" algn="l" rtl="0">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Math isn’t perfect, but roughly: </a:t>
            </a:r>
            <a:endParaRPr/>
          </a:p>
          <a:p>
            <a:pPr marL="171450" marR="0" lvl="0" indent="-171450" algn="l" rtl="0">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School lunches for 1 million students, for 10 years, would cost about 5 billion </a:t>
            </a:r>
            <a:endParaRPr/>
          </a:p>
          <a:p>
            <a:pPr marL="171450" marR="0" lvl="0" indent="-171450" algn="l" rtl="0">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Obama made a plan to pay for community college for 9 million high school students – would have cost roughly $120 billion over a decade to provide 4 yrs of school </a:t>
            </a:r>
            <a:endParaRPr/>
          </a:p>
          <a:p>
            <a:pPr marL="171450" marR="0" lvl="0" indent="-171450" algn="l" rtl="0">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then keep going - $260 billion would provide early childhood education for every 3-4 yr old in the US </a:t>
            </a:r>
            <a:endParaRPr/>
          </a:p>
          <a:p>
            <a:pPr marL="171450" marR="0" lvl="0" indent="-171450" algn="l" rtl="0">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Then we’d still have $15 billion left over </a:t>
            </a:r>
            <a:endParaRPr/>
          </a:p>
          <a:p>
            <a:pPr marL="171450" marR="0" lvl="0" indent="-171450" algn="l" rtl="0">
              <a:spcBef>
                <a:spcPts val="0"/>
              </a:spcBef>
              <a:spcAft>
                <a:spcPts val="0"/>
              </a:spcAft>
              <a:buClr>
                <a:schemeClr val="dk1"/>
              </a:buClr>
              <a:buSzPts val="2000"/>
              <a:buFont typeface="Arial"/>
              <a:buChar char="•"/>
            </a:pPr>
            <a:r>
              <a:rPr lang="en-US" sz="2000" b="0" i="0" u="none" strike="noStrike" cap="none">
                <a:solidFill>
                  <a:schemeClr val="dk1"/>
                </a:solidFill>
                <a:latin typeface="Calibri"/>
                <a:ea typeface="Calibri"/>
                <a:cs typeface="Calibri"/>
                <a:sym typeface="Calibri"/>
              </a:rPr>
              <a:t>So, we could provide free college across the country and early childhood education for every child in the US…or make the deadliest weapons ever created even deadlier, only hoping that they will never be used</a:t>
            </a:r>
            <a:endParaRPr/>
          </a:p>
          <a:p>
            <a:pPr marL="0" marR="0" lvl="0" indent="0" algn="l" rtl="0">
              <a:spcBef>
                <a:spcPts val="0"/>
              </a:spcBef>
              <a:spcAft>
                <a:spcPts val="0"/>
              </a:spcAft>
              <a:buNone/>
            </a:pPr>
            <a:endParaRPr sz="2000" b="0" i="0" u="none" strike="noStrike" cap="none">
              <a:solidFill>
                <a:schemeClr val="dk1"/>
              </a:solidFill>
              <a:latin typeface="Calibri"/>
              <a:ea typeface="Calibri"/>
              <a:cs typeface="Calibri"/>
              <a:sym typeface="Calibri"/>
            </a:endParaRPr>
          </a:p>
        </p:txBody>
      </p:sp>
      <p:sp>
        <p:nvSpPr>
          <p:cNvPr id="196" name="Shape 19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7"/>
        <p:cNvGrpSpPr/>
        <p:nvPr/>
      </p:nvGrpSpPr>
      <p:grpSpPr>
        <a:xfrm>
          <a:off x="0" y="0"/>
          <a:ext cx="0" cy="0"/>
          <a:chOff x="0" y="0"/>
          <a:chExt cx="0" cy="0"/>
        </a:xfrm>
      </p:grpSpPr>
      <p:sp>
        <p:nvSpPr>
          <p:cNvPr id="218" name="Shape 21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9" name="Shape 21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Spending on nuclear weapons is only one piece of the puzzle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 entire process of creating our nuclear weapons, to their testing and use, to the legacy they leave behind, is done at the expense of the people involved, often communities of color and low income populations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I’d like to take a few minutes to go through the injustices associated with each of these stages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Cradle to grave – life cycle of a product </a:t>
            </a:r>
            <a:endParaRPr/>
          </a:p>
          <a:p>
            <a:pPr marL="171450" marR="0" lvl="0" indent="-9525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20" name="Shape 22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14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5"/>
        <p:cNvGrpSpPr/>
        <p:nvPr/>
      </p:nvGrpSpPr>
      <p:grpSpPr>
        <a:xfrm>
          <a:off x="0" y="0"/>
          <a:ext cx="0" cy="0"/>
          <a:chOff x="0" y="0"/>
          <a:chExt cx="0" cy="0"/>
        </a:xfrm>
      </p:grpSpPr>
      <p:sp>
        <p:nvSpPr>
          <p:cNvPr id="236" name="Shape 23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37" name="Shape 23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Nuclear weapons are made from uranium or plutonium, which is also derived from uranium.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Worldwide, almost all uranium mining for nuclear weapons has happened in non-nuclear weapons states, especially in colonized countries, or in minority areas.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the US, that has meant on Navajo and other Native American Nations’ land – largely in SW US. </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Midnite Mine – just west of Spokane, on reservation of Spokane Tribe of Indians</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EPA says people should not hunt, fish, gather food by waterways because they are so contaminated</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Workers were often not told about the health impacts and dangers of mining uranium. People brought contaminated materials back to their homes, some became toys that kids played with, some materials were used to build structures that still exist today.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Uranium was trucked through middle of reservation, by homes. Again, people were unaware of health consequences.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Companies have avoided cleanup costs for years. Mine closed in 1981 - only just came to an agreement in 2014 of who would pay</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There’s a program to compensate people, but not a single person in the Spokane Tribe, or worker at Midnite Mine has received any money, since no one knows this program even exists.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Has been some outside interest in renewing mining there – controversial currently. Jobs vs health. </a:t>
            </a:r>
            <a:endParaRPr/>
          </a:p>
          <a:p>
            <a:pPr marL="171450" marR="0" lvl="0" indent="-9525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Calibri"/>
                <a:ea typeface="Calibri"/>
                <a:cs typeface="Calibri"/>
                <a:sym typeface="Calibri"/>
              </a:rPr>
              <a:t>Sources: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http://www.npr.org/sections/health-shots/2016/04/10/473547227/for-the-navajo-nation-uranium-minings-deadly-legacy-lingers</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http://www.nytimes.com/2009/07/27/us/27navajo.html?_r=0&amp;mtrref=undefined</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https://www.epa.gov/navajo-nation-uranium-cleanup</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https://energy.gov/sites/prod/files/2014/09/f18/Defense-RelatedUraniumMinesReporttoCongress-FINAL.pdf</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https://cumulis.epa.gov/supercpad/cursites/csitinfo.cfm?id=1001070</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http://www.seattletimes.com/pacific-nw-magazine/radioactive-remains-the-forgotten-story-of-the-northwests-only-uranium-mines/</a:t>
            </a:r>
            <a:endParaRPr sz="1200" b="0" i="0" u="none" strike="noStrike" cap="none">
              <a:solidFill>
                <a:schemeClr val="dk1"/>
              </a:solidFill>
              <a:latin typeface="Calibri"/>
              <a:ea typeface="Calibri"/>
              <a:cs typeface="Calibri"/>
              <a:sym typeface="Calibri"/>
            </a:endParaRPr>
          </a:p>
        </p:txBody>
      </p:sp>
      <p:sp>
        <p:nvSpPr>
          <p:cNvPr id="238" name="Shape 23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15</a:t>
            </a:fld>
            <a:endParaRPr sz="1200">
              <a:solidFill>
                <a:schemeClr val="dk1"/>
              </a:solidFill>
              <a:latin typeface="Calibri"/>
              <a:ea typeface="Calibri"/>
              <a:cs typeface="Calibri"/>
              <a:sym typeface="Calibri"/>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54"/>
        <p:cNvGrpSpPr/>
        <p:nvPr/>
      </p:nvGrpSpPr>
      <p:grpSpPr>
        <a:xfrm>
          <a:off x="0" y="0"/>
          <a:ext cx="0" cy="0"/>
          <a:chOff x="0" y="0"/>
          <a:chExt cx="0" cy="0"/>
        </a:xfrm>
      </p:grpSpPr>
      <p:sp>
        <p:nvSpPr>
          <p:cNvPr id="255" name="Shape 25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56" name="Shape 25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57" name="Shape 25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16</a:t>
            </a:fld>
            <a:endParaRPr sz="1200">
              <a:solidFill>
                <a:schemeClr val="dk1"/>
              </a:solidFill>
              <a:latin typeface="Calibri"/>
              <a:ea typeface="Calibri"/>
              <a:cs typeface="Calibri"/>
              <a:sym typeface="Calibri"/>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65"/>
        <p:cNvGrpSpPr/>
        <p:nvPr/>
      </p:nvGrpSpPr>
      <p:grpSpPr>
        <a:xfrm>
          <a:off x="0" y="0"/>
          <a:ext cx="0" cy="0"/>
          <a:chOff x="0" y="0"/>
          <a:chExt cx="0" cy="0"/>
        </a:xfrm>
      </p:grpSpPr>
      <p:sp>
        <p:nvSpPr>
          <p:cNvPr id="266" name="Shape 2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67" name="Shape 26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Over 500,000 workers in weapons complex sites during the Cold War were exposed to radiation or harmful chemicals</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Hanford was created in 1940’s in E.WA to produce bombs in WWII. The plutonium used in the bomb dropped on Nagasaki was produced at Hanford, in E. WA, as well as the first atomic bomb ever tested. Produced most of the plutonium used in the 60,000 nuclear weapons the US made.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 site had been used for thousands of years by the </a:t>
            </a:r>
            <a:r>
              <a:rPr lang="en-US" sz="1200" b="0" i="0" u="sng" strike="noStrike" cap="none">
                <a:solidFill>
                  <a:schemeClr val="hlink"/>
                </a:solidFill>
                <a:latin typeface="Calibri"/>
                <a:ea typeface="Calibri"/>
                <a:cs typeface="Calibri"/>
                <a:sym typeface="Calibri"/>
                <a:hlinkClick r:id="rId3"/>
              </a:rPr>
              <a:t>Wanapum People year-round</a:t>
            </a:r>
            <a:r>
              <a:rPr lang="en-US" sz="1200" b="0" i="0" u="none" strike="noStrike" cap="none">
                <a:solidFill>
                  <a:schemeClr val="dk1"/>
                </a:solidFill>
                <a:latin typeface="Calibri"/>
                <a:ea typeface="Calibri"/>
                <a:cs typeface="Calibri"/>
                <a:sym typeface="Calibri"/>
              </a:rPr>
              <a:t>, and during the winter by the Yakama Nation, Confederated Tribes of the Colville, Confederated Tribes of the Umatilla Reservation, and the Nez Perce. They were all displaced and given no compensation.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 roughly 1,500 residents of the nearby cities were also displaced to make way for the Hanford Site. </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Workers were often not told that they were making bombs, dealing with radioactive material, until bombs were dropped in Hiroshima and Nagasaki.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most cases, people of color were only able to get the worst paying jobs. Faced discrimination, harassment, segregation. – “Mississippi of the North”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Massive contamination concerns over course of history – one egregious example was the Green Run - secret experiment done in 1949 by the Air Force – purposefully released a significant amount of  radioactive material into the air, to see what the effects would be. No warnings were given, and no follow up w/residents was ever done. Only recently discovered.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Today, we still have about 8 key facilities across the country that do research, but also produce new materials for bombs, and other components. This includes “plutonium pits” – radioactive trigger for bombs, and are pursuing entirely new warheads.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Work is carried out largely by private companies</a:t>
            </a:r>
            <a:endParaRPr sz="1200" b="0" i="0" u="none" strike="noStrike" cap="none">
              <a:solidFill>
                <a:schemeClr val="dk1"/>
              </a:solidFill>
              <a:latin typeface="Calibri"/>
              <a:ea typeface="Calibri"/>
              <a:cs typeface="Calibri"/>
              <a:sym typeface="Calibri"/>
            </a:endParaRPr>
          </a:p>
          <a:p>
            <a:pPr marL="171450" marR="0" lvl="0" indent="-9525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Sources: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http://crosscut.com/2016/05/hanford-nuclear-reservation-african-americans/</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http://www.atomicheritage.org/history/african-americans-and-manhattan-project</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http://www.tri-cityherald.com/news/local/hanford/article62991407.html</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http://www.thestranger.com/features/feature/2015/12/09/23231378/black-americans-came-to-washington-state-from-around-the-country-to-help-build-the-atomic-bomb</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http://www.hanfordproject.com/greenrun.html</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http://www.toxipedia.org/display/toxipedia/Green+Run+-+Hanford</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https://static1.squarespace.com/static/52311edfe4b0830625de8366/t/591338bb579fb311a54b8fb8/1494432037246/accountability-audit.pdf</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https://www.thenation.com/article/meet-the-private-corporations-building-our-nuclear-arsenal/</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http://www.ucsusa.org/nuclear-weapons/us-nuclear-weapons-policy/us-nuclear-weapons-facilities.html#.WVVBJYjysdV</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https://www.scientificamerican.com/article/nuclear-weapons-site-alarms-shut-off-scientists-inhale-uranium/</a:t>
            </a:r>
            <a:endParaRPr/>
          </a:p>
          <a:p>
            <a:pPr marL="171450" marR="0" lvl="0" indent="-9525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268" name="Shape 26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17</a:t>
            </a:fld>
            <a:endParaRPr sz="1200">
              <a:solidFill>
                <a:schemeClr val="dk1"/>
              </a:solidFill>
              <a:latin typeface="Calibri"/>
              <a:ea typeface="Calibri"/>
              <a:cs typeface="Calibri"/>
              <a:sym typeface="Calibri"/>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4"/>
        <p:cNvGrpSpPr/>
        <p:nvPr/>
      </p:nvGrpSpPr>
      <p:grpSpPr>
        <a:xfrm>
          <a:off x="0" y="0"/>
          <a:ext cx="0" cy="0"/>
          <a:chOff x="0" y="0"/>
          <a:chExt cx="0" cy="0"/>
        </a:xfrm>
      </p:grpSpPr>
      <p:sp>
        <p:nvSpPr>
          <p:cNvPr id="285" name="Shape 28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86" name="Shape 28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287" name="Shape 28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18</a:t>
            </a:fld>
            <a:endParaRPr sz="1200">
              <a:solidFill>
                <a:schemeClr val="dk1"/>
              </a:solidFill>
              <a:latin typeface="Calibri"/>
              <a:ea typeface="Calibri"/>
              <a:cs typeface="Calibri"/>
              <a:sym typeface="Calibri"/>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5"/>
        <p:cNvGrpSpPr/>
        <p:nvPr/>
      </p:nvGrpSpPr>
      <p:grpSpPr>
        <a:xfrm>
          <a:off x="0" y="0"/>
          <a:ext cx="0" cy="0"/>
          <a:chOff x="0" y="0"/>
          <a:chExt cx="0" cy="0"/>
        </a:xfrm>
      </p:grpSpPr>
      <p:sp>
        <p:nvSpPr>
          <p:cNvPr id="296" name="Shape 29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97" name="Shape 29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As with uranium mining, nuclear weapons testing was often done in areas with minority populations or in colonized countries. </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The United States tested weapons in the Marshall Islands and in Nevada. Nearly 200 tests that spread radiation over the entire country, thousands of miles. </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It was estimated by International Physicians for the Prevention of Nuclear War that exposure to radioactive material from tests will eventually result in 2.4 million cancer deaths.</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One test in Marshall Islands completely vaporized an entire islands. Residents were “guinea pigs” for US government. Picture is of a dome covering 85000 cubic meters of radioactive material, dumped by the US </a:t>
            </a:r>
            <a:r>
              <a:rPr lang="en-US" sz="1200" b="0" i="0" u="none" strike="noStrike" cap="none" dirty="0" err="1">
                <a:solidFill>
                  <a:schemeClr val="dk1"/>
                </a:solidFill>
                <a:latin typeface="Calibri"/>
                <a:ea typeface="Calibri"/>
                <a:cs typeface="Calibri"/>
                <a:sym typeface="Calibri"/>
              </a:rPr>
              <a:t>govt</a:t>
            </a:r>
            <a:r>
              <a:rPr lang="en-US" sz="1200" b="0" i="0" u="none" strike="noStrike" cap="none" dirty="0">
                <a:solidFill>
                  <a:schemeClr val="dk1"/>
                </a:solidFill>
                <a:latin typeface="Calibri"/>
                <a:ea typeface="Calibri"/>
                <a:cs typeface="Calibri"/>
                <a:sym typeface="Calibri"/>
              </a:rPr>
              <a:t> into an unlined pit. Next to it, a crater formed by an </a:t>
            </a:r>
            <a:r>
              <a:rPr lang="en-US" sz="1200" b="0" i="0" u="none" strike="noStrike" cap="none" dirty="0" err="1">
                <a:solidFill>
                  <a:schemeClr val="dk1"/>
                </a:solidFill>
                <a:latin typeface="Calibri"/>
                <a:ea typeface="Calibri"/>
                <a:cs typeface="Calibri"/>
                <a:sym typeface="Calibri"/>
              </a:rPr>
              <a:t>atomospheric</a:t>
            </a:r>
            <a:r>
              <a:rPr lang="en-US" sz="1200" b="0" i="0" u="none" strike="noStrike" cap="none" dirty="0">
                <a:solidFill>
                  <a:schemeClr val="dk1"/>
                </a:solidFill>
                <a:latin typeface="Calibri"/>
                <a:ea typeface="Calibri"/>
                <a:cs typeface="Calibri"/>
                <a:sym typeface="Calibri"/>
              </a:rPr>
              <a:t> nuclear test. </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The US relocated hundreds of inhabitants from their homes, testing still led to contamination of inhabited areas and exposure to dangerous and near-lethal levels of radiation. </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The populations of these islands suffered malnutrition and sometimes starvation when they were relocated to different islands, as well as birth defects, tumors, and other diseases from radiation exposure. </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Some islands are still too radioactive for habitation. Original inhabitants and descendants live in exile, a state of “indefinite displacement. </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We have stopped nuclear weapons testing, but health impacts continue. </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Marshallese were able to work and live in US, but not citizens, so couldn’t receive </a:t>
            </a:r>
            <a:r>
              <a:rPr lang="en-US" sz="1200" b="0" i="0" u="none" strike="noStrike" cap="none" dirty="0" err="1">
                <a:solidFill>
                  <a:schemeClr val="dk1"/>
                </a:solidFill>
                <a:latin typeface="Calibri"/>
                <a:ea typeface="Calibri"/>
                <a:cs typeface="Calibri"/>
                <a:sym typeface="Calibri"/>
              </a:rPr>
              <a:t>medicare</a:t>
            </a:r>
            <a:r>
              <a:rPr lang="en-US" sz="1200" b="0" i="0" u="none" strike="noStrike" cap="none" dirty="0">
                <a:solidFill>
                  <a:schemeClr val="dk1"/>
                </a:solidFill>
                <a:latin typeface="Calibri"/>
                <a:ea typeface="Calibri"/>
                <a:cs typeface="Calibri"/>
                <a:sym typeface="Calibri"/>
              </a:rPr>
              <a:t> or Medicaid.</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Law just passed in WA state to allow Marshallese Americans to receive health care – large population of Marshallese Americans in Spokane – one of the largest in the country. But this should be provided by the federal government, which is still failing this community in the rest of the country. </a:t>
            </a:r>
            <a:endParaRPr dirty="0"/>
          </a:p>
          <a:p>
            <a:pPr marL="171450" marR="0" lvl="0" indent="-95250" algn="l" rtl="0">
              <a:spcBef>
                <a:spcPts val="0"/>
              </a:spcBef>
              <a:spcAft>
                <a:spcPts val="0"/>
              </a:spcAft>
              <a:buClr>
                <a:schemeClr val="dk1"/>
              </a:buClr>
              <a:buSzPts val="1200"/>
              <a:buFont typeface="Arial"/>
              <a:buNone/>
            </a:pPr>
            <a:endParaRPr sz="1200" b="0" i="0" u="none" strike="noStrike" cap="none" dirty="0">
              <a:solidFill>
                <a:schemeClr val="dk1"/>
              </a:solidFill>
              <a:latin typeface="Calibri"/>
              <a:ea typeface="Calibri"/>
              <a:cs typeface="Calibri"/>
              <a:sym typeface="Calibri"/>
            </a:endParaRPr>
          </a:p>
          <a:p>
            <a:pPr marL="171450" marR="0" lvl="0" indent="-95250" algn="l" rtl="0">
              <a:spcBef>
                <a:spcPts val="0"/>
              </a:spcBef>
              <a:spcAft>
                <a:spcPts val="0"/>
              </a:spcAft>
              <a:buClr>
                <a:schemeClr val="dk1"/>
              </a:buClr>
              <a:buSzPts val="1200"/>
              <a:buFont typeface="Arial"/>
              <a:buNone/>
            </a:pPr>
            <a:endParaRPr sz="1200" b="0" i="0" u="none" strike="noStrike" cap="none"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Sources: </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https://www.theguardian.com/world/2014/mar/02/bikini-atoll-nuclear-test-60-years</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https://energy.gov/sites/prod/files/DOENTSAtmospheric.pdf</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https://www.ctbto.org/nuclear-testing/the-effects-of-nuclear-testing/the-united-states-nuclear-testing-programme/</a:t>
            </a:r>
            <a:endParaRPr dirty="0"/>
          </a:p>
          <a:p>
            <a:pPr marL="0" marR="0" lvl="0" indent="0" algn="l" rtl="0">
              <a:spcBef>
                <a:spcPts val="0"/>
              </a:spcBef>
              <a:spcAft>
                <a:spcPts val="0"/>
              </a:spcAft>
              <a:buClr>
                <a:schemeClr val="dk1"/>
              </a:buClr>
              <a:buSzPts val="1200"/>
              <a:buFont typeface="Arial"/>
              <a:buNone/>
            </a:pPr>
            <a:endParaRPr sz="1200" b="0" i="0" u="none" strike="noStrike" cap="none" dirty="0">
              <a:solidFill>
                <a:schemeClr val="dk1"/>
              </a:solidFill>
              <a:latin typeface="Calibri"/>
              <a:ea typeface="Calibri"/>
              <a:cs typeface="Calibri"/>
              <a:sym typeface="Calibri"/>
            </a:endParaRPr>
          </a:p>
        </p:txBody>
      </p:sp>
      <p:sp>
        <p:nvSpPr>
          <p:cNvPr id="298" name="Shape 29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19</a:t>
            </a:fld>
            <a:endParaRPr sz="1200">
              <a:solidFill>
                <a:schemeClr val="dk1"/>
              </a:solidFill>
              <a:latin typeface="Calibri"/>
              <a:ea typeface="Calibri"/>
              <a:cs typeface="Calibri"/>
              <a:sym typeface="Calibri"/>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4"/>
        <p:cNvGrpSpPr/>
        <p:nvPr/>
      </p:nvGrpSpPr>
      <p:grpSpPr>
        <a:xfrm>
          <a:off x="0" y="0"/>
          <a:ext cx="0" cy="0"/>
          <a:chOff x="0" y="0"/>
          <a:chExt cx="0" cy="0"/>
        </a:xfrm>
      </p:grpSpPr>
      <p:sp>
        <p:nvSpPr>
          <p:cNvPr id="105" name="Shape 1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6" name="Shape 1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PSR started in 60’s – physicians, understanding that, because it would be so devastating, there is no possible cure for use of nuclear weapons, only way forward is prevention</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WPSR started in early 80’s, also around nuclear weapons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Based in Seattle, but work all across the state</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Work on climate and health, nuclear weapons, and income inequality </a:t>
            </a:r>
            <a:endParaRPr sz="1200" b="0" i="0" u="none" strike="noStrike" cap="none">
              <a:solidFill>
                <a:schemeClr val="dk1"/>
              </a:solidFill>
              <a:latin typeface="Calibri"/>
              <a:ea typeface="Calibri"/>
              <a:cs typeface="Calibri"/>
              <a:sym typeface="Calibri"/>
            </a:endParaRPr>
          </a:p>
        </p:txBody>
      </p:sp>
      <p:sp>
        <p:nvSpPr>
          <p:cNvPr id="107" name="Shape 1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2</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15"/>
        <p:cNvGrpSpPr/>
        <p:nvPr/>
      </p:nvGrpSpPr>
      <p:grpSpPr>
        <a:xfrm>
          <a:off x="0" y="0"/>
          <a:ext cx="0" cy="0"/>
          <a:chOff x="0" y="0"/>
          <a:chExt cx="0" cy="0"/>
        </a:xfrm>
      </p:grpSpPr>
      <p:sp>
        <p:nvSpPr>
          <p:cNvPr id="316" name="Shape 31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17" name="Shape 31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18" name="Shape 31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20</a:t>
            </a:fld>
            <a:endParaRPr sz="1200">
              <a:solidFill>
                <a:schemeClr val="dk1"/>
              </a:solidFill>
              <a:latin typeface="Calibri"/>
              <a:ea typeface="Calibri"/>
              <a:cs typeface="Calibri"/>
              <a:sym typeface="Calibri"/>
            </a:endParaRP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27"/>
        <p:cNvGrpSpPr/>
        <p:nvPr/>
      </p:nvGrpSpPr>
      <p:grpSpPr>
        <a:xfrm>
          <a:off x="0" y="0"/>
          <a:ext cx="0" cy="0"/>
          <a:chOff x="0" y="0"/>
          <a:chExt cx="0" cy="0"/>
        </a:xfrm>
      </p:grpSpPr>
      <p:sp>
        <p:nvSpPr>
          <p:cNvPr id="328" name="Shape 3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29" name="Shape 3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Nuclear weapons have only ever been used in conflict by the United States</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Used on Hiroshima and Nagasaki in 1945, in an effort to end WWII. It resulted in approx. 100,000 deaths almost instantly, and roughly 1000,000 people died later from radiation poisoning and other injuries/illnesses </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Indiscriminate – killing combatants and non-combatants, although the purpose of nuclear weapons are not to be used on the battle field, but to destroy cities and infrastructure. Many have argued that their use was racially motivated – propaganda and anti-Japanese sentiment was extreme at that time. </a:t>
            </a:r>
            <a:endParaRPr sz="1200" b="0" i="0" u="none" strike="noStrike" cap="none" dirty="0">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WPSR would argue that because of the nature of their destruction – wiping out entire populations, that they threaten genocide, especially when considering that our weapons are up to 75 times more destructive than those used in Hiroshima and Nagasaki</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Lots of debate over their use in 1945, but there is lots of evidence showing that they were not necessary to end the war </a:t>
            </a:r>
            <a:endParaRPr dirty="0"/>
          </a:p>
          <a:p>
            <a:pPr marL="171450" marR="0" lvl="0" indent="-95250" algn="l" rtl="0">
              <a:spcBef>
                <a:spcPts val="0"/>
              </a:spcBef>
              <a:spcAft>
                <a:spcPts val="0"/>
              </a:spcAft>
              <a:buClr>
                <a:schemeClr val="dk1"/>
              </a:buClr>
              <a:buSzPts val="1200"/>
              <a:buFont typeface="Arial"/>
              <a:buNone/>
            </a:pPr>
            <a:endParaRPr sz="1200" b="0" i="0" u="none" strike="noStrike" cap="none" dirty="0">
              <a:solidFill>
                <a:schemeClr val="dk1"/>
              </a:solidFill>
              <a:latin typeface="Calibri"/>
              <a:ea typeface="Calibri"/>
              <a:cs typeface="Calibri"/>
              <a:sym typeface="Calibri"/>
            </a:endParaRPr>
          </a:p>
        </p:txBody>
      </p:sp>
      <p:sp>
        <p:nvSpPr>
          <p:cNvPr id="330" name="Shape 3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21</a:t>
            </a:fld>
            <a:endParaRPr sz="1200">
              <a:solidFill>
                <a:schemeClr val="dk1"/>
              </a:solidFill>
              <a:latin typeface="Calibri"/>
              <a:ea typeface="Calibri"/>
              <a:cs typeface="Calibri"/>
              <a:sym typeface="Calibri"/>
            </a:endParaRPr>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47"/>
        <p:cNvGrpSpPr/>
        <p:nvPr/>
      </p:nvGrpSpPr>
      <p:grpSpPr>
        <a:xfrm>
          <a:off x="0" y="0"/>
          <a:ext cx="0" cy="0"/>
          <a:chOff x="0" y="0"/>
          <a:chExt cx="0" cy="0"/>
        </a:xfrm>
      </p:grpSpPr>
      <p:sp>
        <p:nvSpPr>
          <p:cNvPr id="348" name="Shape 34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49" name="Shape 34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50" name="Shape 35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22</a:t>
            </a:fld>
            <a:endParaRPr sz="1200">
              <a:solidFill>
                <a:schemeClr val="dk1"/>
              </a:solidFill>
              <a:latin typeface="Calibri"/>
              <a:ea typeface="Calibri"/>
              <a:cs typeface="Calibri"/>
              <a:sym typeface="Calibri"/>
            </a:endParaRP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60"/>
        <p:cNvGrpSpPr/>
        <p:nvPr/>
      </p:nvGrpSpPr>
      <p:grpSpPr>
        <a:xfrm>
          <a:off x="0" y="0"/>
          <a:ext cx="0" cy="0"/>
          <a:chOff x="0" y="0"/>
          <a:chExt cx="0" cy="0"/>
        </a:xfrm>
      </p:grpSpPr>
      <p:sp>
        <p:nvSpPr>
          <p:cNvPr id="361" name="Shape 36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62" name="Shape 36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Nuclear weapons leave a legacy of waste that has no clear solution – deadly, pervasive, and unprecedented</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Hanford clean up exemplifies this – most contaminated nuclear site in the western world, largest environmental clean up in the world</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Expected to cost $115 billion to clean up. Starting in 1989, was originally scheduled to be done in 30 years, by 2020. Now expected to take at least 75 more years to complete.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Large volumes of radioactive waste have since been stored in 177 underground tanks, 67 of which have leaked a total of approximately one million gallons into the surrounding soil.</a:t>
            </a:r>
            <a:r>
              <a:rPr lang="en-US" sz="1200" b="0" i="0" u="none" strike="noStrike" cap="none" baseline="30000">
                <a:solidFill>
                  <a:schemeClr val="dk1"/>
                </a:solidFill>
                <a:latin typeface="Calibri"/>
                <a:ea typeface="Calibri"/>
                <a:cs typeface="Calibri"/>
                <a:sym typeface="Calibri"/>
              </a:rPr>
              <a:t>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Safety at Hanford is seriously flawed. Earlier this month, was found that 31 workers ingested plutonium </a:t>
            </a:r>
            <a:endParaRPr/>
          </a:p>
          <a:p>
            <a:pPr marL="171450" marR="0" lvl="0" indent="-9525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171450" marR="0" lvl="0" indent="-9525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Sources: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http://www.tri-cityherald.com/news/local/hanford/article141630829.html</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http://www.spokesman.com/stories/2017/mar/06/hanford-ill-worker-compensation-bill-passes-house/</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https://www.pressreader.com/usa/the-washington-post/20070512/281487861916682</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http://www.hanfordchallenge.org/</a:t>
            </a:r>
            <a:endParaRPr sz="1200" b="0" i="0" u="none" strike="noStrike" cap="none">
              <a:solidFill>
                <a:schemeClr val="dk1"/>
              </a:solidFill>
              <a:latin typeface="Calibri"/>
              <a:ea typeface="Calibri"/>
              <a:cs typeface="Calibri"/>
              <a:sym typeface="Calibri"/>
            </a:endParaRPr>
          </a:p>
        </p:txBody>
      </p:sp>
      <p:sp>
        <p:nvSpPr>
          <p:cNvPr id="363" name="Shape 36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23</a:t>
            </a:fld>
            <a:endParaRPr sz="1200">
              <a:solidFill>
                <a:schemeClr val="dk1"/>
              </a:solidFill>
              <a:latin typeface="Calibri"/>
              <a:ea typeface="Calibri"/>
              <a:cs typeface="Calibri"/>
              <a:sym typeface="Calibri"/>
            </a:endParaRP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81"/>
        <p:cNvGrpSpPr/>
        <p:nvPr/>
      </p:nvGrpSpPr>
      <p:grpSpPr>
        <a:xfrm>
          <a:off x="0" y="0"/>
          <a:ext cx="0" cy="0"/>
          <a:chOff x="0" y="0"/>
          <a:chExt cx="0" cy="0"/>
        </a:xfrm>
      </p:grpSpPr>
      <p:sp>
        <p:nvSpPr>
          <p:cNvPr id="382" name="Shape 38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83" name="Shape 38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384" name="Shape 38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24</a:t>
            </a:fld>
            <a:endParaRPr sz="1200">
              <a:solidFill>
                <a:schemeClr val="dk1"/>
              </a:solidFill>
              <a:latin typeface="Calibri"/>
              <a:ea typeface="Calibri"/>
              <a:cs typeface="Calibri"/>
              <a:sym typeface="Calibri"/>
            </a:endParaRPr>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92"/>
        <p:cNvGrpSpPr/>
        <p:nvPr/>
      </p:nvGrpSpPr>
      <p:grpSpPr>
        <a:xfrm>
          <a:off x="0" y="0"/>
          <a:ext cx="0" cy="0"/>
          <a:chOff x="0" y="0"/>
          <a:chExt cx="0" cy="0"/>
        </a:xfrm>
      </p:grpSpPr>
      <p:sp>
        <p:nvSpPr>
          <p:cNvPr id="393" name="Shape 393"/>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394" name="Shape 394"/>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Two big take-aways: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every stage of nuclear weapons hurts our communities, and nuclear weapons are hurting our communities today. </a:t>
            </a: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Trend of military might, advances in our weapons  put before people and their well-being</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Human cost of this massive nuclear undertaking not considered </a:t>
            </a:r>
            <a:endParaRPr/>
          </a:p>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Our spending on nuclear weapons is obscene, and irresponsible, when there are so many other important programs to fund.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We tend to think of nuclear weapons as only a national security/military issue, but they are also a social and racial justice issue </a:t>
            </a:r>
            <a:endParaRPr/>
          </a:p>
          <a:p>
            <a:pPr marL="171450" marR="0" lvl="0" indent="-9525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395" name="Shape 395"/>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25</a:t>
            </a:fld>
            <a:endParaRPr sz="1200">
              <a:solidFill>
                <a:schemeClr val="dk1"/>
              </a:solidFill>
              <a:latin typeface="Calibri"/>
              <a:ea typeface="Calibri"/>
              <a:cs typeface="Calibri"/>
              <a:sym typeface="Calibri"/>
            </a:endParaRPr>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0"/>
        <p:cNvGrpSpPr/>
        <p:nvPr/>
      </p:nvGrpSpPr>
      <p:grpSpPr>
        <a:xfrm>
          <a:off x="0" y="0"/>
          <a:ext cx="0" cy="0"/>
          <a:chOff x="0" y="0"/>
          <a:chExt cx="0" cy="0"/>
        </a:xfrm>
      </p:grpSpPr>
      <p:sp>
        <p:nvSpPr>
          <p:cNvPr id="411" name="Shape 41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12" name="Shape 41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Good news is that there is a rich history of intersectionality on these issues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People have been making these connections for decades: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seeing how racism was involved in the use of nuclear weapons in Japan, how violence abroad against people of color was an extension of violence at home towards people of color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how mining uranium + testing nuclear weapons in non-white, poor nations + on land of people of color in the US was another manifestation of colonialism</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how nuclear weapons and military spending was siphoning money from social services and programs desperately needed by black communities</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Many prominent black activists that we celebrate for their work on civil rights were also championing peace and nuclear weapons abolition, like Martin Luther King, Jr, Bayard Rustin, Paul Robeson, Langston Hughes, Lorraine Hansberry, and Coretta Scott King</a:t>
            </a:r>
            <a:endParaRPr sz="1200" b="0" i="0" u="none" strike="noStrike" cap="none">
              <a:solidFill>
                <a:schemeClr val="dk1"/>
              </a:solidFill>
              <a:latin typeface="Calibri"/>
              <a:ea typeface="Calibri"/>
              <a:cs typeface="Calibri"/>
              <a:sym typeface="Calibri"/>
            </a:endParaRPr>
          </a:p>
        </p:txBody>
      </p:sp>
      <p:sp>
        <p:nvSpPr>
          <p:cNvPr id="413" name="Shape 41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26</a:t>
            </a:fld>
            <a:endParaRPr sz="1200">
              <a:solidFill>
                <a:schemeClr val="dk1"/>
              </a:solidFill>
              <a:latin typeface="Calibri"/>
              <a:ea typeface="Calibri"/>
              <a:cs typeface="Calibri"/>
              <a:sym typeface="Calibri"/>
            </a:endParaRPr>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8"/>
        <p:cNvGrpSpPr/>
        <p:nvPr/>
      </p:nvGrpSpPr>
      <p:grpSpPr>
        <a:xfrm>
          <a:off x="0" y="0"/>
          <a:ext cx="0" cy="0"/>
          <a:chOff x="0" y="0"/>
          <a:chExt cx="0" cy="0"/>
        </a:xfrm>
      </p:grpSpPr>
      <p:sp>
        <p:nvSpPr>
          <p:cNvPr id="419" name="Shape 41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0" name="Shape 42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But unfortunately, also a history of white activists sidelining black involvement in peace issues. From ignoring black communities in their outreach, to not sharing leadership with black activists, to insisting that civil rights activists and nuclear weapons activists should stick to their own causes, there was often a strong desire to silo these causes. </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This continues today </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Nuclear weapons advocacy and policy is a space largely dominated by older white men, where women and people of color often have to fight to be heard. </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 see this in my own work at WPSR and with our coalition, as well as across the disarmament field, nuclear weapons activism is largely carried out by, and reaches, white activists. (see photos) </a:t>
            </a: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And too often, we still silo our issues. </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We have generally not actively worked to connect nuclear weapons issues with racial or social justice issues, and have not sought to build connections and relationships in communities of color</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This is an area where we have to grow and learn, both because people of color and low income communities are hit the hardest, and their stories deserve to be told, and they should be at the center of  these discussions. But also because otherwise we will fail to be relevant.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21" name="Shape 42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27</a:t>
            </a:fld>
            <a:endParaRPr sz="1200">
              <a:solidFill>
                <a:schemeClr val="dk1"/>
              </a:solidFill>
              <a:latin typeface="Calibri"/>
              <a:ea typeface="Calibri"/>
              <a:cs typeface="Calibri"/>
              <a:sym typeface="Calibri"/>
            </a:endParaRPr>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7"/>
        <p:cNvGrpSpPr/>
        <p:nvPr/>
      </p:nvGrpSpPr>
      <p:grpSpPr>
        <a:xfrm>
          <a:off x="0" y="0"/>
          <a:ext cx="0" cy="0"/>
          <a:chOff x="0" y="0"/>
          <a:chExt cx="0" cy="0"/>
        </a:xfrm>
      </p:grpSpPr>
      <p:sp>
        <p:nvSpPr>
          <p:cNvPr id="428" name="Shape 4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29" name="Shape 4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Get a few responses to these – 5 minute section </a:t>
            </a:r>
            <a:endParaRPr/>
          </a:p>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Moment to process the info</a:t>
            </a:r>
            <a:endParaRPr sz="1200" b="0" i="0" u="none" strike="noStrike" cap="none">
              <a:solidFill>
                <a:schemeClr val="dk1"/>
              </a:solidFill>
              <a:latin typeface="Calibri"/>
              <a:ea typeface="Calibri"/>
              <a:cs typeface="Calibri"/>
              <a:sym typeface="Calibri"/>
            </a:endParaRPr>
          </a:p>
        </p:txBody>
      </p:sp>
      <p:sp>
        <p:nvSpPr>
          <p:cNvPr id="430" name="Shape 4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28</a:t>
            </a:fld>
            <a:endParaRPr sz="1200">
              <a:solidFill>
                <a:schemeClr val="dk1"/>
              </a:solidFill>
              <a:latin typeface="Calibri"/>
              <a:ea typeface="Calibri"/>
              <a:cs typeface="Calibri"/>
              <a:sym typeface="Calibri"/>
            </a:endParaRPr>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4"/>
        <p:cNvGrpSpPr/>
        <p:nvPr/>
      </p:nvGrpSpPr>
      <p:grpSpPr>
        <a:xfrm>
          <a:off x="0" y="0"/>
          <a:ext cx="0" cy="0"/>
          <a:chOff x="0" y="0"/>
          <a:chExt cx="0" cy="0"/>
        </a:xfrm>
      </p:grpSpPr>
      <p:sp>
        <p:nvSpPr>
          <p:cNvPr id="435" name="Shape 4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36" name="Shape 43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9525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a:p>
            <a:pPr marL="171450" marR="0" lvl="0" indent="-9525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437" name="Shape 43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29</a:t>
            </a:fld>
            <a:endParaRPr sz="1200">
              <a:solidFill>
                <a:schemeClr val="dk1"/>
              </a:solidFill>
              <a:latin typeface="Calibri"/>
              <a:ea typeface="Calibri"/>
              <a:cs typeface="Calibri"/>
              <a:sym typeface="Calibri"/>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1"/>
        <p:cNvGrpSpPr/>
        <p:nvPr/>
      </p:nvGrpSpPr>
      <p:grpSpPr>
        <a:xfrm>
          <a:off x="0" y="0"/>
          <a:ext cx="0" cy="0"/>
          <a:chOff x="0" y="0"/>
          <a:chExt cx="0" cy="0"/>
        </a:xfrm>
      </p:grpSpPr>
      <p:sp>
        <p:nvSpPr>
          <p:cNvPr id="112" name="Shape 11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3" name="Shape 11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if you had control of the budget, what would you prioritize?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Have a few people share theirs </a:t>
            </a:r>
            <a:endParaRPr/>
          </a:p>
        </p:txBody>
      </p:sp>
      <p:sp>
        <p:nvSpPr>
          <p:cNvPr id="114" name="Shape 11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3</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55" name="Shape 45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Treaty passed in 2017 – 122 countries voting yes to ban nuclear weapons – strong message that the rest of the world sees these weapons as inhumane, with no place in the world. Stigmatizes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Picture of Beatrice Finh, ED of ICAN, and Setsuko Thurlow, hibakusha, receiving nobel prize. Setsuko has been waiting for 70 years to see this happen, historic moment. </a:t>
            </a:r>
            <a:endParaRPr sz="1200" b="0" i="0" u="none" strike="noStrike" cap="none">
              <a:solidFill>
                <a:schemeClr val="dk1"/>
              </a:solidFill>
              <a:latin typeface="Calibri"/>
              <a:ea typeface="Calibri"/>
              <a:cs typeface="Calibri"/>
              <a:sym typeface="Calibri"/>
            </a:endParaRPr>
          </a:p>
        </p:txBody>
      </p:sp>
      <p:sp>
        <p:nvSpPr>
          <p:cNvPr id="456" name="Shape 45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30</a:t>
            </a:fld>
            <a:endParaRPr sz="1200">
              <a:solidFill>
                <a:schemeClr val="dk1"/>
              </a:solidFill>
              <a:latin typeface="Calibri"/>
              <a:ea typeface="Calibri"/>
              <a:cs typeface="Calibri"/>
              <a:sym typeface="Calibri"/>
            </a:endParaRPr>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1"/>
        <p:cNvGrpSpPr/>
        <p:nvPr/>
      </p:nvGrpSpPr>
      <p:grpSpPr>
        <a:xfrm>
          <a:off x="0" y="0"/>
          <a:ext cx="0" cy="0"/>
          <a:chOff x="0" y="0"/>
          <a:chExt cx="0" cy="0"/>
        </a:xfrm>
      </p:grpSpPr>
      <p:sp>
        <p:nvSpPr>
          <p:cNvPr id="462" name="Shape 462"/>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63" name="Shape 463"/>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National – have gone from nearly 65,000 nuclear weapons in the world to 15000. Largest reductions in the US have occurred under republican presidents – does not have to be a partisan issue</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We have strong advocates for reducing nuclear weapons, and some for eliminating them – here in WA, Rep Smith, Jayapal, Cantwell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Many bills introduced questioning President’s authority to launch nuclear weapons, to use nuclear weapons first – represents a big shift in thinking, started a debate on this issue</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64" name="Shape 464"/>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31</a:t>
            </a:fld>
            <a:endParaRPr sz="1200">
              <a:solidFill>
                <a:schemeClr val="dk1"/>
              </a:solidFill>
              <a:latin typeface="Calibri"/>
              <a:ea typeface="Calibri"/>
              <a:cs typeface="Calibri"/>
              <a:sym typeface="Calibri"/>
            </a:endParaRPr>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9"/>
        <p:cNvGrpSpPr/>
        <p:nvPr/>
      </p:nvGrpSpPr>
      <p:grpSpPr>
        <a:xfrm>
          <a:off x="0" y="0"/>
          <a:ext cx="0" cy="0"/>
          <a:chOff x="0" y="0"/>
          <a:chExt cx="0" cy="0"/>
        </a:xfrm>
      </p:grpSpPr>
      <p:sp>
        <p:nvSpPr>
          <p:cNvPr id="470" name="Shape 470"/>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71" name="Shape 471"/>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Coalition – started recognizing that there were a lot of groups working on this issue, and that we would be stronger not only if we worked together, but also if we also collaborated with groups that don’t traditionally work on nuclear weapons. </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 Now has 34 groups involved (as of Monday!) - statewide, diverse issue areas – peace, faith, labor, health, environmental, social justice </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Taking on educational and awareness work, congressional advocacy, grassroots action, and expanding the coalition itself – more geographic areas and diverse backgrounds – communities of color, youth, women, labor groups </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 Spokane – 3 groups, have held events, media, grassroots advocacy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472" name="Shape 472"/>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32</a:t>
            </a:fld>
            <a:endParaRPr sz="1200">
              <a:solidFill>
                <a:schemeClr val="dk1"/>
              </a:solidFill>
              <a:latin typeface="Calibri"/>
              <a:ea typeface="Calibri"/>
              <a:cs typeface="Calibri"/>
              <a:sym typeface="Calibri"/>
            </a:endParaRPr>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7"/>
        <p:cNvGrpSpPr/>
        <p:nvPr/>
      </p:nvGrpSpPr>
      <p:grpSpPr>
        <a:xfrm>
          <a:off x="0" y="0"/>
          <a:ext cx="0" cy="0"/>
          <a:chOff x="0" y="0"/>
          <a:chExt cx="0" cy="0"/>
        </a:xfrm>
      </p:grpSpPr>
      <p:sp>
        <p:nvSpPr>
          <p:cNvPr id="478" name="Shape 478"/>
          <p:cNvSpPr txBox="1">
            <a:spLocks noGrp="1"/>
          </p:cNvSpPr>
          <p:nvPr>
            <p:ph type="body" idx="1"/>
          </p:nvPr>
        </p:nvSpPr>
        <p:spPr>
          <a:xfrm>
            <a:off x="685800" y="4400550"/>
            <a:ext cx="5486400" cy="3600450"/>
          </a:xfrm>
          <a:prstGeom prst="rect">
            <a:avLst/>
          </a:prstGeom>
        </p:spPr>
        <p:txBody>
          <a:bodyPr spcFirstLastPara="1" wrap="square" lIns="91425" tIns="45700" rIns="91425" bIns="45700" anchor="t" anchorCtr="0">
            <a:noAutofit/>
          </a:bodyPr>
          <a:lstStyle/>
          <a:p>
            <a:pPr marL="0" lvl="0" indent="0">
              <a:spcBef>
                <a:spcPts val="0"/>
              </a:spcBef>
              <a:spcAft>
                <a:spcPts val="0"/>
              </a:spcAft>
              <a:buNone/>
            </a:pPr>
            <a:endParaRPr/>
          </a:p>
        </p:txBody>
      </p:sp>
      <p:sp>
        <p:nvSpPr>
          <p:cNvPr id="479" name="Shape 47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p:spPr>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3"/>
        <p:cNvGrpSpPr/>
        <p:nvPr/>
      </p:nvGrpSpPr>
      <p:grpSpPr>
        <a:xfrm>
          <a:off x="0" y="0"/>
          <a:ext cx="0" cy="0"/>
          <a:chOff x="0" y="0"/>
          <a:chExt cx="0" cy="0"/>
        </a:xfrm>
      </p:grpSpPr>
      <p:sp>
        <p:nvSpPr>
          <p:cNvPr id="484" name="Shape 48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85" name="Shape 48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Take notes, have group discussion </a:t>
            </a:r>
            <a:endParaRPr sz="1200" b="0" i="0" u="none" strike="noStrike" cap="none">
              <a:solidFill>
                <a:schemeClr val="dk1"/>
              </a:solidFill>
              <a:latin typeface="Calibri"/>
              <a:ea typeface="Calibri"/>
              <a:cs typeface="Calibri"/>
              <a:sym typeface="Calibri"/>
            </a:endParaRPr>
          </a:p>
        </p:txBody>
      </p:sp>
      <p:sp>
        <p:nvSpPr>
          <p:cNvPr id="486" name="Shape 48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34</a:t>
            </a:fld>
            <a:endParaRPr sz="1200">
              <a:solidFill>
                <a:schemeClr val="dk1"/>
              </a:solidFill>
              <a:latin typeface="Calibri"/>
              <a:ea typeface="Calibri"/>
              <a:cs typeface="Calibri"/>
              <a:sym typeface="Calibri"/>
            </a:endParaRPr>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2" name="Shape 49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dk1"/>
              </a:buClr>
              <a:buSzPts val="1200"/>
              <a:buFont typeface="Arial"/>
              <a:buNone/>
            </a:pPr>
            <a:r>
              <a:rPr lang="en-US" sz="1200" b="0" i="0" u="none" strike="noStrike" cap="none">
                <a:solidFill>
                  <a:schemeClr val="dk1"/>
                </a:solidFill>
                <a:latin typeface="Calibri"/>
                <a:ea typeface="Calibri"/>
                <a:cs typeface="Calibri"/>
                <a:sym typeface="Calibri"/>
              </a:rPr>
              <a:t>Come up with 5 key priority groups to connect with </a:t>
            </a:r>
            <a:endParaRPr sz="1200" b="0" i="0" u="none" strike="noStrike" cap="none">
              <a:solidFill>
                <a:schemeClr val="dk1"/>
              </a:solidFill>
              <a:latin typeface="Calibri"/>
              <a:ea typeface="Calibri"/>
              <a:cs typeface="Calibri"/>
              <a:sym typeface="Calibri"/>
            </a:endParaRPr>
          </a:p>
          <a:p>
            <a:pPr marL="628650" marR="0" lvl="1" indent="-9525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493" name="Shape 49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35</a:t>
            </a:fld>
            <a:endParaRPr sz="1200">
              <a:solidFill>
                <a:schemeClr val="dk1"/>
              </a:solidFill>
              <a:latin typeface="Calibri"/>
              <a:ea typeface="Calibri"/>
              <a:cs typeface="Calibri"/>
              <a:sym typeface="Calibri"/>
            </a:endParaRPr>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7"/>
        <p:cNvGrpSpPr/>
        <p:nvPr/>
      </p:nvGrpSpPr>
      <p:grpSpPr>
        <a:xfrm>
          <a:off x="0" y="0"/>
          <a:ext cx="0" cy="0"/>
          <a:chOff x="0" y="0"/>
          <a:chExt cx="0" cy="0"/>
        </a:xfrm>
      </p:grpSpPr>
      <p:sp>
        <p:nvSpPr>
          <p:cNvPr id="498" name="Shape 49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499" name="Shape 49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libri"/>
                <a:ea typeface="Calibri"/>
                <a:cs typeface="Calibri"/>
                <a:sym typeface="Calibri"/>
              </a:rPr>
              <a:t>Take notes</a:t>
            </a:r>
            <a:endParaRPr sz="1200" b="0" i="0" u="none" strike="noStrike" cap="none">
              <a:solidFill>
                <a:schemeClr val="dk1"/>
              </a:solidFill>
              <a:latin typeface="Calibri"/>
              <a:ea typeface="Calibri"/>
              <a:cs typeface="Calibri"/>
              <a:sym typeface="Calibri"/>
            </a:endParaRPr>
          </a:p>
        </p:txBody>
      </p:sp>
      <p:sp>
        <p:nvSpPr>
          <p:cNvPr id="500" name="Shape 50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36</a:t>
            </a:fld>
            <a:endParaRPr sz="1200">
              <a:solidFill>
                <a:schemeClr val="dk1"/>
              </a:solidFill>
              <a:latin typeface="Calibri"/>
              <a:ea typeface="Calibri"/>
              <a:cs typeface="Calibri"/>
              <a:sym typeface="Calibri"/>
            </a:endParaRPr>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4"/>
        <p:cNvGrpSpPr/>
        <p:nvPr/>
      </p:nvGrpSpPr>
      <p:grpSpPr>
        <a:xfrm>
          <a:off x="0" y="0"/>
          <a:ext cx="0" cy="0"/>
          <a:chOff x="0" y="0"/>
          <a:chExt cx="0" cy="0"/>
        </a:xfrm>
      </p:grpSpPr>
      <p:sp>
        <p:nvSpPr>
          <p:cNvPr id="505" name="Shape 50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506" name="Shape 50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Time for discussion.</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 Starting questions: </a:t>
            </a:r>
            <a:endParaRPr/>
          </a:p>
          <a:p>
            <a:pPr marL="628650" marR="0" lvl="1"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What was new information? </a:t>
            </a:r>
            <a:endParaRPr/>
          </a:p>
          <a:p>
            <a:pPr marL="628650" marR="0" lvl="1"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What was most interesting/compelling?</a:t>
            </a:r>
            <a:endParaRPr/>
          </a:p>
          <a:p>
            <a:pPr marL="628650" marR="0" lvl="1"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Was anything unclear? Do you still have unanswered questions?</a:t>
            </a:r>
            <a:endParaRPr/>
          </a:p>
          <a:p>
            <a:pPr marL="628650" marR="0" lvl="1"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Why do you think we don’t hear more about this issue? </a:t>
            </a:r>
            <a:endParaRPr/>
          </a:p>
          <a:p>
            <a:pPr marL="628650" marR="0" lvl="1"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After hearing this, how do you feel this relates to your life/community/friends + family? </a:t>
            </a:r>
            <a:endParaRPr/>
          </a:p>
          <a:p>
            <a:pPr marL="628650" marR="0" lvl="1"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After hearing this, do you think this is an issue you would take action on – calling MOC, attending an event, etc? </a:t>
            </a:r>
            <a:endParaRPr sz="1200" b="0" i="0" u="none" strike="noStrike" cap="none">
              <a:solidFill>
                <a:schemeClr val="dk1"/>
              </a:solidFill>
              <a:latin typeface="Calibri"/>
              <a:ea typeface="Calibri"/>
              <a:cs typeface="Calibri"/>
              <a:sym typeface="Calibri"/>
            </a:endParaRPr>
          </a:p>
        </p:txBody>
      </p:sp>
      <p:sp>
        <p:nvSpPr>
          <p:cNvPr id="507" name="Shape 50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a:solidFill>
                  <a:schemeClr val="dk1"/>
                </a:solidFill>
                <a:latin typeface="Calibri"/>
                <a:ea typeface="Calibri"/>
                <a:cs typeface="Calibri"/>
                <a:sym typeface="Calibri"/>
              </a:rPr>
              <a:t>37</a:t>
            </a:fld>
            <a:endParaRPr sz="1200">
              <a:solidFill>
                <a:schemeClr val="dk1"/>
              </a:solidFill>
              <a:latin typeface="Calibri"/>
              <a:ea typeface="Calibri"/>
              <a:cs typeface="Calibri"/>
              <a:sym typeface="Calibri"/>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
        <p:cNvGrpSpPr/>
        <p:nvPr/>
      </p:nvGrpSpPr>
      <p:grpSpPr>
        <a:xfrm>
          <a:off x="0" y="0"/>
          <a:ext cx="0" cy="0"/>
          <a:chOff x="0" y="0"/>
          <a:chExt cx="0" cy="0"/>
        </a:xfrm>
      </p:grpSpPr>
      <p:sp>
        <p:nvSpPr>
          <p:cNvPr id="128" name="Shape 128"/>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9" name="Shape 129"/>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Here’s how the </a:t>
            </a:r>
            <a:r>
              <a:rPr lang="en-US" sz="1200" b="0" i="1" u="none" strike="noStrike" cap="none">
                <a:solidFill>
                  <a:schemeClr val="dk1"/>
                </a:solidFill>
                <a:latin typeface="Calibri"/>
                <a:ea typeface="Calibri"/>
                <a:cs typeface="Calibri"/>
                <a:sym typeface="Calibri"/>
              </a:rPr>
              <a:t>government</a:t>
            </a:r>
            <a:r>
              <a:rPr lang="en-US" sz="1200" b="0" i="0" u="none" strike="noStrike" cap="none">
                <a:solidFill>
                  <a:schemeClr val="dk1"/>
                </a:solidFill>
                <a:latin typeface="Calibri"/>
                <a:ea typeface="Calibri"/>
                <a:cs typeface="Calibri"/>
                <a:sym typeface="Calibri"/>
              </a:rPr>
              <a:t> prioritizes our spending though </a:t>
            </a: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This is Trump’s budget proposal for 2018 – note – only discretionary spending, does not include mandatory spending like social security, medicare and Medicaid, spending on the national debt, etc. </a:t>
            </a:r>
            <a:endParaRPr sz="1200" b="0" i="0" u="none" strike="noStrike" cap="none">
              <a:solidFill>
                <a:schemeClr val="dk1"/>
              </a:solidFill>
              <a:latin typeface="Calibri"/>
              <a:ea typeface="Calibri"/>
              <a:cs typeface="Calibri"/>
              <a:sym typeface="Calibri"/>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Pull some examples (eg, if someone said health – point out that it only gets 5%) </a:t>
            </a:r>
            <a:endParaRPr sz="1200" b="0" i="0" u="none" strike="noStrike" cap="none">
              <a:solidFill>
                <a:schemeClr val="dk1"/>
              </a:solidFill>
              <a:latin typeface="Calibri"/>
              <a:ea typeface="Calibri"/>
              <a:cs typeface="Calibri"/>
              <a:sym typeface="Calibri"/>
            </a:endParaRPr>
          </a:p>
          <a:p>
            <a:pPr marL="171450" marR="0" lvl="0" indent="-9525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30" name="Shape 130"/>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4</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4"/>
        <p:cNvGrpSpPr/>
        <p:nvPr/>
      </p:nvGrpSpPr>
      <p:grpSpPr>
        <a:xfrm>
          <a:off x="0" y="0"/>
          <a:ext cx="0" cy="0"/>
          <a:chOff x="0" y="0"/>
          <a:chExt cx="0" cy="0"/>
        </a:xfrm>
      </p:grpSpPr>
      <p:sp>
        <p:nvSpPr>
          <p:cNvPr id="135" name="Shape 135"/>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6" name="Shape 136"/>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1.7 trillion with inflation </a:t>
            </a: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Not just maintaining, but rebuilding every part of our arsenal – warheads, missiles, etc </a:t>
            </a: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Money is actually provoking a new arms race, because it’s forcing other nuclear weapons states to keep up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Started in Obama administration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Let’s go back to what you said you’d like to prioritize. What could $1.2 trillion dollars do for that issue? </a:t>
            </a:r>
            <a:endParaRPr/>
          </a:p>
        </p:txBody>
      </p:sp>
      <p:sp>
        <p:nvSpPr>
          <p:cNvPr id="137" name="Shape 137"/>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5</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3"/>
        <p:cNvGrpSpPr/>
        <p:nvPr/>
      </p:nvGrpSpPr>
      <p:grpSpPr>
        <a:xfrm>
          <a:off x="0" y="0"/>
          <a:ext cx="0" cy="0"/>
          <a:chOff x="0" y="0"/>
          <a:chExt cx="0" cy="0"/>
        </a:xfrm>
      </p:grpSpPr>
      <p:sp>
        <p:nvSpPr>
          <p:cNvPr id="144" name="Shape 144"/>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5" name="Shape 145"/>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Often thought of as a Cold War era issue, but it is just as important as it was. But, it has largely flown under the radar since 1991.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Why care now? The world still has 15,000 nuclear weapons, in the hands of 9 countries. </a:t>
            </a:r>
            <a:endParaRPr/>
          </a:p>
          <a:p>
            <a:pPr marL="171450" marR="0" lvl="0"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 weapons we have are also very different – up to 100’s of times more powerful and destructive than those used in Hiroshima and Nagasaki </a:t>
            </a:r>
            <a:endParaRPr/>
          </a:p>
          <a:p>
            <a:pPr marL="0" marR="0" lvl="0" indent="0" algn="l" rtl="0">
              <a:spcBef>
                <a:spcPts val="0"/>
              </a:spcBef>
              <a:spcAft>
                <a:spcPts val="0"/>
              </a:spcAft>
              <a:buNone/>
            </a:pPr>
            <a:endParaRPr sz="1200" b="0" i="0" u="none" strike="noStrike" cap="none">
              <a:solidFill>
                <a:schemeClr val="dk1"/>
              </a:solidFill>
              <a:latin typeface="Calibri"/>
              <a:ea typeface="Calibri"/>
              <a:cs typeface="Calibri"/>
              <a:sym typeface="Calibri"/>
            </a:endParaRPr>
          </a:p>
        </p:txBody>
      </p:sp>
      <p:sp>
        <p:nvSpPr>
          <p:cNvPr id="146" name="Shape 146"/>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6</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0"/>
        <p:cNvGrpSpPr/>
        <p:nvPr/>
      </p:nvGrpSpPr>
      <p:grpSpPr>
        <a:xfrm>
          <a:off x="0" y="0"/>
          <a:ext cx="0" cy="0"/>
          <a:chOff x="0" y="0"/>
          <a:chExt cx="0" cy="0"/>
        </a:xfrm>
      </p:grpSpPr>
      <p:sp>
        <p:nvSpPr>
          <p:cNvPr id="151" name="Shape 151"/>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52" name="Shape 152"/>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Nuclear experts warn us that we’re closer now than we have been in the past 30 years to a nuclear catastrophe – either through conflict or accidental use.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 Bulletin of the Atomic Scientists has set the metaphorical doomsday clock to 2 minutes to midnight – closest we’ve ever been. Due to the extremely unstable situation of nuclear weapons and threat of climate change.  Moved even closer than last year, when we were at 2.5 minutes. </a:t>
            </a: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Extremely dangerous global situations: </a:t>
            </a:r>
            <a:endParaRPr/>
          </a:p>
          <a:p>
            <a:pPr marL="628650" marR="0" lvl="1"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Escalating threats with North Korea. With such unpredictability on both sides, we could be one tweet or one missile test from a nuclear tragedy. </a:t>
            </a:r>
            <a:endParaRPr sz="1200" b="0" i="0" u="none" strike="noStrike" cap="none">
              <a:solidFill>
                <a:schemeClr val="dk1"/>
              </a:solidFill>
              <a:latin typeface="Calibri"/>
              <a:ea typeface="Calibri"/>
              <a:cs typeface="Calibri"/>
              <a:sym typeface="Calibri"/>
            </a:endParaRPr>
          </a:p>
          <a:p>
            <a:pPr marL="628650" marR="0" lvl="1"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Deteriorating relationship between the US and Russia, especially around arms control treaties</a:t>
            </a:r>
            <a:endParaRPr/>
          </a:p>
          <a:p>
            <a:pPr marL="628650" marR="0" lvl="1"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India and Pakistan, both have over 100 nuclear weapons, have been in conflict for decades, and Pakistan has a policy of first use.  </a:t>
            </a:r>
            <a:endParaRPr/>
          </a:p>
          <a:p>
            <a:pPr marL="628650" marR="0" lvl="1"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Threats to the Iran Deal</a:t>
            </a:r>
            <a:endParaRPr/>
          </a:p>
          <a:p>
            <a:pPr marL="628650" marR="0" lvl="1"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Now – US policy sparking a world-wide nuclear arms race. </a:t>
            </a:r>
            <a:endParaRPr sz="1200" b="0" i="0" u="none" strike="noStrike" cap="none">
              <a:solidFill>
                <a:schemeClr val="dk1"/>
              </a:solidFill>
              <a:latin typeface="Calibri"/>
              <a:ea typeface="Calibri"/>
              <a:cs typeface="Calibri"/>
              <a:sym typeface="Calibri"/>
            </a:endParaRPr>
          </a:p>
          <a:p>
            <a:pPr marL="628650" marR="0" lvl="1" indent="-171450" algn="l" rtl="0">
              <a:lnSpc>
                <a:spcPct val="100000"/>
              </a:lnSpc>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The nuclear context is the most dangerous it’s been since the height of the cold war. </a:t>
            </a:r>
            <a:endParaRPr sz="1200" b="0" i="0" u="none" strike="noStrike" cap="none">
              <a:solidFill>
                <a:schemeClr val="dk1"/>
              </a:solidFill>
              <a:latin typeface="Calibri"/>
              <a:ea typeface="Calibri"/>
              <a:cs typeface="Calibri"/>
              <a:sym typeface="Calibri"/>
            </a:endParaRPr>
          </a:p>
          <a:p>
            <a:pPr marL="0" marR="0" lvl="0" indent="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53" name="Shape 153"/>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7</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Shape 159"/>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Shape 160"/>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No surprise to anyone by now that the Trump admin wants the “biggest nuclear button” in the world</a:t>
            </a: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New policy Released early Feb</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Complete departure from previous nuclear weapons policy – increases the role of nukes in our military and govt</a:t>
            </a:r>
            <a:endParaRPr sz="1200" b="0" i="0" u="none" strike="noStrike" cap="none">
              <a:solidFill>
                <a:schemeClr val="dk1"/>
              </a:solidFill>
              <a:latin typeface="Calibri"/>
              <a:ea typeface="Calibri"/>
              <a:cs typeface="Calibri"/>
              <a:sym typeface="Calibri"/>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New, more “usable” low-yield nuclear weapons </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Expands the situations in which we would use nuclear weapons</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Almost completely ignores diplomacy and disarmament</a:t>
            </a:r>
            <a:endParaRPr/>
          </a:p>
          <a:p>
            <a:pPr marL="171450" marR="0" lvl="0" indent="-171450" algn="l" rtl="0">
              <a:spcBef>
                <a:spcPts val="0"/>
              </a:spcBef>
              <a:spcAft>
                <a:spcPts val="0"/>
              </a:spcAft>
              <a:buClr>
                <a:schemeClr val="dk1"/>
              </a:buClr>
              <a:buSzPts val="1200"/>
              <a:buFont typeface="Arial"/>
              <a:buChar char="•"/>
            </a:pPr>
            <a:r>
              <a:rPr lang="en-US" sz="1200" b="0" i="0" u="none" strike="noStrike" cap="none">
                <a:solidFill>
                  <a:schemeClr val="dk1"/>
                </a:solidFill>
                <a:latin typeface="Calibri"/>
                <a:ea typeface="Calibri"/>
                <a:cs typeface="Calibri"/>
                <a:sym typeface="Calibri"/>
              </a:rPr>
              <a:t>It’s been the policy of the US to work towards a world without nuclear weapons since Reagan, and to recognize that nuclear weapons should never be used. That seems to be going out the window.  </a:t>
            </a:r>
            <a:endParaRPr/>
          </a:p>
          <a:p>
            <a:pPr marL="171450" marR="0" lvl="0" indent="-95250" algn="l" rtl="0">
              <a:spcBef>
                <a:spcPts val="0"/>
              </a:spcBef>
              <a:spcAft>
                <a:spcPts val="0"/>
              </a:spcAft>
              <a:buClr>
                <a:schemeClr val="dk1"/>
              </a:buClr>
              <a:buSzPts val="1200"/>
              <a:buFont typeface="Arial"/>
              <a:buNone/>
            </a:pPr>
            <a:endParaRPr sz="1200" b="0" i="0" u="none" strike="noStrike" cap="none">
              <a:solidFill>
                <a:schemeClr val="dk1"/>
              </a:solidFill>
              <a:latin typeface="Calibri"/>
              <a:ea typeface="Calibri"/>
              <a:cs typeface="Calibri"/>
              <a:sym typeface="Calibri"/>
            </a:endParaRPr>
          </a:p>
        </p:txBody>
      </p:sp>
      <p:sp>
        <p:nvSpPr>
          <p:cNvPr id="161" name="Shape 161"/>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8</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65"/>
        <p:cNvGrpSpPr/>
        <p:nvPr/>
      </p:nvGrpSpPr>
      <p:grpSpPr>
        <a:xfrm>
          <a:off x="0" y="0"/>
          <a:ext cx="0" cy="0"/>
          <a:chOff x="0" y="0"/>
          <a:chExt cx="0" cy="0"/>
        </a:xfrm>
      </p:grpSpPr>
      <p:sp>
        <p:nvSpPr>
          <p:cNvPr id="166" name="Shape 166"/>
          <p:cNvSpPr>
            <a:spLocks noGrp="1" noRot="1" noChangeAspect="1"/>
          </p:cNvSpPr>
          <p:nvPr>
            <p:ph type="sldImg" idx="2"/>
          </p:nvPr>
        </p:nvSpPr>
        <p:spPr>
          <a:xfrm>
            <a:off x="685800" y="1143000"/>
            <a:ext cx="5486400" cy="3086100"/>
          </a:xfrm>
          <a:custGeom>
            <a:avLst/>
            <a:gdLst/>
            <a:ahLst/>
            <a:cxnLst/>
            <a:rect l="0" t="0" r="0" b="0"/>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7" name="Shape 167"/>
          <p:cNvSpPr txBox="1">
            <a:spLocks noGrp="1"/>
          </p:cNvSpPr>
          <p:nvPr>
            <p:ph type="body" idx="1"/>
          </p:nvPr>
        </p:nvSpPr>
        <p:spPr>
          <a:xfrm>
            <a:off x="685800" y="4400550"/>
            <a:ext cx="5486400" cy="3600450"/>
          </a:xfrm>
          <a:prstGeom prst="rect">
            <a:avLst/>
          </a:prstGeom>
          <a:noFill/>
          <a:ln>
            <a:noFill/>
          </a:ln>
        </p:spPr>
        <p:txBody>
          <a:bodyPr spcFirstLastPara="1" wrap="square" lIns="91425" tIns="45700" rIns="91425" bIns="45700" anchor="t" anchorCtr="0">
            <a:noAutofit/>
          </a:bodyPr>
          <a:lstStyle/>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WA state has a particular connection to nuclear weapons </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Just 20 miles from Seattle is the largest collection of deployed (ready to use) nuclear weapons in the US. Held on 8 nuclear submarines, each of which has the power equal to over 5000 Hiroshima bombs. </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If WA were a country, we’d be the 3</a:t>
            </a:r>
            <a:r>
              <a:rPr lang="en-US" sz="1200" b="0" i="0" u="none" strike="noStrike" cap="none" baseline="30000" dirty="0">
                <a:solidFill>
                  <a:schemeClr val="dk1"/>
                </a:solidFill>
                <a:latin typeface="Calibri"/>
                <a:ea typeface="Calibri"/>
                <a:cs typeface="Calibri"/>
                <a:sym typeface="Calibri"/>
              </a:rPr>
              <a:t>rd</a:t>
            </a:r>
            <a:r>
              <a:rPr lang="en-US" sz="1200" b="0" i="0" u="none" strike="noStrike" cap="none" dirty="0">
                <a:solidFill>
                  <a:schemeClr val="dk1"/>
                </a:solidFill>
                <a:latin typeface="Calibri"/>
                <a:ea typeface="Calibri"/>
                <a:cs typeface="Calibri"/>
                <a:sym typeface="Calibri"/>
              </a:rPr>
              <a:t> largest nuclear weapons country in the world </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Hanford near the tri-cities</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Uranium mining at </a:t>
            </a:r>
            <a:r>
              <a:rPr lang="en-US" sz="1200" b="0" i="0" u="none" strike="noStrike" cap="none" dirty="0" err="1">
                <a:solidFill>
                  <a:schemeClr val="dk1"/>
                </a:solidFill>
                <a:latin typeface="Calibri"/>
                <a:ea typeface="Calibri"/>
                <a:cs typeface="Calibri"/>
                <a:sym typeface="Calibri"/>
              </a:rPr>
              <a:t>Midnite</a:t>
            </a:r>
            <a:r>
              <a:rPr lang="en-US" sz="1200" b="0" i="0" u="none" strike="noStrike" cap="none" dirty="0">
                <a:solidFill>
                  <a:schemeClr val="dk1"/>
                </a:solidFill>
                <a:latin typeface="Calibri"/>
                <a:ea typeface="Calibri"/>
                <a:cs typeface="Calibri"/>
                <a:sym typeface="Calibri"/>
              </a:rPr>
              <a:t> Mine on the Spokane Tribe of Indians Reservation</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Fairchild Air Force Base – site of land-based missiles </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PNNL Lab – carries out nuclear non-proliferation work with the National Nuclear Security Administration</a:t>
            </a:r>
            <a:endParaRPr dirty="0"/>
          </a:p>
          <a:p>
            <a:pPr marL="171450" marR="0" lvl="0" indent="-171450" algn="l" rtl="0">
              <a:spcBef>
                <a:spcPts val="0"/>
              </a:spcBef>
              <a:spcAft>
                <a:spcPts val="0"/>
              </a:spcAft>
              <a:buClr>
                <a:schemeClr val="dk1"/>
              </a:buClr>
              <a:buSzPts val="1200"/>
              <a:buFont typeface="Arial"/>
              <a:buChar char="•"/>
            </a:pPr>
            <a:r>
              <a:rPr lang="en-US" sz="1200" b="0" i="0" u="none" strike="noStrike" cap="none" dirty="0">
                <a:solidFill>
                  <a:schemeClr val="dk1"/>
                </a:solidFill>
                <a:latin typeface="Calibri"/>
                <a:ea typeface="Calibri"/>
                <a:cs typeface="Calibri"/>
                <a:sym typeface="Calibri"/>
              </a:rPr>
              <a:t>Boeing – one of the largest nuclear weapons producers in the US – Boing has just become the largest nuclear weapons producer in the US, according to money spent, as of 2017</a:t>
            </a:r>
            <a:endParaRPr sz="1200" b="0" i="0" u="none" strike="noStrike" cap="none" dirty="0">
              <a:solidFill>
                <a:schemeClr val="dk1"/>
              </a:solidFill>
              <a:latin typeface="Calibri"/>
              <a:ea typeface="Calibri"/>
              <a:cs typeface="Calibri"/>
              <a:sym typeface="Calibri"/>
            </a:endParaRPr>
          </a:p>
        </p:txBody>
      </p:sp>
      <p:sp>
        <p:nvSpPr>
          <p:cNvPr id="168" name="Shape 168"/>
          <p:cNvSpPr txBox="1">
            <a:spLocks noGrp="1"/>
          </p:cNvSpPr>
          <p:nvPr>
            <p:ph type="sldNum" idx="12"/>
          </p:nvPr>
        </p:nvSpPr>
        <p:spPr>
          <a:xfrm>
            <a:off x="3884613" y="8685213"/>
            <a:ext cx="2971800" cy="458787"/>
          </a:xfrm>
          <a:prstGeom prst="rect">
            <a:avLst/>
          </a:prstGeom>
          <a:noFill/>
          <a:ln>
            <a:noFill/>
          </a:ln>
        </p:spPr>
        <p:txBody>
          <a:bodyPr spcFirstLastPara="1" wrap="square" lIns="91425" tIns="45700" rIns="91425" bIns="45700" anchor="b" anchorCtr="0">
            <a:noAutofit/>
          </a:bodyPr>
          <a:lstStyle/>
          <a:p>
            <a:pPr marL="0" marR="0" lvl="0" indent="0" algn="r" rtl="0">
              <a:spcBef>
                <a:spcPts val="0"/>
              </a:spcBef>
              <a:spcAft>
                <a:spcPts val="0"/>
              </a:spcAft>
              <a:buNone/>
            </a:pPr>
            <a:fld id="{00000000-1234-1234-1234-123412341234}" type="slidenum">
              <a:rPr lang="en-US" sz="1200" b="0" i="0" u="none" strike="noStrike" cap="none">
                <a:solidFill>
                  <a:schemeClr val="dk1"/>
                </a:solidFill>
                <a:latin typeface="Calibri"/>
                <a:ea typeface="Calibri"/>
                <a:cs typeface="Calibri"/>
                <a:sym typeface="Calibri"/>
              </a:rPr>
              <a:t>9</a:t>
            </a:fld>
            <a:endParaRPr sz="1200" b="0" i="0" u="none" strike="noStrike" cap="none">
              <a:solidFill>
                <a:schemeClr val="dk1"/>
              </a:solidFill>
              <a:latin typeface="Calibri"/>
              <a:ea typeface="Calibri"/>
              <a:cs typeface="Calibri"/>
              <a:sym typeface="Calibri"/>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8"/>
        <p:cNvGrpSpPr/>
        <p:nvPr/>
      </p:nvGrpSpPr>
      <p:grpSpPr>
        <a:xfrm>
          <a:off x="0" y="0"/>
          <a:ext cx="0" cy="0"/>
          <a:chOff x="0" y="0"/>
          <a:chExt cx="0" cy="0"/>
        </a:xfrm>
      </p:grpSpPr>
      <p:sp>
        <p:nvSpPr>
          <p:cNvPr id="19" name="Shape 19"/>
          <p:cNvSpPr/>
          <p:nvPr/>
        </p:nvSpPr>
        <p:spPr>
          <a:xfrm>
            <a:off x="446534" y="3085765"/>
            <a:ext cx="11262866" cy="330480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 name="Shape 20"/>
          <p:cNvSpPr txBox="1">
            <a:spLocks noGrp="1"/>
          </p:cNvSpPr>
          <p:nvPr>
            <p:ph type="ctrTitle"/>
          </p:nvPr>
        </p:nvSpPr>
        <p:spPr>
          <a:xfrm>
            <a:off x="581191" y="1020431"/>
            <a:ext cx="10993549" cy="1475013"/>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3600"/>
              <a:buFont typeface="Cabin"/>
              <a:buNone/>
              <a:defRPr sz="3600" b="0" i="0" u="none" strike="noStrike" cap="none">
                <a:solidFill>
                  <a:schemeClr val="accen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1" name="Shape 21"/>
          <p:cNvSpPr txBox="1">
            <a:spLocks noGrp="1"/>
          </p:cNvSpPr>
          <p:nvPr>
            <p:ph type="subTitle" idx="1"/>
          </p:nvPr>
        </p:nvSpPr>
        <p:spPr>
          <a:xfrm>
            <a:off x="581194" y="2495445"/>
            <a:ext cx="10993546" cy="590321"/>
          </a:xfrm>
          <a:prstGeom prst="rect">
            <a:avLst/>
          </a:prstGeom>
          <a:noFill/>
          <a:ln>
            <a:noFill/>
          </a:ln>
        </p:spPr>
        <p:txBody>
          <a:bodyPr spcFirstLastPara="1" wrap="square" lIns="91425" tIns="45700" rIns="91425" bIns="45700" anchor="t" anchorCtr="0"/>
          <a:lstStyle>
            <a:lvl1pPr marR="0" lvl="0" algn="l" rtl="0">
              <a:spcBef>
                <a:spcPts val="320"/>
              </a:spcBef>
              <a:spcAft>
                <a:spcPts val="0"/>
              </a:spcAft>
              <a:buClr>
                <a:schemeClr val="accent2"/>
              </a:buClr>
              <a:buSzPts val="1472"/>
              <a:buFont typeface="Noto Sans Symbols"/>
              <a:buNone/>
              <a:defRPr sz="1600" b="0" i="0" u="none" strike="noStrike" cap="none">
                <a:solidFill>
                  <a:schemeClr val="accent2"/>
                </a:solidFill>
                <a:latin typeface="Cabin"/>
                <a:ea typeface="Cabin"/>
                <a:cs typeface="Cabin"/>
                <a:sym typeface="Cabin"/>
              </a:defRPr>
            </a:lvl1pPr>
            <a:lvl2pPr marR="0" lvl="1" algn="ctr" rtl="0">
              <a:spcBef>
                <a:spcPts val="600"/>
              </a:spcBef>
              <a:spcAft>
                <a:spcPts val="0"/>
              </a:spcAft>
              <a:buClr>
                <a:schemeClr val="accent2"/>
              </a:buClr>
              <a:buSzPts val="1472"/>
              <a:buFont typeface="Noto Sans Symbols"/>
              <a:buNone/>
              <a:defRPr sz="1600" b="0" i="0" u="none" strike="noStrike" cap="none">
                <a:solidFill>
                  <a:srgbClr val="888888"/>
                </a:solidFill>
                <a:latin typeface="Cabin"/>
                <a:ea typeface="Cabin"/>
                <a:cs typeface="Cabin"/>
                <a:sym typeface="Cabin"/>
              </a:defRPr>
            </a:lvl2pPr>
            <a:lvl3pPr marR="0" lvl="2" algn="ctr" rtl="0">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3pPr>
            <a:lvl4pPr marR="0" lvl="3" algn="ctr" rtl="0">
              <a:spcBef>
                <a:spcPts val="600"/>
              </a:spcBef>
              <a:spcAft>
                <a:spcPts val="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4pPr>
            <a:lvl5pPr marR="0" lvl="4" algn="ctr" rtl="0">
              <a:spcBef>
                <a:spcPts val="600"/>
              </a:spcBef>
              <a:spcAft>
                <a:spcPts val="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5pPr>
            <a:lvl6pPr marR="0" lvl="5" algn="ctr" rtl="0">
              <a:spcBef>
                <a:spcPts val="600"/>
              </a:spcBef>
              <a:spcAft>
                <a:spcPts val="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6pPr>
            <a:lvl7pPr marR="0" lvl="6" algn="ctr" rtl="0">
              <a:spcBef>
                <a:spcPts val="600"/>
              </a:spcBef>
              <a:spcAft>
                <a:spcPts val="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7pPr>
            <a:lvl8pPr marR="0" lvl="7" algn="ctr" rtl="0">
              <a:spcBef>
                <a:spcPts val="600"/>
              </a:spcBef>
              <a:spcAft>
                <a:spcPts val="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8pPr>
            <a:lvl9pPr marR="0" lvl="8" algn="ctr" rtl="0">
              <a:spcBef>
                <a:spcPts val="600"/>
              </a:spcBef>
              <a:spcAft>
                <a:spcPts val="600"/>
              </a:spcAft>
              <a:buClr>
                <a:schemeClr val="accent2"/>
              </a:buClr>
              <a:buSzPts val="1104"/>
              <a:buFont typeface="Noto Sans Symbols"/>
              <a:buNone/>
              <a:defRPr sz="1200" b="0" i="0" u="none" strike="noStrike" cap="none">
                <a:solidFill>
                  <a:srgbClr val="888888"/>
                </a:solidFill>
                <a:latin typeface="Cabin"/>
                <a:ea typeface="Cabin"/>
                <a:cs typeface="Cabin"/>
                <a:sym typeface="Cabin"/>
              </a:defRPr>
            </a:lvl9pPr>
          </a:lstStyle>
          <a:p>
            <a:endParaRPr/>
          </a:p>
        </p:txBody>
      </p:sp>
      <p:sp>
        <p:nvSpPr>
          <p:cNvPr id="22" name="Shape 22"/>
          <p:cNvSpPr txBox="1">
            <a:spLocks noGrp="1"/>
          </p:cNvSpPr>
          <p:nvPr>
            <p:ph type="dt" idx="10"/>
          </p:nvPr>
        </p:nvSpPr>
        <p:spPr>
          <a:xfrm>
            <a:off x="7605951" y="5956137"/>
            <a:ext cx="2844800"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539F8A"/>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3" name="Shape 23"/>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539F8A"/>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24" name="Shape 24"/>
          <p:cNvSpPr txBox="1">
            <a:spLocks noGrp="1"/>
          </p:cNvSpPr>
          <p:nvPr>
            <p:ph type="sldNum" idx="12"/>
          </p:nvPr>
        </p:nvSpPr>
        <p:spPr>
          <a:xfrm>
            <a:off x="10558300" y="5956137"/>
            <a:ext cx="101644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539F8A"/>
                </a:solidFill>
                <a:latin typeface="Cabin"/>
                <a:ea typeface="Cabin"/>
                <a:cs typeface="Cabin"/>
                <a:sym typeface="Cabin"/>
              </a:defRPr>
            </a:lvl1pPr>
            <a:lvl2pPr marL="0" marR="0" lvl="1" indent="0" algn="r" rtl="0">
              <a:spcBef>
                <a:spcPts val="0"/>
              </a:spcBef>
              <a:buNone/>
              <a:defRPr sz="900" b="0" i="0" u="none" strike="noStrike" cap="none">
                <a:solidFill>
                  <a:srgbClr val="539F8A"/>
                </a:solidFill>
                <a:latin typeface="Cabin"/>
                <a:ea typeface="Cabin"/>
                <a:cs typeface="Cabin"/>
                <a:sym typeface="Cabin"/>
              </a:defRPr>
            </a:lvl2pPr>
            <a:lvl3pPr marL="0" marR="0" lvl="2" indent="0" algn="r" rtl="0">
              <a:spcBef>
                <a:spcPts val="0"/>
              </a:spcBef>
              <a:buNone/>
              <a:defRPr sz="900" b="0" i="0" u="none" strike="noStrike" cap="none">
                <a:solidFill>
                  <a:srgbClr val="539F8A"/>
                </a:solidFill>
                <a:latin typeface="Cabin"/>
                <a:ea typeface="Cabin"/>
                <a:cs typeface="Cabin"/>
                <a:sym typeface="Cabin"/>
              </a:defRPr>
            </a:lvl3pPr>
            <a:lvl4pPr marL="0" marR="0" lvl="3" indent="0" algn="r" rtl="0">
              <a:spcBef>
                <a:spcPts val="0"/>
              </a:spcBef>
              <a:buNone/>
              <a:defRPr sz="900" b="0" i="0" u="none" strike="noStrike" cap="none">
                <a:solidFill>
                  <a:srgbClr val="539F8A"/>
                </a:solidFill>
                <a:latin typeface="Cabin"/>
                <a:ea typeface="Cabin"/>
                <a:cs typeface="Cabin"/>
                <a:sym typeface="Cabin"/>
              </a:defRPr>
            </a:lvl4pPr>
            <a:lvl5pPr marL="0" marR="0" lvl="4" indent="0" algn="r" rtl="0">
              <a:spcBef>
                <a:spcPts val="0"/>
              </a:spcBef>
              <a:buNone/>
              <a:defRPr sz="900" b="0" i="0" u="none" strike="noStrike" cap="none">
                <a:solidFill>
                  <a:srgbClr val="539F8A"/>
                </a:solidFill>
                <a:latin typeface="Cabin"/>
                <a:ea typeface="Cabin"/>
                <a:cs typeface="Cabin"/>
                <a:sym typeface="Cabin"/>
              </a:defRPr>
            </a:lvl5pPr>
            <a:lvl6pPr marL="0" marR="0" lvl="5" indent="0" algn="r" rtl="0">
              <a:spcBef>
                <a:spcPts val="0"/>
              </a:spcBef>
              <a:buNone/>
              <a:defRPr sz="900" b="0" i="0" u="none" strike="noStrike" cap="none">
                <a:solidFill>
                  <a:srgbClr val="539F8A"/>
                </a:solidFill>
                <a:latin typeface="Cabin"/>
                <a:ea typeface="Cabin"/>
                <a:cs typeface="Cabin"/>
                <a:sym typeface="Cabin"/>
              </a:defRPr>
            </a:lvl6pPr>
            <a:lvl7pPr marL="0" marR="0" lvl="6" indent="0" algn="r" rtl="0">
              <a:spcBef>
                <a:spcPts val="0"/>
              </a:spcBef>
              <a:buNone/>
              <a:defRPr sz="900" b="0" i="0" u="none" strike="noStrike" cap="none">
                <a:solidFill>
                  <a:srgbClr val="539F8A"/>
                </a:solidFill>
                <a:latin typeface="Cabin"/>
                <a:ea typeface="Cabin"/>
                <a:cs typeface="Cabin"/>
                <a:sym typeface="Cabin"/>
              </a:defRPr>
            </a:lvl7pPr>
            <a:lvl8pPr marL="0" marR="0" lvl="7" indent="0" algn="r" rtl="0">
              <a:spcBef>
                <a:spcPts val="0"/>
              </a:spcBef>
              <a:buNone/>
              <a:defRPr sz="900" b="0" i="0" u="none" strike="noStrike" cap="none">
                <a:solidFill>
                  <a:srgbClr val="539F8A"/>
                </a:solidFill>
                <a:latin typeface="Cabin"/>
                <a:ea typeface="Cabin"/>
                <a:cs typeface="Cabin"/>
                <a:sym typeface="Cabin"/>
              </a:defRPr>
            </a:lvl8pPr>
            <a:lvl9pPr marL="0" marR="0" lvl="8" indent="0" algn="r" rtl="0">
              <a:spcBef>
                <a:spcPts val="0"/>
              </a:spcBef>
              <a:buNone/>
              <a:defRPr sz="900" b="0" i="0" u="none" strike="noStrike" cap="none">
                <a:solidFill>
                  <a:srgbClr val="539F8A"/>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Title and Vertical Text" type="vertTx">
  <p:cSld name="VERTICAL_TEXT">
    <p:spTree>
      <p:nvGrpSpPr>
        <p:cNvPr id="1" name="Shape 82"/>
        <p:cNvGrpSpPr/>
        <p:nvPr/>
      </p:nvGrpSpPr>
      <p:grpSpPr>
        <a:xfrm>
          <a:off x="0" y="0"/>
          <a:ext cx="0" cy="0"/>
          <a:chOff x="0" y="0"/>
          <a:chExt cx="0" cy="0"/>
        </a:xfrm>
      </p:grpSpPr>
      <p:sp>
        <p:nvSpPr>
          <p:cNvPr id="83" name="Shape 83"/>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84" name="Shape 84"/>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85" name="Shape 85"/>
          <p:cNvSpPr txBox="1">
            <a:spLocks noGrp="1"/>
          </p:cNvSpPr>
          <p:nvPr>
            <p:ph type="body" idx="1"/>
          </p:nvPr>
        </p:nvSpPr>
        <p:spPr>
          <a:xfrm rot="5400000">
            <a:off x="4334603" y="-1417408"/>
            <a:ext cx="3522794" cy="11029616"/>
          </a:xfrm>
          <a:prstGeom prst="rect">
            <a:avLst/>
          </a:prstGeom>
          <a:noFill/>
          <a:ln>
            <a:noFill/>
          </a:ln>
        </p:spPr>
        <p:txBody>
          <a:bodyPr spcFirstLastPara="1" wrap="square" lIns="91425" tIns="45700" rIns="91425" bIns="45700" anchor="t"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86" name="Shape 86"/>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7" name="Shape 87"/>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8" name="Shape 88"/>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2"/>
                </a:solidFill>
                <a:latin typeface="Cabin"/>
                <a:ea typeface="Cabin"/>
                <a:cs typeface="Cabin"/>
                <a:sym typeface="Cabin"/>
              </a:defRPr>
            </a:lvl1pPr>
            <a:lvl2pPr marL="0" marR="0" lvl="1" indent="0" algn="r" rtl="0">
              <a:spcBef>
                <a:spcPts val="0"/>
              </a:spcBef>
              <a:buNone/>
              <a:defRPr sz="900">
                <a:solidFill>
                  <a:schemeClr val="accent2"/>
                </a:solidFill>
                <a:latin typeface="Cabin"/>
                <a:ea typeface="Cabin"/>
                <a:cs typeface="Cabin"/>
                <a:sym typeface="Cabin"/>
              </a:defRPr>
            </a:lvl2pPr>
            <a:lvl3pPr marL="0" marR="0" lvl="2" indent="0" algn="r" rtl="0">
              <a:spcBef>
                <a:spcPts val="0"/>
              </a:spcBef>
              <a:buNone/>
              <a:defRPr sz="900">
                <a:solidFill>
                  <a:schemeClr val="accent2"/>
                </a:solidFill>
                <a:latin typeface="Cabin"/>
                <a:ea typeface="Cabin"/>
                <a:cs typeface="Cabin"/>
                <a:sym typeface="Cabin"/>
              </a:defRPr>
            </a:lvl3pPr>
            <a:lvl4pPr marL="0" marR="0" lvl="3" indent="0" algn="r" rtl="0">
              <a:spcBef>
                <a:spcPts val="0"/>
              </a:spcBef>
              <a:buNone/>
              <a:defRPr sz="900">
                <a:solidFill>
                  <a:schemeClr val="accent2"/>
                </a:solidFill>
                <a:latin typeface="Cabin"/>
                <a:ea typeface="Cabin"/>
                <a:cs typeface="Cabin"/>
                <a:sym typeface="Cabin"/>
              </a:defRPr>
            </a:lvl4pPr>
            <a:lvl5pPr marL="0" marR="0" lvl="4" indent="0" algn="r" rtl="0">
              <a:spcBef>
                <a:spcPts val="0"/>
              </a:spcBef>
              <a:buNone/>
              <a:defRPr sz="900">
                <a:solidFill>
                  <a:schemeClr val="accent2"/>
                </a:solidFill>
                <a:latin typeface="Cabin"/>
                <a:ea typeface="Cabin"/>
                <a:cs typeface="Cabin"/>
                <a:sym typeface="Cabin"/>
              </a:defRPr>
            </a:lvl5pPr>
            <a:lvl6pPr marL="0" marR="0" lvl="5" indent="0" algn="r" rtl="0">
              <a:spcBef>
                <a:spcPts val="0"/>
              </a:spcBef>
              <a:buNone/>
              <a:defRPr sz="900">
                <a:solidFill>
                  <a:schemeClr val="accent2"/>
                </a:solidFill>
                <a:latin typeface="Cabin"/>
                <a:ea typeface="Cabin"/>
                <a:cs typeface="Cabin"/>
                <a:sym typeface="Cabin"/>
              </a:defRPr>
            </a:lvl6pPr>
            <a:lvl7pPr marL="0" marR="0" lvl="6" indent="0" algn="r" rtl="0">
              <a:spcBef>
                <a:spcPts val="0"/>
              </a:spcBef>
              <a:buNone/>
              <a:defRPr sz="900">
                <a:solidFill>
                  <a:schemeClr val="accent2"/>
                </a:solidFill>
                <a:latin typeface="Cabin"/>
                <a:ea typeface="Cabin"/>
                <a:cs typeface="Cabin"/>
                <a:sym typeface="Cabin"/>
              </a:defRPr>
            </a:lvl7pPr>
            <a:lvl8pPr marL="0" marR="0" lvl="7" indent="0" algn="r" rtl="0">
              <a:spcBef>
                <a:spcPts val="0"/>
              </a:spcBef>
              <a:buNone/>
              <a:defRPr sz="900">
                <a:solidFill>
                  <a:schemeClr val="accent2"/>
                </a:solidFill>
                <a:latin typeface="Cabin"/>
                <a:ea typeface="Cabin"/>
                <a:cs typeface="Cabin"/>
                <a:sym typeface="Cabin"/>
              </a:defRPr>
            </a:lvl8pPr>
            <a:lvl9pPr marL="0" marR="0" lvl="8" indent="0" algn="r" rtl="0">
              <a:spcBef>
                <a:spcPts val="0"/>
              </a:spcBef>
              <a:buNone/>
              <a:defRPr sz="900">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Vertical Title and Text" type="vertTitleAndTx">
  <p:cSld name="VERTICAL_TITLE_AND_VERTICAL_TEXT">
    <p:spTree>
      <p:nvGrpSpPr>
        <p:cNvPr id="1" name="Shape 89"/>
        <p:cNvGrpSpPr/>
        <p:nvPr/>
      </p:nvGrpSpPr>
      <p:grpSpPr>
        <a:xfrm>
          <a:off x="0" y="0"/>
          <a:ext cx="0" cy="0"/>
          <a:chOff x="0" y="0"/>
          <a:chExt cx="0" cy="0"/>
        </a:xfrm>
      </p:grpSpPr>
      <p:sp>
        <p:nvSpPr>
          <p:cNvPr id="90" name="Shape 90"/>
          <p:cNvSpPr/>
          <p:nvPr/>
        </p:nvSpPr>
        <p:spPr>
          <a:xfrm>
            <a:off x="8839201" y="599725"/>
            <a:ext cx="2906817" cy="5816950"/>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91" name="Shape 91"/>
          <p:cNvSpPr txBox="1">
            <a:spLocks noGrp="1"/>
          </p:cNvSpPr>
          <p:nvPr>
            <p:ph type="title"/>
          </p:nvPr>
        </p:nvSpPr>
        <p:spPr>
          <a:xfrm rot="5400000">
            <a:off x="7249746" y="2265181"/>
            <a:ext cx="5183073" cy="2004164"/>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92" name="Shape 92"/>
          <p:cNvSpPr txBox="1">
            <a:spLocks noGrp="1"/>
          </p:cNvSpPr>
          <p:nvPr>
            <p:ph type="body" idx="1"/>
          </p:nvPr>
        </p:nvSpPr>
        <p:spPr>
          <a:xfrm rot="5400000">
            <a:off x="2131526" y="-680877"/>
            <a:ext cx="5183073" cy="7896279"/>
          </a:xfrm>
          <a:prstGeom prst="rect">
            <a:avLst/>
          </a:prstGeom>
          <a:noFill/>
          <a:ln>
            <a:noFill/>
          </a:ln>
        </p:spPr>
        <p:txBody>
          <a:bodyPr spcFirstLastPara="1" wrap="square" lIns="91425" tIns="45700" rIns="91425" bIns="45700" anchor="t"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93" name="Shape 93"/>
          <p:cNvSpPr txBox="1">
            <a:spLocks noGrp="1"/>
          </p:cNvSpPr>
          <p:nvPr>
            <p:ph type="dt" idx="10"/>
          </p:nvPr>
        </p:nvSpPr>
        <p:spPr>
          <a:xfrm>
            <a:off x="8993673" y="5956137"/>
            <a:ext cx="1328141"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539F8A"/>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4" name="Shape 94"/>
          <p:cNvSpPr txBox="1">
            <a:spLocks noGrp="1"/>
          </p:cNvSpPr>
          <p:nvPr>
            <p:ph type="ftr" idx="11"/>
          </p:nvPr>
        </p:nvSpPr>
        <p:spPr>
          <a:xfrm>
            <a:off x="774923" y="5951811"/>
            <a:ext cx="7896279"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95" name="Shape 95"/>
          <p:cNvSpPr txBox="1">
            <a:spLocks noGrp="1"/>
          </p:cNvSpPr>
          <p:nvPr>
            <p:ph type="sldNum" idx="12"/>
          </p:nvPr>
        </p:nvSpPr>
        <p:spPr>
          <a:xfrm>
            <a:off x="10446615" y="5956137"/>
            <a:ext cx="1164195"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539F8A"/>
                </a:solidFill>
                <a:latin typeface="Cabin"/>
                <a:ea typeface="Cabin"/>
                <a:cs typeface="Cabin"/>
                <a:sym typeface="Cabin"/>
              </a:defRPr>
            </a:lvl1pPr>
            <a:lvl2pPr marL="0" marR="0" lvl="1" indent="0" algn="r" rtl="0">
              <a:spcBef>
                <a:spcPts val="0"/>
              </a:spcBef>
              <a:buNone/>
              <a:defRPr sz="900">
                <a:solidFill>
                  <a:srgbClr val="539F8A"/>
                </a:solidFill>
                <a:latin typeface="Cabin"/>
                <a:ea typeface="Cabin"/>
                <a:cs typeface="Cabin"/>
                <a:sym typeface="Cabin"/>
              </a:defRPr>
            </a:lvl2pPr>
            <a:lvl3pPr marL="0" marR="0" lvl="2" indent="0" algn="r" rtl="0">
              <a:spcBef>
                <a:spcPts val="0"/>
              </a:spcBef>
              <a:buNone/>
              <a:defRPr sz="900">
                <a:solidFill>
                  <a:srgbClr val="539F8A"/>
                </a:solidFill>
                <a:latin typeface="Cabin"/>
                <a:ea typeface="Cabin"/>
                <a:cs typeface="Cabin"/>
                <a:sym typeface="Cabin"/>
              </a:defRPr>
            </a:lvl3pPr>
            <a:lvl4pPr marL="0" marR="0" lvl="3" indent="0" algn="r" rtl="0">
              <a:spcBef>
                <a:spcPts val="0"/>
              </a:spcBef>
              <a:buNone/>
              <a:defRPr sz="900">
                <a:solidFill>
                  <a:srgbClr val="539F8A"/>
                </a:solidFill>
                <a:latin typeface="Cabin"/>
                <a:ea typeface="Cabin"/>
                <a:cs typeface="Cabin"/>
                <a:sym typeface="Cabin"/>
              </a:defRPr>
            </a:lvl4pPr>
            <a:lvl5pPr marL="0" marR="0" lvl="4" indent="0" algn="r" rtl="0">
              <a:spcBef>
                <a:spcPts val="0"/>
              </a:spcBef>
              <a:buNone/>
              <a:defRPr sz="900">
                <a:solidFill>
                  <a:srgbClr val="539F8A"/>
                </a:solidFill>
                <a:latin typeface="Cabin"/>
                <a:ea typeface="Cabin"/>
                <a:cs typeface="Cabin"/>
                <a:sym typeface="Cabin"/>
              </a:defRPr>
            </a:lvl5pPr>
            <a:lvl6pPr marL="0" marR="0" lvl="5" indent="0" algn="r" rtl="0">
              <a:spcBef>
                <a:spcPts val="0"/>
              </a:spcBef>
              <a:buNone/>
              <a:defRPr sz="900">
                <a:solidFill>
                  <a:srgbClr val="539F8A"/>
                </a:solidFill>
                <a:latin typeface="Cabin"/>
                <a:ea typeface="Cabin"/>
                <a:cs typeface="Cabin"/>
                <a:sym typeface="Cabin"/>
              </a:defRPr>
            </a:lvl6pPr>
            <a:lvl7pPr marL="0" marR="0" lvl="6" indent="0" algn="r" rtl="0">
              <a:spcBef>
                <a:spcPts val="0"/>
              </a:spcBef>
              <a:buNone/>
              <a:defRPr sz="900">
                <a:solidFill>
                  <a:srgbClr val="539F8A"/>
                </a:solidFill>
                <a:latin typeface="Cabin"/>
                <a:ea typeface="Cabin"/>
                <a:cs typeface="Cabin"/>
                <a:sym typeface="Cabin"/>
              </a:defRPr>
            </a:lvl7pPr>
            <a:lvl8pPr marL="0" marR="0" lvl="7" indent="0" algn="r" rtl="0">
              <a:spcBef>
                <a:spcPts val="0"/>
              </a:spcBef>
              <a:buNone/>
              <a:defRPr sz="900">
                <a:solidFill>
                  <a:srgbClr val="539F8A"/>
                </a:solidFill>
                <a:latin typeface="Cabin"/>
                <a:ea typeface="Cabin"/>
                <a:cs typeface="Cabin"/>
                <a:sym typeface="Cabin"/>
              </a:defRPr>
            </a:lvl8pPr>
            <a:lvl9pPr marL="0" marR="0" lvl="8" indent="0" algn="r" rtl="0">
              <a:spcBef>
                <a:spcPts val="0"/>
              </a:spcBef>
              <a:buNone/>
              <a:defRPr sz="900">
                <a:solidFill>
                  <a:srgbClr val="539F8A"/>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25"/>
        <p:cNvGrpSpPr/>
        <p:nvPr/>
      </p:nvGrpSpPr>
      <p:grpSpPr>
        <a:xfrm>
          <a:off x="0" y="0"/>
          <a:ext cx="0" cy="0"/>
          <a:chOff x="0" y="0"/>
          <a:chExt cx="0" cy="0"/>
        </a:xfrm>
      </p:grpSpPr>
      <p:sp>
        <p:nvSpPr>
          <p:cNvPr id="26" name="Shape 26"/>
          <p:cNvSpPr/>
          <p:nvPr/>
        </p:nvSpPr>
        <p:spPr>
          <a:xfrm>
            <a:off x="440286" y="614407"/>
            <a:ext cx="11309338" cy="1189298"/>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 name="Shape 27"/>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28" name="Shape 28"/>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29" name="Shape 29"/>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0" name="Shape 30"/>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1" name="Shape 31"/>
          <p:cNvSpPr txBox="1">
            <a:spLocks noGrp="1"/>
          </p:cNvSpPr>
          <p:nvPr>
            <p:ph type="sldNum" idx="12"/>
          </p:nvPr>
        </p:nvSpPr>
        <p:spPr>
          <a:xfrm>
            <a:off x="10558300" y="5956137"/>
            <a:ext cx="1052508"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2"/>
                </a:solidFill>
                <a:latin typeface="Cabin"/>
                <a:ea typeface="Cabin"/>
                <a:cs typeface="Cabin"/>
                <a:sym typeface="Cabin"/>
              </a:defRPr>
            </a:lvl1pPr>
            <a:lvl2pPr marL="0" marR="0" lvl="1" indent="0" algn="r" rtl="0">
              <a:spcBef>
                <a:spcPts val="0"/>
              </a:spcBef>
              <a:buNone/>
              <a:defRPr sz="900" b="0" i="0" u="none" strike="noStrike" cap="none">
                <a:solidFill>
                  <a:schemeClr val="accent2"/>
                </a:solidFill>
                <a:latin typeface="Cabin"/>
                <a:ea typeface="Cabin"/>
                <a:cs typeface="Cabin"/>
                <a:sym typeface="Cabin"/>
              </a:defRPr>
            </a:lvl2pPr>
            <a:lvl3pPr marL="0" marR="0" lvl="2" indent="0" algn="r" rtl="0">
              <a:spcBef>
                <a:spcPts val="0"/>
              </a:spcBef>
              <a:buNone/>
              <a:defRPr sz="900" b="0" i="0" u="none" strike="noStrike" cap="none">
                <a:solidFill>
                  <a:schemeClr val="accent2"/>
                </a:solidFill>
                <a:latin typeface="Cabin"/>
                <a:ea typeface="Cabin"/>
                <a:cs typeface="Cabin"/>
                <a:sym typeface="Cabin"/>
              </a:defRPr>
            </a:lvl3pPr>
            <a:lvl4pPr marL="0" marR="0" lvl="3" indent="0" algn="r" rtl="0">
              <a:spcBef>
                <a:spcPts val="0"/>
              </a:spcBef>
              <a:buNone/>
              <a:defRPr sz="900" b="0" i="0" u="none" strike="noStrike" cap="none">
                <a:solidFill>
                  <a:schemeClr val="accent2"/>
                </a:solidFill>
                <a:latin typeface="Cabin"/>
                <a:ea typeface="Cabin"/>
                <a:cs typeface="Cabin"/>
                <a:sym typeface="Cabin"/>
              </a:defRPr>
            </a:lvl4pPr>
            <a:lvl5pPr marL="0" marR="0" lvl="4" indent="0" algn="r" rtl="0">
              <a:spcBef>
                <a:spcPts val="0"/>
              </a:spcBef>
              <a:buNone/>
              <a:defRPr sz="900" b="0" i="0" u="none" strike="noStrike" cap="none">
                <a:solidFill>
                  <a:schemeClr val="accent2"/>
                </a:solidFill>
                <a:latin typeface="Cabin"/>
                <a:ea typeface="Cabin"/>
                <a:cs typeface="Cabin"/>
                <a:sym typeface="Cabin"/>
              </a:defRPr>
            </a:lvl5pPr>
            <a:lvl6pPr marL="0" marR="0" lvl="5" indent="0" algn="r" rtl="0">
              <a:spcBef>
                <a:spcPts val="0"/>
              </a:spcBef>
              <a:buNone/>
              <a:defRPr sz="900" b="0" i="0" u="none" strike="noStrike" cap="none">
                <a:solidFill>
                  <a:schemeClr val="accent2"/>
                </a:solidFill>
                <a:latin typeface="Cabin"/>
                <a:ea typeface="Cabin"/>
                <a:cs typeface="Cabin"/>
                <a:sym typeface="Cabin"/>
              </a:defRPr>
            </a:lvl6pPr>
            <a:lvl7pPr marL="0" marR="0" lvl="6" indent="0" algn="r" rtl="0">
              <a:spcBef>
                <a:spcPts val="0"/>
              </a:spcBef>
              <a:buNone/>
              <a:defRPr sz="900" b="0" i="0" u="none" strike="noStrike" cap="none">
                <a:solidFill>
                  <a:schemeClr val="accent2"/>
                </a:solidFill>
                <a:latin typeface="Cabin"/>
                <a:ea typeface="Cabin"/>
                <a:cs typeface="Cabin"/>
                <a:sym typeface="Cabin"/>
              </a:defRPr>
            </a:lvl7pPr>
            <a:lvl8pPr marL="0" marR="0" lvl="7" indent="0" algn="r" rtl="0">
              <a:spcBef>
                <a:spcPts val="0"/>
              </a:spcBef>
              <a:buNone/>
              <a:defRPr sz="900" b="0" i="0" u="none" strike="noStrike" cap="none">
                <a:solidFill>
                  <a:schemeClr val="accent2"/>
                </a:solidFill>
                <a:latin typeface="Cabin"/>
                <a:ea typeface="Cabin"/>
                <a:cs typeface="Cabin"/>
                <a:sym typeface="Cabin"/>
              </a:defRPr>
            </a:lvl8pPr>
            <a:lvl9pPr marL="0" marR="0" lvl="8" indent="0" algn="r" rtl="0">
              <a:spcBef>
                <a:spcPts val="0"/>
              </a:spcBef>
              <a:buNone/>
              <a:defRPr sz="900" b="0" i="0" u="none" strike="noStrike" cap="none">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Picture with Caption" type="picTx">
  <p:cSld name="PICTURE_WITH_CAPTION_TEXT">
    <p:spTree>
      <p:nvGrpSpPr>
        <p:cNvPr id="1" name="Shape 32"/>
        <p:cNvGrpSpPr/>
        <p:nvPr/>
      </p:nvGrpSpPr>
      <p:grpSpPr>
        <a:xfrm>
          <a:off x="0" y="0"/>
          <a:ext cx="0" cy="0"/>
          <a:chOff x="0" y="0"/>
          <a:chExt cx="0" cy="0"/>
        </a:xfrm>
      </p:grpSpPr>
      <p:sp>
        <p:nvSpPr>
          <p:cNvPr id="33" name="Shape 33"/>
          <p:cNvSpPr txBox="1">
            <a:spLocks noGrp="1"/>
          </p:cNvSpPr>
          <p:nvPr>
            <p:ph type="title"/>
          </p:nvPr>
        </p:nvSpPr>
        <p:spPr>
          <a:xfrm>
            <a:off x="581193" y="4693389"/>
            <a:ext cx="11029616" cy="566738"/>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2400"/>
              <a:buFont typeface="Cabin"/>
              <a:buNone/>
              <a:defRPr sz="2400" b="0" i="0" u="none" strike="noStrike" cap="none">
                <a:solidFill>
                  <a:schemeClr val="accen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34" name="Shape 34"/>
          <p:cNvSpPr>
            <a:spLocks noGrp="1"/>
          </p:cNvSpPr>
          <p:nvPr>
            <p:ph type="pic" idx="2"/>
          </p:nvPr>
        </p:nvSpPr>
        <p:spPr>
          <a:xfrm>
            <a:off x="447817" y="599725"/>
            <a:ext cx="11290859" cy="3557252"/>
          </a:xfrm>
          <a:prstGeom prst="rect">
            <a:avLst/>
          </a:prstGeom>
          <a:noFill/>
          <a:ln>
            <a:noFill/>
          </a:ln>
        </p:spPr>
        <p:txBody>
          <a:bodyPr spcFirstLastPara="1" wrap="square" lIns="91425" tIns="45700" rIns="91425" bIns="45700" anchor="t" anchorCtr="0"/>
          <a:lstStyle>
            <a:lvl1pPr marR="0" lvl="0" algn="ctr" rtl="0">
              <a:spcBef>
                <a:spcPts val="32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1pPr>
            <a:lvl2pPr marR="0" lvl="1"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2pPr>
            <a:lvl3pPr marR="0" lvl="2"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3pPr>
            <a:lvl4pPr marR="0" lvl="3"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4pPr>
            <a:lvl5pPr marR="0" lvl="4"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5pPr>
            <a:lvl6pPr marR="0" lvl="5"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6pPr>
            <a:lvl7pPr marR="0" lvl="6"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7pPr>
            <a:lvl8pPr marR="0" lvl="7" algn="l" rtl="0">
              <a:spcBef>
                <a:spcPts val="600"/>
              </a:spcBef>
              <a:spcAft>
                <a:spcPts val="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8pPr>
            <a:lvl9pPr marR="0" lvl="8" algn="l" rtl="0">
              <a:spcBef>
                <a:spcPts val="600"/>
              </a:spcBef>
              <a:spcAft>
                <a:spcPts val="600"/>
              </a:spcAft>
              <a:buClr>
                <a:schemeClr val="accent2"/>
              </a:buClr>
              <a:buSzPts val="1472"/>
              <a:buFont typeface="Noto Sans Symbols"/>
              <a:buNone/>
              <a:defRPr sz="1600" b="0" i="0" u="none" strike="noStrike" cap="none">
                <a:solidFill>
                  <a:schemeClr val="dk2"/>
                </a:solidFill>
                <a:latin typeface="Cabin"/>
                <a:ea typeface="Cabin"/>
                <a:cs typeface="Cabin"/>
                <a:sym typeface="Cabin"/>
              </a:defRPr>
            </a:lvl9pPr>
          </a:lstStyle>
          <a:p>
            <a:endParaRPr/>
          </a:p>
        </p:txBody>
      </p:sp>
      <p:sp>
        <p:nvSpPr>
          <p:cNvPr id="35" name="Shape 35"/>
          <p:cNvSpPr txBox="1">
            <a:spLocks noGrp="1"/>
          </p:cNvSpPr>
          <p:nvPr>
            <p:ph type="body" idx="1"/>
          </p:nvPr>
        </p:nvSpPr>
        <p:spPr>
          <a:xfrm>
            <a:off x="581192" y="5260127"/>
            <a:ext cx="11029617" cy="598671"/>
          </a:xfrm>
          <a:prstGeom prst="rect">
            <a:avLst/>
          </a:prstGeom>
          <a:noFill/>
          <a:ln>
            <a:noFill/>
          </a:ln>
        </p:spPr>
        <p:txBody>
          <a:bodyPr spcFirstLastPara="1" wrap="square" lIns="91425" tIns="45700" rIns="91425" bIns="45700" anchor="ctr" anchorCtr="0"/>
          <a:lstStyle>
            <a:lvl1pPr marL="457200" marR="0" lvl="0" indent="-228600" algn="l" rtl="0">
              <a:spcBef>
                <a:spcPts val="240"/>
              </a:spcBef>
              <a:spcAft>
                <a:spcPts val="0"/>
              </a:spcAft>
              <a:buClr>
                <a:schemeClr val="accent2"/>
              </a:buClr>
              <a:buSzPts val="1104"/>
              <a:buFont typeface="Noto Sans Symbols"/>
              <a:buNone/>
              <a:defRPr sz="1200" b="0" i="0" u="none" strike="noStrike" cap="none">
                <a:solidFill>
                  <a:schemeClr val="dk2"/>
                </a:solidFill>
                <a:latin typeface="Cabin"/>
                <a:ea typeface="Cabin"/>
                <a:cs typeface="Cabin"/>
                <a:sym typeface="Cabin"/>
              </a:defRPr>
            </a:lvl1pPr>
            <a:lvl2pPr marL="914400" marR="0" lvl="1" indent="-228600" algn="l" rtl="0">
              <a:spcBef>
                <a:spcPts val="600"/>
              </a:spcBef>
              <a:spcAft>
                <a:spcPts val="0"/>
              </a:spcAft>
              <a:buClr>
                <a:schemeClr val="accent2"/>
              </a:buClr>
              <a:buSzPts val="1104"/>
              <a:buFont typeface="Noto Sans Symbols"/>
              <a:buNone/>
              <a:defRPr sz="1200" b="0" i="0" u="none" strike="noStrike" cap="none">
                <a:solidFill>
                  <a:schemeClr val="dk2"/>
                </a:solidFill>
                <a:latin typeface="Cabin"/>
                <a:ea typeface="Cabin"/>
                <a:cs typeface="Cabin"/>
                <a:sym typeface="Cabin"/>
              </a:defRPr>
            </a:lvl2pPr>
            <a:lvl3pPr marL="1371600" marR="0" lvl="2" indent="-228600" algn="l" rtl="0">
              <a:spcBef>
                <a:spcPts val="600"/>
              </a:spcBef>
              <a:spcAft>
                <a:spcPts val="0"/>
              </a:spcAft>
              <a:buClr>
                <a:schemeClr val="accent2"/>
              </a:buClr>
              <a:buSzPts val="920"/>
              <a:buFont typeface="Noto Sans Symbols"/>
              <a:buNone/>
              <a:defRPr sz="1000" b="0" i="0" u="none" strike="noStrike" cap="none">
                <a:solidFill>
                  <a:schemeClr val="dk2"/>
                </a:solidFill>
                <a:latin typeface="Cabin"/>
                <a:ea typeface="Cabin"/>
                <a:cs typeface="Cabin"/>
                <a:sym typeface="Cabin"/>
              </a:defRPr>
            </a:lvl3pPr>
            <a:lvl4pPr marL="1828800" marR="0" lvl="3"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4pPr>
            <a:lvl5pPr marL="2286000" marR="0" lvl="4"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5pPr>
            <a:lvl6pPr marL="2743200" marR="0" lvl="5"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6pPr>
            <a:lvl7pPr marL="3200400" marR="0" lvl="6"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7pPr>
            <a:lvl8pPr marL="3657600" marR="0" lvl="7"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8pPr>
            <a:lvl9pPr marL="4114800" marR="0" lvl="8" indent="-228600" algn="l" rtl="0">
              <a:spcBef>
                <a:spcPts val="600"/>
              </a:spcBef>
              <a:spcAft>
                <a:spcPts val="60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9pPr>
          </a:lstStyle>
          <a:p>
            <a:endParaRPr/>
          </a:p>
        </p:txBody>
      </p:sp>
      <p:sp>
        <p:nvSpPr>
          <p:cNvPr id="36" name="Shape 36"/>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7" name="Shape 37"/>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38" name="Shape 38"/>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2"/>
                </a:solidFill>
                <a:latin typeface="Cabin"/>
                <a:ea typeface="Cabin"/>
                <a:cs typeface="Cabin"/>
                <a:sym typeface="Cabin"/>
              </a:defRPr>
            </a:lvl1pPr>
            <a:lvl2pPr marL="0" marR="0" lvl="1" indent="0" algn="r" rtl="0">
              <a:spcBef>
                <a:spcPts val="0"/>
              </a:spcBef>
              <a:buNone/>
              <a:defRPr sz="900" b="0" i="0" u="none" strike="noStrike" cap="none">
                <a:solidFill>
                  <a:schemeClr val="accent2"/>
                </a:solidFill>
                <a:latin typeface="Cabin"/>
                <a:ea typeface="Cabin"/>
                <a:cs typeface="Cabin"/>
                <a:sym typeface="Cabin"/>
              </a:defRPr>
            </a:lvl2pPr>
            <a:lvl3pPr marL="0" marR="0" lvl="2" indent="0" algn="r" rtl="0">
              <a:spcBef>
                <a:spcPts val="0"/>
              </a:spcBef>
              <a:buNone/>
              <a:defRPr sz="900" b="0" i="0" u="none" strike="noStrike" cap="none">
                <a:solidFill>
                  <a:schemeClr val="accent2"/>
                </a:solidFill>
                <a:latin typeface="Cabin"/>
                <a:ea typeface="Cabin"/>
                <a:cs typeface="Cabin"/>
                <a:sym typeface="Cabin"/>
              </a:defRPr>
            </a:lvl3pPr>
            <a:lvl4pPr marL="0" marR="0" lvl="3" indent="0" algn="r" rtl="0">
              <a:spcBef>
                <a:spcPts val="0"/>
              </a:spcBef>
              <a:buNone/>
              <a:defRPr sz="900" b="0" i="0" u="none" strike="noStrike" cap="none">
                <a:solidFill>
                  <a:schemeClr val="accent2"/>
                </a:solidFill>
                <a:latin typeface="Cabin"/>
                <a:ea typeface="Cabin"/>
                <a:cs typeface="Cabin"/>
                <a:sym typeface="Cabin"/>
              </a:defRPr>
            </a:lvl4pPr>
            <a:lvl5pPr marL="0" marR="0" lvl="4" indent="0" algn="r" rtl="0">
              <a:spcBef>
                <a:spcPts val="0"/>
              </a:spcBef>
              <a:buNone/>
              <a:defRPr sz="900" b="0" i="0" u="none" strike="noStrike" cap="none">
                <a:solidFill>
                  <a:schemeClr val="accent2"/>
                </a:solidFill>
                <a:latin typeface="Cabin"/>
                <a:ea typeface="Cabin"/>
                <a:cs typeface="Cabin"/>
                <a:sym typeface="Cabin"/>
              </a:defRPr>
            </a:lvl5pPr>
            <a:lvl6pPr marL="0" marR="0" lvl="5" indent="0" algn="r" rtl="0">
              <a:spcBef>
                <a:spcPts val="0"/>
              </a:spcBef>
              <a:buNone/>
              <a:defRPr sz="900" b="0" i="0" u="none" strike="noStrike" cap="none">
                <a:solidFill>
                  <a:schemeClr val="accent2"/>
                </a:solidFill>
                <a:latin typeface="Cabin"/>
                <a:ea typeface="Cabin"/>
                <a:cs typeface="Cabin"/>
                <a:sym typeface="Cabin"/>
              </a:defRPr>
            </a:lvl6pPr>
            <a:lvl7pPr marL="0" marR="0" lvl="6" indent="0" algn="r" rtl="0">
              <a:spcBef>
                <a:spcPts val="0"/>
              </a:spcBef>
              <a:buNone/>
              <a:defRPr sz="900" b="0" i="0" u="none" strike="noStrike" cap="none">
                <a:solidFill>
                  <a:schemeClr val="accent2"/>
                </a:solidFill>
                <a:latin typeface="Cabin"/>
                <a:ea typeface="Cabin"/>
                <a:cs typeface="Cabin"/>
                <a:sym typeface="Cabin"/>
              </a:defRPr>
            </a:lvl7pPr>
            <a:lvl8pPr marL="0" marR="0" lvl="7" indent="0" algn="r" rtl="0">
              <a:spcBef>
                <a:spcPts val="0"/>
              </a:spcBef>
              <a:buNone/>
              <a:defRPr sz="900" b="0" i="0" u="none" strike="noStrike" cap="none">
                <a:solidFill>
                  <a:schemeClr val="accent2"/>
                </a:solidFill>
                <a:latin typeface="Cabin"/>
                <a:ea typeface="Cabin"/>
                <a:cs typeface="Cabin"/>
                <a:sym typeface="Cabin"/>
              </a:defRPr>
            </a:lvl8pPr>
            <a:lvl9pPr marL="0" marR="0" lvl="8" indent="0" algn="r" rtl="0">
              <a:spcBef>
                <a:spcPts val="0"/>
              </a:spcBef>
              <a:buNone/>
              <a:defRPr sz="900" b="0" i="0" u="none" strike="noStrike" cap="none">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39"/>
        <p:cNvGrpSpPr/>
        <p:nvPr/>
      </p:nvGrpSpPr>
      <p:grpSpPr>
        <a:xfrm>
          <a:off x="0" y="0"/>
          <a:ext cx="0" cy="0"/>
          <a:chOff x="0" y="0"/>
          <a:chExt cx="0" cy="0"/>
        </a:xfrm>
      </p:grpSpPr>
      <p:sp>
        <p:nvSpPr>
          <p:cNvPr id="40" name="Shape 40"/>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1" name="Shape 41"/>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2" name="Shape 42"/>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2"/>
                </a:solidFill>
                <a:latin typeface="Cabin"/>
                <a:ea typeface="Cabin"/>
                <a:cs typeface="Cabin"/>
                <a:sym typeface="Cabin"/>
              </a:defRPr>
            </a:lvl1pPr>
            <a:lvl2pPr marL="0" marR="0" lvl="1" indent="0" algn="r" rtl="0">
              <a:spcBef>
                <a:spcPts val="0"/>
              </a:spcBef>
              <a:buNone/>
              <a:defRPr sz="900" b="0" i="0" u="none" strike="noStrike" cap="none">
                <a:solidFill>
                  <a:schemeClr val="accent2"/>
                </a:solidFill>
                <a:latin typeface="Cabin"/>
                <a:ea typeface="Cabin"/>
                <a:cs typeface="Cabin"/>
                <a:sym typeface="Cabin"/>
              </a:defRPr>
            </a:lvl2pPr>
            <a:lvl3pPr marL="0" marR="0" lvl="2" indent="0" algn="r" rtl="0">
              <a:spcBef>
                <a:spcPts val="0"/>
              </a:spcBef>
              <a:buNone/>
              <a:defRPr sz="900" b="0" i="0" u="none" strike="noStrike" cap="none">
                <a:solidFill>
                  <a:schemeClr val="accent2"/>
                </a:solidFill>
                <a:latin typeface="Cabin"/>
                <a:ea typeface="Cabin"/>
                <a:cs typeface="Cabin"/>
                <a:sym typeface="Cabin"/>
              </a:defRPr>
            </a:lvl3pPr>
            <a:lvl4pPr marL="0" marR="0" lvl="3" indent="0" algn="r" rtl="0">
              <a:spcBef>
                <a:spcPts val="0"/>
              </a:spcBef>
              <a:buNone/>
              <a:defRPr sz="900" b="0" i="0" u="none" strike="noStrike" cap="none">
                <a:solidFill>
                  <a:schemeClr val="accent2"/>
                </a:solidFill>
                <a:latin typeface="Cabin"/>
                <a:ea typeface="Cabin"/>
                <a:cs typeface="Cabin"/>
                <a:sym typeface="Cabin"/>
              </a:defRPr>
            </a:lvl4pPr>
            <a:lvl5pPr marL="0" marR="0" lvl="4" indent="0" algn="r" rtl="0">
              <a:spcBef>
                <a:spcPts val="0"/>
              </a:spcBef>
              <a:buNone/>
              <a:defRPr sz="900" b="0" i="0" u="none" strike="noStrike" cap="none">
                <a:solidFill>
                  <a:schemeClr val="accent2"/>
                </a:solidFill>
                <a:latin typeface="Cabin"/>
                <a:ea typeface="Cabin"/>
                <a:cs typeface="Cabin"/>
                <a:sym typeface="Cabin"/>
              </a:defRPr>
            </a:lvl5pPr>
            <a:lvl6pPr marL="0" marR="0" lvl="5" indent="0" algn="r" rtl="0">
              <a:spcBef>
                <a:spcPts val="0"/>
              </a:spcBef>
              <a:buNone/>
              <a:defRPr sz="900" b="0" i="0" u="none" strike="noStrike" cap="none">
                <a:solidFill>
                  <a:schemeClr val="accent2"/>
                </a:solidFill>
                <a:latin typeface="Cabin"/>
                <a:ea typeface="Cabin"/>
                <a:cs typeface="Cabin"/>
                <a:sym typeface="Cabin"/>
              </a:defRPr>
            </a:lvl6pPr>
            <a:lvl7pPr marL="0" marR="0" lvl="6" indent="0" algn="r" rtl="0">
              <a:spcBef>
                <a:spcPts val="0"/>
              </a:spcBef>
              <a:buNone/>
              <a:defRPr sz="900" b="0" i="0" u="none" strike="noStrike" cap="none">
                <a:solidFill>
                  <a:schemeClr val="accent2"/>
                </a:solidFill>
                <a:latin typeface="Cabin"/>
                <a:ea typeface="Cabin"/>
                <a:cs typeface="Cabin"/>
                <a:sym typeface="Cabin"/>
              </a:defRPr>
            </a:lvl7pPr>
            <a:lvl8pPr marL="0" marR="0" lvl="7" indent="0" algn="r" rtl="0">
              <a:spcBef>
                <a:spcPts val="0"/>
              </a:spcBef>
              <a:buNone/>
              <a:defRPr sz="900" b="0" i="0" u="none" strike="noStrike" cap="none">
                <a:solidFill>
                  <a:schemeClr val="accent2"/>
                </a:solidFill>
                <a:latin typeface="Cabin"/>
                <a:ea typeface="Cabin"/>
                <a:cs typeface="Cabin"/>
                <a:sym typeface="Cabin"/>
              </a:defRPr>
            </a:lvl8pPr>
            <a:lvl9pPr marL="0" marR="0" lvl="8" indent="0" algn="r" rtl="0">
              <a:spcBef>
                <a:spcPts val="0"/>
              </a:spcBef>
              <a:buNone/>
              <a:defRPr sz="900" b="0" i="0" u="none" strike="noStrike" cap="none">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43"/>
        <p:cNvGrpSpPr/>
        <p:nvPr/>
      </p:nvGrpSpPr>
      <p:grpSpPr>
        <a:xfrm>
          <a:off x="0" y="0"/>
          <a:ext cx="0" cy="0"/>
          <a:chOff x="0" y="0"/>
          <a:chExt cx="0" cy="0"/>
        </a:xfrm>
      </p:grpSpPr>
      <p:sp>
        <p:nvSpPr>
          <p:cNvPr id="44" name="Shape 44"/>
          <p:cNvSpPr/>
          <p:nvPr/>
        </p:nvSpPr>
        <p:spPr>
          <a:xfrm>
            <a:off x="440683"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 name="Shape 45"/>
          <p:cNvSpPr txBox="1">
            <a:spLocks noGrp="1"/>
          </p:cNvSpPr>
          <p:nvPr>
            <p:ph type="title"/>
          </p:nvPr>
        </p:nvSpPr>
        <p:spPr>
          <a:xfrm>
            <a:off x="575894" y="729658"/>
            <a:ext cx="11029616" cy="988332"/>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46" name="Shape 46"/>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7" name="Shape 47"/>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48" name="Shape 48"/>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2"/>
                </a:solidFill>
                <a:latin typeface="Cabin"/>
                <a:ea typeface="Cabin"/>
                <a:cs typeface="Cabin"/>
                <a:sym typeface="Cabin"/>
              </a:defRPr>
            </a:lvl1pPr>
            <a:lvl2pPr marL="0" marR="0" lvl="1" indent="0" algn="r" rtl="0">
              <a:spcBef>
                <a:spcPts val="0"/>
              </a:spcBef>
              <a:buNone/>
              <a:defRPr sz="900" b="0" i="0" u="none" strike="noStrike" cap="none">
                <a:solidFill>
                  <a:schemeClr val="accent2"/>
                </a:solidFill>
                <a:latin typeface="Cabin"/>
                <a:ea typeface="Cabin"/>
                <a:cs typeface="Cabin"/>
                <a:sym typeface="Cabin"/>
              </a:defRPr>
            </a:lvl2pPr>
            <a:lvl3pPr marL="0" marR="0" lvl="2" indent="0" algn="r" rtl="0">
              <a:spcBef>
                <a:spcPts val="0"/>
              </a:spcBef>
              <a:buNone/>
              <a:defRPr sz="900" b="0" i="0" u="none" strike="noStrike" cap="none">
                <a:solidFill>
                  <a:schemeClr val="accent2"/>
                </a:solidFill>
                <a:latin typeface="Cabin"/>
                <a:ea typeface="Cabin"/>
                <a:cs typeface="Cabin"/>
                <a:sym typeface="Cabin"/>
              </a:defRPr>
            </a:lvl3pPr>
            <a:lvl4pPr marL="0" marR="0" lvl="3" indent="0" algn="r" rtl="0">
              <a:spcBef>
                <a:spcPts val="0"/>
              </a:spcBef>
              <a:buNone/>
              <a:defRPr sz="900" b="0" i="0" u="none" strike="noStrike" cap="none">
                <a:solidFill>
                  <a:schemeClr val="accent2"/>
                </a:solidFill>
                <a:latin typeface="Cabin"/>
                <a:ea typeface="Cabin"/>
                <a:cs typeface="Cabin"/>
                <a:sym typeface="Cabin"/>
              </a:defRPr>
            </a:lvl4pPr>
            <a:lvl5pPr marL="0" marR="0" lvl="4" indent="0" algn="r" rtl="0">
              <a:spcBef>
                <a:spcPts val="0"/>
              </a:spcBef>
              <a:buNone/>
              <a:defRPr sz="900" b="0" i="0" u="none" strike="noStrike" cap="none">
                <a:solidFill>
                  <a:schemeClr val="accent2"/>
                </a:solidFill>
                <a:latin typeface="Cabin"/>
                <a:ea typeface="Cabin"/>
                <a:cs typeface="Cabin"/>
                <a:sym typeface="Cabin"/>
              </a:defRPr>
            </a:lvl5pPr>
            <a:lvl6pPr marL="0" marR="0" lvl="5" indent="0" algn="r" rtl="0">
              <a:spcBef>
                <a:spcPts val="0"/>
              </a:spcBef>
              <a:buNone/>
              <a:defRPr sz="900" b="0" i="0" u="none" strike="noStrike" cap="none">
                <a:solidFill>
                  <a:schemeClr val="accent2"/>
                </a:solidFill>
                <a:latin typeface="Cabin"/>
                <a:ea typeface="Cabin"/>
                <a:cs typeface="Cabin"/>
                <a:sym typeface="Cabin"/>
              </a:defRPr>
            </a:lvl6pPr>
            <a:lvl7pPr marL="0" marR="0" lvl="6" indent="0" algn="r" rtl="0">
              <a:spcBef>
                <a:spcPts val="0"/>
              </a:spcBef>
              <a:buNone/>
              <a:defRPr sz="900" b="0" i="0" u="none" strike="noStrike" cap="none">
                <a:solidFill>
                  <a:schemeClr val="accent2"/>
                </a:solidFill>
                <a:latin typeface="Cabin"/>
                <a:ea typeface="Cabin"/>
                <a:cs typeface="Cabin"/>
                <a:sym typeface="Cabin"/>
              </a:defRPr>
            </a:lvl7pPr>
            <a:lvl8pPr marL="0" marR="0" lvl="7" indent="0" algn="r" rtl="0">
              <a:spcBef>
                <a:spcPts val="0"/>
              </a:spcBef>
              <a:buNone/>
              <a:defRPr sz="900" b="0" i="0" u="none" strike="noStrike" cap="none">
                <a:solidFill>
                  <a:schemeClr val="accent2"/>
                </a:solidFill>
                <a:latin typeface="Cabin"/>
                <a:ea typeface="Cabin"/>
                <a:cs typeface="Cabin"/>
                <a:sym typeface="Cabin"/>
              </a:defRPr>
            </a:lvl8pPr>
            <a:lvl9pPr marL="0" marR="0" lvl="8" indent="0" algn="r" rtl="0">
              <a:spcBef>
                <a:spcPts val="0"/>
              </a:spcBef>
              <a:buNone/>
              <a:defRPr sz="900" b="0" i="0" u="none" strike="noStrike" cap="none">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49"/>
        <p:cNvGrpSpPr/>
        <p:nvPr/>
      </p:nvGrpSpPr>
      <p:grpSpPr>
        <a:xfrm>
          <a:off x="0" y="0"/>
          <a:ext cx="0" cy="0"/>
          <a:chOff x="0" y="0"/>
          <a:chExt cx="0" cy="0"/>
        </a:xfrm>
      </p:grpSpPr>
      <p:sp>
        <p:nvSpPr>
          <p:cNvPr id="50" name="Shape 50"/>
          <p:cNvSpPr/>
          <p:nvPr/>
        </p:nvSpPr>
        <p:spPr>
          <a:xfrm>
            <a:off x="447817" y="5141974"/>
            <a:ext cx="11290860"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1" name="Shape 51"/>
          <p:cNvSpPr txBox="1">
            <a:spLocks noGrp="1"/>
          </p:cNvSpPr>
          <p:nvPr>
            <p:ph type="title"/>
          </p:nvPr>
        </p:nvSpPr>
        <p:spPr>
          <a:xfrm>
            <a:off x="581193" y="3043910"/>
            <a:ext cx="11029615" cy="1497507"/>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accent1"/>
              </a:buClr>
              <a:buSzPts val="3600"/>
              <a:buFont typeface="Cabin"/>
              <a:buNone/>
              <a:defRPr sz="3600" b="0" i="0" u="none" strike="noStrike" cap="none">
                <a:solidFill>
                  <a:schemeClr val="accen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2" name="Shape 52"/>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lstStyle>
            <a:lvl1pPr marL="457200" marR="0" lvl="0" indent="-228600" algn="l" rtl="0">
              <a:spcBef>
                <a:spcPts val="360"/>
              </a:spcBef>
              <a:spcAft>
                <a:spcPts val="0"/>
              </a:spcAft>
              <a:buClr>
                <a:schemeClr val="accent2"/>
              </a:buClr>
              <a:buSzPts val="1656"/>
              <a:buFont typeface="Noto Sans Symbols"/>
              <a:buNone/>
              <a:defRPr sz="1800" b="0" i="0" u="none" strike="noStrike" cap="none">
                <a:solidFill>
                  <a:schemeClr val="accent2"/>
                </a:solidFill>
                <a:latin typeface="Cabin"/>
                <a:ea typeface="Cabin"/>
                <a:cs typeface="Cabin"/>
                <a:sym typeface="Cabin"/>
              </a:defRPr>
            </a:lvl1pPr>
            <a:lvl2pPr marL="914400" marR="0" lvl="1" indent="-228600" algn="l" rtl="0">
              <a:spcBef>
                <a:spcPts val="600"/>
              </a:spcBef>
              <a:spcAft>
                <a:spcPts val="0"/>
              </a:spcAft>
              <a:buClr>
                <a:schemeClr val="accent2"/>
              </a:buClr>
              <a:buSzPts val="1656"/>
              <a:buFont typeface="Noto Sans Symbols"/>
              <a:buNone/>
              <a:defRPr sz="1800" b="0" i="0" u="none" strike="noStrike" cap="none">
                <a:solidFill>
                  <a:srgbClr val="888888"/>
                </a:solidFill>
                <a:latin typeface="Cabin"/>
                <a:ea typeface="Cabin"/>
                <a:cs typeface="Cabin"/>
                <a:sym typeface="Cabin"/>
              </a:defRPr>
            </a:lvl2pPr>
            <a:lvl3pPr marL="1371600" marR="0" lvl="2" indent="-228600" algn="l" rtl="0">
              <a:spcBef>
                <a:spcPts val="600"/>
              </a:spcBef>
              <a:spcAft>
                <a:spcPts val="0"/>
              </a:spcAft>
              <a:buClr>
                <a:schemeClr val="accent2"/>
              </a:buClr>
              <a:buSzPts val="1472"/>
              <a:buFont typeface="Noto Sans Symbols"/>
              <a:buNone/>
              <a:defRPr sz="1600" b="0" i="0" u="none" strike="noStrike" cap="none">
                <a:solidFill>
                  <a:srgbClr val="888888"/>
                </a:solidFill>
                <a:latin typeface="Cabin"/>
                <a:ea typeface="Cabin"/>
                <a:cs typeface="Cabin"/>
                <a:sym typeface="Cabin"/>
              </a:defRPr>
            </a:lvl3pPr>
            <a:lvl4pPr marL="1828800" marR="0" lvl="3" indent="-228600" algn="l" rtl="0">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4pPr>
            <a:lvl5pPr marL="2286000" marR="0" lvl="4" indent="-228600" algn="l" rtl="0">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5pPr>
            <a:lvl6pPr marL="2743200" marR="0" lvl="5" indent="-228600" algn="l" rtl="0">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6pPr>
            <a:lvl7pPr marL="3200400" marR="0" lvl="6" indent="-228600" algn="l" rtl="0">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7pPr>
            <a:lvl8pPr marL="3657600" marR="0" lvl="7" indent="-228600" algn="l" rtl="0">
              <a:spcBef>
                <a:spcPts val="600"/>
              </a:spcBef>
              <a:spcAft>
                <a:spcPts val="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8pPr>
            <a:lvl9pPr marL="4114800" marR="0" lvl="8" indent="-228600" algn="l" rtl="0">
              <a:spcBef>
                <a:spcPts val="600"/>
              </a:spcBef>
              <a:spcAft>
                <a:spcPts val="600"/>
              </a:spcAft>
              <a:buClr>
                <a:schemeClr val="accent2"/>
              </a:buClr>
              <a:buSzPts val="1288"/>
              <a:buFont typeface="Noto Sans Symbols"/>
              <a:buNone/>
              <a:defRPr sz="1400" b="0" i="0" u="none" strike="noStrike" cap="none">
                <a:solidFill>
                  <a:srgbClr val="888888"/>
                </a:solidFill>
                <a:latin typeface="Cabin"/>
                <a:ea typeface="Cabin"/>
                <a:cs typeface="Cabin"/>
                <a:sym typeface="Cabin"/>
              </a:defRPr>
            </a:lvl9pPr>
          </a:lstStyle>
          <a:p>
            <a:endParaRPr/>
          </a:p>
        </p:txBody>
      </p:sp>
      <p:sp>
        <p:nvSpPr>
          <p:cNvPr id="53" name="Shape 53"/>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rgbClr val="539F8A"/>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4" name="Shape 54"/>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rgbClr val="539F8A"/>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55" name="Shape 55"/>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rgbClr val="539F8A"/>
                </a:solidFill>
                <a:latin typeface="Cabin"/>
                <a:ea typeface="Cabin"/>
                <a:cs typeface="Cabin"/>
                <a:sym typeface="Cabin"/>
              </a:defRPr>
            </a:lvl1pPr>
            <a:lvl2pPr marL="0" marR="0" lvl="1" indent="0" algn="r" rtl="0">
              <a:spcBef>
                <a:spcPts val="0"/>
              </a:spcBef>
              <a:buNone/>
              <a:defRPr sz="900" b="0" i="0" u="none" strike="noStrike" cap="none">
                <a:solidFill>
                  <a:srgbClr val="539F8A"/>
                </a:solidFill>
                <a:latin typeface="Cabin"/>
                <a:ea typeface="Cabin"/>
                <a:cs typeface="Cabin"/>
                <a:sym typeface="Cabin"/>
              </a:defRPr>
            </a:lvl2pPr>
            <a:lvl3pPr marL="0" marR="0" lvl="2" indent="0" algn="r" rtl="0">
              <a:spcBef>
                <a:spcPts val="0"/>
              </a:spcBef>
              <a:buNone/>
              <a:defRPr sz="900" b="0" i="0" u="none" strike="noStrike" cap="none">
                <a:solidFill>
                  <a:srgbClr val="539F8A"/>
                </a:solidFill>
                <a:latin typeface="Cabin"/>
                <a:ea typeface="Cabin"/>
                <a:cs typeface="Cabin"/>
                <a:sym typeface="Cabin"/>
              </a:defRPr>
            </a:lvl3pPr>
            <a:lvl4pPr marL="0" marR="0" lvl="3" indent="0" algn="r" rtl="0">
              <a:spcBef>
                <a:spcPts val="0"/>
              </a:spcBef>
              <a:buNone/>
              <a:defRPr sz="900" b="0" i="0" u="none" strike="noStrike" cap="none">
                <a:solidFill>
                  <a:srgbClr val="539F8A"/>
                </a:solidFill>
                <a:latin typeface="Cabin"/>
                <a:ea typeface="Cabin"/>
                <a:cs typeface="Cabin"/>
                <a:sym typeface="Cabin"/>
              </a:defRPr>
            </a:lvl4pPr>
            <a:lvl5pPr marL="0" marR="0" lvl="4" indent="0" algn="r" rtl="0">
              <a:spcBef>
                <a:spcPts val="0"/>
              </a:spcBef>
              <a:buNone/>
              <a:defRPr sz="900" b="0" i="0" u="none" strike="noStrike" cap="none">
                <a:solidFill>
                  <a:srgbClr val="539F8A"/>
                </a:solidFill>
                <a:latin typeface="Cabin"/>
                <a:ea typeface="Cabin"/>
                <a:cs typeface="Cabin"/>
                <a:sym typeface="Cabin"/>
              </a:defRPr>
            </a:lvl5pPr>
            <a:lvl6pPr marL="0" marR="0" lvl="5" indent="0" algn="r" rtl="0">
              <a:spcBef>
                <a:spcPts val="0"/>
              </a:spcBef>
              <a:buNone/>
              <a:defRPr sz="900" b="0" i="0" u="none" strike="noStrike" cap="none">
                <a:solidFill>
                  <a:srgbClr val="539F8A"/>
                </a:solidFill>
                <a:latin typeface="Cabin"/>
                <a:ea typeface="Cabin"/>
                <a:cs typeface="Cabin"/>
                <a:sym typeface="Cabin"/>
              </a:defRPr>
            </a:lvl6pPr>
            <a:lvl7pPr marL="0" marR="0" lvl="6" indent="0" algn="r" rtl="0">
              <a:spcBef>
                <a:spcPts val="0"/>
              </a:spcBef>
              <a:buNone/>
              <a:defRPr sz="900" b="0" i="0" u="none" strike="noStrike" cap="none">
                <a:solidFill>
                  <a:srgbClr val="539F8A"/>
                </a:solidFill>
                <a:latin typeface="Cabin"/>
                <a:ea typeface="Cabin"/>
                <a:cs typeface="Cabin"/>
                <a:sym typeface="Cabin"/>
              </a:defRPr>
            </a:lvl7pPr>
            <a:lvl8pPr marL="0" marR="0" lvl="7" indent="0" algn="r" rtl="0">
              <a:spcBef>
                <a:spcPts val="0"/>
              </a:spcBef>
              <a:buNone/>
              <a:defRPr sz="900" b="0" i="0" u="none" strike="noStrike" cap="none">
                <a:solidFill>
                  <a:srgbClr val="539F8A"/>
                </a:solidFill>
                <a:latin typeface="Cabin"/>
                <a:ea typeface="Cabin"/>
                <a:cs typeface="Cabin"/>
                <a:sym typeface="Cabin"/>
              </a:defRPr>
            </a:lvl8pPr>
            <a:lvl9pPr marL="0" marR="0" lvl="8" indent="0" algn="r" rtl="0">
              <a:spcBef>
                <a:spcPts val="0"/>
              </a:spcBef>
              <a:buNone/>
              <a:defRPr sz="900" b="0" i="0" u="none" strike="noStrike" cap="none">
                <a:solidFill>
                  <a:srgbClr val="539F8A"/>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Two Content" type="twoObj">
  <p:cSld name="TWO_OBJECTS">
    <p:spTree>
      <p:nvGrpSpPr>
        <p:cNvPr id="1" name="Shape 56"/>
        <p:cNvGrpSpPr/>
        <p:nvPr/>
      </p:nvGrpSpPr>
      <p:grpSpPr>
        <a:xfrm>
          <a:off x="0" y="0"/>
          <a:ext cx="0" cy="0"/>
          <a:chOff x="0" y="0"/>
          <a:chExt cx="0" cy="0"/>
        </a:xfrm>
      </p:grpSpPr>
      <p:sp>
        <p:nvSpPr>
          <p:cNvPr id="57" name="Shape 57"/>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58" name="Shape 58"/>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59" name="Shape 59"/>
          <p:cNvSpPr txBox="1">
            <a:spLocks noGrp="1"/>
          </p:cNvSpPr>
          <p:nvPr>
            <p:ph type="body" idx="1"/>
          </p:nvPr>
        </p:nvSpPr>
        <p:spPr>
          <a:xfrm>
            <a:off x="581193" y="2228003"/>
            <a:ext cx="5422390" cy="3633047"/>
          </a:xfrm>
          <a:prstGeom prst="rect">
            <a:avLst/>
          </a:prstGeom>
          <a:noFill/>
          <a:ln>
            <a:noFill/>
          </a:ln>
        </p:spPr>
        <p:txBody>
          <a:bodyPr spcFirstLastPara="1" wrap="square" lIns="91425" tIns="45700" rIns="91425" bIns="45700" anchor="ctr"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60" name="Shape 60"/>
          <p:cNvSpPr txBox="1">
            <a:spLocks noGrp="1"/>
          </p:cNvSpPr>
          <p:nvPr>
            <p:ph type="body" idx="2"/>
          </p:nvPr>
        </p:nvSpPr>
        <p:spPr>
          <a:xfrm>
            <a:off x="6188417" y="2228003"/>
            <a:ext cx="5422392" cy="3633047"/>
          </a:xfrm>
          <a:prstGeom prst="rect">
            <a:avLst/>
          </a:prstGeom>
          <a:noFill/>
          <a:ln>
            <a:noFill/>
          </a:ln>
        </p:spPr>
        <p:txBody>
          <a:bodyPr spcFirstLastPara="1" wrap="square" lIns="91425" tIns="45700" rIns="91425" bIns="45700" anchor="ctr"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61" name="Shape 61"/>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2" name="Shape 62"/>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63" name="Shape 63"/>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2"/>
                </a:solidFill>
                <a:latin typeface="Cabin"/>
                <a:ea typeface="Cabin"/>
                <a:cs typeface="Cabin"/>
                <a:sym typeface="Cabin"/>
              </a:defRPr>
            </a:lvl1pPr>
            <a:lvl2pPr marL="0" marR="0" lvl="1" indent="0" algn="r" rtl="0">
              <a:spcBef>
                <a:spcPts val="0"/>
              </a:spcBef>
              <a:buNone/>
              <a:defRPr sz="900">
                <a:solidFill>
                  <a:schemeClr val="accent2"/>
                </a:solidFill>
                <a:latin typeface="Cabin"/>
                <a:ea typeface="Cabin"/>
                <a:cs typeface="Cabin"/>
                <a:sym typeface="Cabin"/>
              </a:defRPr>
            </a:lvl2pPr>
            <a:lvl3pPr marL="0" marR="0" lvl="2" indent="0" algn="r" rtl="0">
              <a:spcBef>
                <a:spcPts val="0"/>
              </a:spcBef>
              <a:buNone/>
              <a:defRPr sz="900">
                <a:solidFill>
                  <a:schemeClr val="accent2"/>
                </a:solidFill>
                <a:latin typeface="Cabin"/>
                <a:ea typeface="Cabin"/>
                <a:cs typeface="Cabin"/>
                <a:sym typeface="Cabin"/>
              </a:defRPr>
            </a:lvl3pPr>
            <a:lvl4pPr marL="0" marR="0" lvl="3" indent="0" algn="r" rtl="0">
              <a:spcBef>
                <a:spcPts val="0"/>
              </a:spcBef>
              <a:buNone/>
              <a:defRPr sz="900">
                <a:solidFill>
                  <a:schemeClr val="accent2"/>
                </a:solidFill>
                <a:latin typeface="Cabin"/>
                <a:ea typeface="Cabin"/>
                <a:cs typeface="Cabin"/>
                <a:sym typeface="Cabin"/>
              </a:defRPr>
            </a:lvl4pPr>
            <a:lvl5pPr marL="0" marR="0" lvl="4" indent="0" algn="r" rtl="0">
              <a:spcBef>
                <a:spcPts val="0"/>
              </a:spcBef>
              <a:buNone/>
              <a:defRPr sz="900">
                <a:solidFill>
                  <a:schemeClr val="accent2"/>
                </a:solidFill>
                <a:latin typeface="Cabin"/>
                <a:ea typeface="Cabin"/>
                <a:cs typeface="Cabin"/>
                <a:sym typeface="Cabin"/>
              </a:defRPr>
            </a:lvl5pPr>
            <a:lvl6pPr marL="0" marR="0" lvl="5" indent="0" algn="r" rtl="0">
              <a:spcBef>
                <a:spcPts val="0"/>
              </a:spcBef>
              <a:buNone/>
              <a:defRPr sz="900">
                <a:solidFill>
                  <a:schemeClr val="accent2"/>
                </a:solidFill>
                <a:latin typeface="Cabin"/>
                <a:ea typeface="Cabin"/>
                <a:cs typeface="Cabin"/>
                <a:sym typeface="Cabin"/>
              </a:defRPr>
            </a:lvl6pPr>
            <a:lvl7pPr marL="0" marR="0" lvl="6" indent="0" algn="r" rtl="0">
              <a:spcBef>
                <a:spcPts val="0"/>
              </a:spcBef>
              <a:buNone/>
              <a:defRPr sz="900">
                <a:solidFill>
                  <a:schemeClr val="accent2"/>
                </a:solidFill>
                <a:latin typeface="Cabin"/>
                <a:ea typeface="Cabin"/>
                <a:cs typeface="Cabin"/>
                <a:sym typeface="Cabin"/>
              </a:defRPr>
            </a:lvl7pPr>
            <a:lvl8pPr marL="0" marR="0" lvl="7" indent="0" algn="r" rtl="0">
              <a:spcBef>
                <a:spcPts val="0"/>
              </a:spcBef>
              <a:buNone/>
              <a:defRPr sz="900">
                <a:solidFill>
                  <a:schemeClr val="accent2"/>
                </a:solidFill>
                <a:latin typeface="Cabin"/>
                <a:ea typeface="Cabin"/>
                <a:cs typeface="Cabin"/>
                <a:sym typeface="Cabin"/>
              </a:defRPr>
            </a:lvl8pPr>
            <a:lvl9pPr marL="0" marR="0" lvl="8" indent="0" algn="r" rtl="0">
              <a:spcBef>
                <a:spcPts val="0"/>
              </a:spcBef>
              <a:buNone/>
              <a:defRPr sz="900">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omparison" type="twoTxTwoObj">
  <p:cSld name="TWO_OBJECTS_WITH_TEXT">
    <p:spTree>
      <p:nvGrpSpPr>
        <p:cNvPr id="1" name="Shape 64"/>
        <p:cNvGrpSpPr/>
        <p:nvPr/>
      </p:nvGrpSpPr>
      <p:grpSpPr>
        <a:xfrm>
          <a:off x="0" y="0"/>
          <a:ext cx="0" cy="0"/>
          <a:chOff x="0" y="0"/>
          <a:chExt cx="0" cy="0"/>
        </a:xfrm>
      </p:grpSpPr>
      <p:sp>
        <p:nvSpPr>
          <p:cNvPr id="65" name="Shape 65"/>
          <p:cNvSpPr/>
          <p:nvPr/>
        </p:nvSpPr>
        <p:spPr>
          <a:xfrm>
            <a:off x="445982" y="606554"/>
            <a:ext cx="11300036" cy="1258827"/>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66" name="Shape 66"/>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67" name="Shape 67"/>
          <p:cNvSpPr txBox="1">
            <a:spLocks noGrp="1"/>
          </p:cNvSpPr>
          <p:nvPr>
            <p:ph type="body" idx="1"/>
          </p:nvPr>
        </p:nvSpPr>
        <p:spPr>
          <a:xfrm>
            <a:off x="887219" y="2250892"/>
            <a:ext cx="5087075" cy="536005"/>
          </a:xfrm>
          <a:prstGeom prst="rect">
            <a:avLst/>
          </a:prstGeom>
          <a:noFill/>
          <a:ln>
            <a:noFill/>
          </a:ln>
        </p:spPr>
        <p:txBody>
          <a:bodyPr spcFirstLastPara="1" wrap="square" lIns="91425" tIns="45700" rIns="91425" bIns="45700" anchor="b" anchorCtr="0"/>
          <a:lstStyle>
            <a:lvl1pPr marL="457200" marR="0" lvl="0" indent="-228600" algn="l" rtl="0">
              <a:spcBef>
                <a:spcPts val="440"/>
              </a:spcBef>
              <a:spcAft>
                <a:spcPts val="0"/>
              </a:spcAft>
              <a:buClr>
                <a:schemeClr val="accent2"/>
              </a:buClr>
              <a:buSzPts val="2024"/>
              <a:buFont typeface="Noto Sans Symbols"/>
              <a:buNone/>
              <a:defRPr sz="2200" b="0" i="0" u="none" strike="noStrike" cap="none">
                <a:solidFill>
                  <a:schemeClr val="accent2"/>
                </a:solidFill>
                <a:latin typeface="Cabin"/>
                <a:ea typeface="Cabin"/>
                <a:cs typeface="Cabin"/>
                <a:sym typeface="Cabin"/>
              </a:defRPr>
            </a:lvl1pPr>
            <a:lvl2pPr marL="914400" marR="0" lvl="1" indent="-228600" algn="l" rtl="0">
              <a:spcBef>
                <a:spcPts val="600"/>
              </a:spcBef>
              <a:spcAft>
                <a:spcPts val="0"/>
              </a:spcAft>
              <a:buClr>
                <a:schemeClr val="accent2"/>
              </a:buClr>
              <a:buSzPts val="1840"/>
              <a:buFont typeface="Noto Sans Symbols"/>
              <a:buNone/>
              <a:defRPr sz="2000" b="1" i="0" u="none" strike="noStrike" cap="none">
                <a:solidFill>
                  <a:schemeClr val="dk2"/>
                </a:solidFill>
                <a:latin typeface="Cabin"/>
                <a:ea typeface="Cabin"/>
                <a:cs typeface="Cabin"/>
                <a:sym typeface="Cabin"/>
              </a:defRPr>
            </a:lvl2pPr>
            <a:lvl3pPr marL="1371600" marR="0" lvl="2" indent="-228600" algn="l" rtl="0">
              <a:spcBef>
                <a:spcPts val="600"/>
              </a:spcBef>
              <a:spcAft>
                <a:spcPts val="0"/>
              </a:spcAft>
              <a:buClr>
                <a:schemeClr val="accent2"/>
              </a:buClr>
              <a:buSzPts val="1656"/>
              <a:buFont typeface="Noto Sans Symbols"/>
              <a:buNone/>
              <a:defRPr sz="1800" b="1" i="0" u="none" strike="noStrike" cap="none">
                <a:solidFill>
                  <a:schemeClr val="dk2"/>
                </a:solidFill>
                <a:latin typeface="Cabin"/>
                <a:ea typeface="Cabin"/>
                <a:cs typeface="Cabin"/>
                <a:sym typeface="Cabin"/>
              </a:defRPr>
            </a:lvl3pPr>
            <a:lvl4pPr marL="1828800" marR="0" lvl="3"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4pPr>
            <a:lvl5pPr marL="2286000" marR="0" lvl="4"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5pPr>
            <a:lvl6pPr marL="2743200" marR="0" lvl="5"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6pPr>
            <a:lvl7pPr marL="3200400" marR="0" lvl="6"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7pPr>
            <a:lvl8pPr marL="3657600" marR="0" lvl="7"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8pPr>
            <a:lvl9pPr marL="4114800" marR="0" lvl="8" indent="-228600" algn="l" rtl="0">
              <a:spcBef>
                <a:spcPts val="600"/>
              </a:spcBef>
              <a:spcAft>
                <a:spcPts val="60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9pPr>
          </a:lstStyle>
          <a:p>
            <a:endParaRPr/>
          </a:p>
        </p:txBody>
      </p:sp>
      <p:sp>
        <p:nvSpPr>
          <p:cNvPr id="68" name="Shape 68"/>
          <p:cNvSpPr txBox="1">
            <a:spLocks noGrp="1"/>
          </p:cNvSpPr>
          <p:nvPr>
            <p:ph type="body" idx="2"/>
          </p:nvPr>
        </p:nvSpPr>
        <p:spPr>
          <a:xfrm>
            <a:off x="581194" y="2926052"/>
            <a:ext cx="5393100" cy="2934999"/>
          </a:xfrm>
          <a:prstGeom prst="rect">
            <a:avLst/>
          </a:prstGeom>
          <a:noFill/>
          <a:ln>
            <a:noFill/>
          </a:ln>
        </p:spPr>
        <p:txBody>
          <a:bodyPr spcFirstLastPara="1" wrap="square" lIns="91425" tIns="45700" rIns="91425" bIns="45700" anchor="t"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69" name="Shape 69"/>
          <p:cNvSpPr txBox="1">
            <a:spLocks noGrp="1"/>
          </p:cNvSpPr>
          <p:nvPr>
            <p:ph type="body" idx="3"/>
          </p:nvPr>
        </p:nvSpPr>
        <p:spPr>
          <a:xfrm>
            <a:off x="6523735" y="2250892"/>
            <a:ext cx="5087073" cy="553373"/>
          </a:xfrm>
          <a:prstGeom prst="rect">
            <a:avLst/>
          </a:prstGeom>
          <a:noFill/>
          <a:ln>
            <a:noFill/>
          </a:ln>
        </p:spPr>
        <p:txBody>
          <a:bodyPr spcFirstLastPara="1" wrap="square" lIns="91425" tIns="45700" rIns="91425" bIns="45700" anchor="b" anchorCtr="0"/>
          <a:lstStyle>
            <a:lvl1pPr marL="457200" marR="0" lvl="0" indent="-228600" algn="l" rtl="0">
              <a:spcBef>
                <a:spcPts val="440"/>
              </a:spcBef>
              <a:spcAft>
                <a:spcPts val="0"/>
              </a:spcAft>
              <a:buClr>
                <a:schemeClr val="accent2"/>
              </a:buClr>
              <a:buSzPts val="2024"/>
              <a:buFont typeface="Noto Sans Symbols"/>
              <a:buNone/>
              <a:defRPr sz="2200" b="0" i="0" u="none" strike="noStrike" cap="none">
                <a:solidFill>
                  <a:schemeClr val="accent2"/>
                </a:solidFill>
                <a:latin typeface="Cabin"/>
                <a:ea typeface="Cabin"/>
                <a:cs typeface="Cabin"/>
                <a:sym typeface="Cabin"/>
              </a:defRPr>
            </a:lvl1pPr>
            <a:lvl2pPr marL="914400" marR="0" lvl="1" indent="-228600" algn="l" rtl="0">
              <a:spcBef>
                <a:spcPts val="600"/>
              </a:spcBef>
              <a:spcAft>
                <a:spcPts val="0"/>
              </a:spcAft>
              <a:buClr>
                <a:schemeClr val="accent2"/>
              </a:buClr>
              <a:buSzPts val="1840"/>
              <a:buFont typeface="Noto Sans Symbols"/>
              <a:buNone/>
              <a:defRPr sz="2000" b="1" i="0" u="none" strike="noStrike" cap="none">
                <a:solidFill>
                  <a:schemeClr val="dk2"/>
                </a:solidFill>
                <a:latin typeface="Cabin"/>
                <a:ea typeface="Cabin"/>
                <a:cs typeface="Cabin"/>
                <a:sym typeface="Cabin"/>
              </a:defRPr>
            </a:lvl2pPr>
            <a:lvl3pPr marL="1371600" marR="0" lvl="2" indent="-228600" algn="l" rtl="0">
              <a:spcBef>
                <a:spcPts val="600"/>
              </a:spcBef>
              <a:spcAft>
                <a:spcPts val="0"/>
              </a:spcAft>
              <a:buClr>
                <a:schemeClr val="accent2"/>
              </a:buClr>
              <a:buSzPts val="1656"/>
              <a:buFont typeface="Noto Sans Symbols"/>
              <a:buNone/>
              <a:defRPr sz="1800" b="1" i="0" u="none" strike="noStrike" cap="none">
                <a:solidFill>
                  <a:schemeClr val="dk2"/>
                </a:solidFill>
                <a:latin typeface="Cabin"/>
                <a:ea typeface="Cabin"/>
                <a:cs typeface="Cabin"/>
                <a:sym typeface="Cabin"/>
              </a:defRPr>
            </a:lvl3pPr>
            <a:lvl4pPr marL="1828800" marR="0" lvl="3"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4pPr>
            <a:lvl5pPr marL="2286000" marR="0" lvl="4"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5pPr>
            <a:lvl6pPr marL="2743200" marR="0" lvl="5"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6pPr>
            <a:lvl7pPr marL="3200400" marR="0" lvl="6"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7pPr>
            <a:lvl8pPr marL="3657600" marR="0" lvl="7" indent="-228600" algn="l" rtl="0">
              <a:spcBef>
                <a:spcPts val="600"/>
              </a:spcBef>
              <a:spcAft>
                <a:spcPts val="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8pPr>
            <a:lvl9pPr marL="4114800" marR="0" lvl="8" indent="-228600" algn="l" rtl="0">
              <a:spcBef>
                <a:spcPts val="600"/>
              </a:spcBef>
              <a:spcAft>
                <a:spcPts val="600"/>
              </a:spcAft>
              <a:buClr>
                <a:schemeClr val="accent2"/>
              </a:buClr>
              <a:buSzPts val="1472"/>
              <a:buFont typeface="Noto Sans Symbols"/>
              <a:buNone/>
              <a:defRPr sz="1600" b="1" i="0" u="none" strike="noStrike" cap="none">
                <a:solidFill>
                  <a:schemeClr val="dk2"/>
                </a:solidFill>
                <a:latin typeface="Cabin"/>
                <a:ea typeface="Cabin"/>
                <a:cs typeface="Cabin"/>
                <a:sym typeface="Cabin"/>
              </a:defRPr>
            </a:lvl9pPr>
          </a:lstStyle>
          <a:p>
            <a:endParaRPr/>
          </a:p>
        </p:txBody>
      </p:sp>
      <p:sp>
        <p:nvSpPr>
          <p:cNvPr id="70" name="Shape 70"/>
          <p:cNvSpPr txBox="1">
            <a:spLocks noGrp="1"/>
          </p:cNvSpPr>
          <p:nvPr>
            <p:ph type="body" idx="4"/>
          </p:nvPr>
        </p:nvSpPr>
        <p:spPr>
          <a:xfrm>
            <a:off x="6217709" y="2926052"/>
            <a:ext cx="5393100" cy="2934999"/>
          </a:xfrm>
          <a:prstGeom prst="rect">
            <a:avLst/>
          </a:prstGeom>
          <a:noFill/>
          <a:ln>
            <a:noFill/>
          </a:ln>
        </p:spPr>
        <p:txBody>
          <a:bodyPr spcFirstLastPara="1" wrap="square" lIns="91425" tIns="45700" rIns="91425" bIns="45700" anchor="t"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71" name="Shape 71"/>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2" name="Shape 72"/>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73" name="Shape 73"/>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chemeClr val="accent2"/>
                </a:solidFill>
                <a:latin typeface="Cabin"/>
                <a:ea typeface="Cabin"/>
                <a:cs typeface="Cabin"/>
                <a:sym typeface="Cabin"/>
              </a:defRPr>
            </a:lvl1pPr>
            <a:lvl2pPr marL="0" marR="0" lvl="1" indent="0" algn="r" rtl="0">
              <a:spcBef>
                <a:spcPts val="0"/>
              </a:spcBef>
              <a:buNone/>
              <a:defRPr sz="900">
                <a:solidFill>
                  <a:schemeClr val="accent2"/>
                </a:solidFill>
                <a:latin typeface="Cabin"/>
                <a:ea typeface="Cabin"/>
                <a:cs typeface="Cabin"/>
                <a:sym typeface="Cabin"/>
              </a:defRPr>
            </a:lvl2pPr>
            <a:lvl3pPr marL="0" marR="0" lvl="2" indent="0" algn="r" rtl="0">
              <a:spcBef>
                <a:spcPts val="0"/>
              </a:spcBef>
              <a:buNone/>
              <a:defRPr sz="900">
                <a:solidFill>
                  <a:schemeClr val="accent2"/>
                </a:solidFill>
                <a:latin typeface="Cabin"/>
                <a:ea typeface="Cabin"/>
                <a:cs typeface="Cabin"/>
                <a:sym typeface="Cabin"/>
              </a:defRPr>
            </a:lvl3pPr>
            <a:lvl4pPr marL="0" marR="0" lvl="3" indent="0" algn="r" rtl="0">
              <a:spcBef>
                <a:spcPts val="0"/>
              </a:spcBef>
              <a:buNone/>
              <a:defRPr sz="900">
                <a:solidFill>
                  <a:schemeClr val="accent2"/>
                </a:solidFill>
                <a:latin typeface="Cabin"/>
                <a:ea typeface="Cabin"/>
                <a:cs typeface="Cabin"/>
                <a:sym typeface="Cabin"/>
              </a:defRPr>
            </a:lvl4pPr>
            <a:lvl5pPr marL="0" marR="0" lvl="4" indent="0" algn="r" rtl="0">
              <a:spcBef>
                <a:spcPts val="0"/>
              </a:spcBef>
              <a:buNone/>
              <a:defRPr sz="900">
                <a:solidFill>
                  <a:schemeClr val="accent2"/>
                </a:solidFill>
                <a:latin typeface="Cabin"/>
                <a:ea typeface="Cabin"/>
                <a:cs typeface="Cabin"/>
                <a:sym typeface="Cabin"/>
              </a:defRPr>
            </a:lvl5pPr>
            <a:lvl6pPr marL="0" marR="0" lvl="5" indent="0" algn="r" rtl="0">
              <a:spcBef>
                <a:spcPts val="0"/>
              </a:spcBef>
              <a:buNone/>
              <a:defRPr sz="900">
                <a:solidFill>
                  <a:schemeClr val="accent2"/>
                </a:solidFill>
                <a:latin typeface="Cabin"/>
                <a:ea typeface="Cabin"/>
                <a:cs typeface="Cabin"/>
                <a:sym typeface="Cabin"/>
              </a:defRPr>
            </a:lvl6pPr>
            <a:lvl7pPr marL="0" marR="0" lvl="6" indent="0" algn="r" rtl="0">
              <a:spcBef>
                <a:spcPts val="0"/>
              </a:spcBef>
              <a:buNone/>
              <a:defRPr sz="900">
                <a:solidFill>
                  <a:schemeClr val="accent2"/>
                </a:solidFill>
                <a:latin typeface="Cabin"/>
                <a:ea typeface="Cabin"/>
                <a:cs typeface="Cabin"/>
                <a:sym typeface="Cabin"/>
              </a:defRPr>
            </a:lvl7pPr>
            <a:lvl8pPr marL="0" marR="0" lvl="7" indent="0" algn="r" rtl="0">
              <a:spcBef>
                <a:spcPts val="0"/>
              </a:spcBef>
              <a:buNone/>
              <a:defRPr sz="900">
                <a:solidFill>
                  <a:schemeClr val="accent2"/>
                </a:solidFill>
                <a:latin typeface="Cabin"/>
                <a:ea typeface="Cabin"/>
                <a:cs typeface="Cabin"/>
                <a:sym typeface="Cabin"/>
              </a:defRPr>
            </a:lvl8pPr>
            <a:lvl9pPr marL="0" marR="0" lvl="8" indent="0" algn="r" rtl="0">
              <a:spcBef>
                <a:spcPts val="0"/>
              </a:spcBef>
              <a:buNone/>
              <a:defRPr sz="900">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Content with Caption" type="objTx">
  <p:cSld name="OBJECT_WITH_CAPTION_TEXT">
    <p:spTree>
      <p:nvGrpSpPr>
        <p:cNvPr id="1" name="Shape 74"/>
        <p:cNvGrpSpPr/>
        <p:nvPr/>
      </p:nvGrpSpPr>
      <p:grpSpPr>
        <a:xfrm>
          <a:off x="0" y="0"/>
          <a:ext cx="0" cy="0"/>
          <a:chOff x="0" y="0"/>
          <a:chExt cx="0" cy="0"/>
        </a:xfrm>
      </p:grpSpPr>
      <p:sp>
        <p:nvSpPr>
          <p:cNvPr id="75" name="Shape 75"/>
          <p:cNvSpPr/>
          <p:nvPr/>
        </p:nvSpPr>
        <p:spPr>
          <a:xfrm>
            <a:off x="447817" y="5141973"/>
            <a:ext cx="11298200" cy="1274702"/>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76" name="Shape 76"/>
          <p:cNvSpPr txBox="1">
            <a:spLocks noGrp="1"/>
          </p:cNvSpPr>
          <p:nvPr>
            <p:ph type="title"/>
          </p:nvPr>
        </p:nvSpPr>
        <p:spPr>
          <a:xfrm>
            <a:off x="581192" y="5262296"/>
            <a:ext cx="4909445" cy="689514"/>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Clr>
                <a:srgbClr val="539F8A"/>
              </a:buClr>
              <a:buSzPts val="2000"/>
              <a:buFont typeface="Cabin"/>
              <a:buNone/>
              <a:defRPr sz="2000" b="0" i="0" u="none" strike="noStrike" cap="none">
                <a:solidFill>
                  <a:srgbClr val="539F8A"/>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77" name="Shape 77"/>
          <p:cNvSpPr txBox="1">
            <a:spLocks noGrp="1"/>
          </p:cNvSpPr>
          <p:nvPr>
            <p:ph type="body" idx="1"/>
          </p:nvPr>
        </p:nvSpPr>
        <p:spPr>
          <a:xfrm>
            <a:off x="447816" y="601200"/>
            <a:ext cx="11292840" cy="4204800"/>
          </a:xfrm>
          <a:prstGeom prst="rect">
            <a:avLst/>
          </a:prstGeom>
          <a:noFill/>
          <a:ln>
            <a:noFill/>
          </a:ln>
        </p:spPr>
        <p:txBody>
          <a:bodyPr spcFirstLastPara="1" wrap="square" lIns="91425" tIns="45700" rIns="91425" bIns="45700" anchor="ctr" anchorCtr="0"/>
          <a:lstStyle>
            <a:lvl1pPr marL="457200" marR="0" lvl="0" indent="-345440" algn="l" rtl="0">
              <a:spcBef>
                <a:spcPts val="400"/>
              </a:spcBef>
              <a:spcAft>
                <a:spcPts val="0"/>
              </a:spcAft>
              <a:buClr>
                <a:schemeClr val="accent2"/>
              </a:buClr>
              <a:buSzPts val="1840"/>
              <a:buFont typeface="Noto Sans Symbols"/>
              <a:buChar char="◼"/>
              <a:defRPr sz="2000" b="0" i="0" u="none" strike="noStrike" cap="none">
                <a:solidFill>
                  <a:schemeClr val="dk2"/>
                </a:solidFill>
                <a:latin typeface="Cabin"/>
                <a:ea typeface="Cabin"/>
                <a:cs typeface="Cabin"/>
                <a:sym typeface="Cabin"/>
              </a:defRPr>
            </a:lvl1pPr>
            <a:lvl2pPr marL="914400" marR="0" lvl="1" indent="-333756" algn="l" rtl="0">
              <a:spcBef>
                <a:spcPts val="60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2pPr>
            <a:lvl3pPr marL="1371600" marR="0" lvl="2"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3pPr>
            <a:lvl4pPr marL="1828800" marR="0" lvl="3"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4pPr>
            <a:lvl5pPr marL="2286000" marR="0" lvl="4"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5pPr>
            <a:lvl6pPr marL="2743200" marR="0" lvl="5"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6pPr>
            <a:lvl7pPr marL="3200400" marR="0" lvl="6"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7pPr>
            <a:lvl8pPr marL="3657600" marR="0" lvl="7"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8pPr>
            <a:lvl9pPr marL="4114800" marR="0" lvl="8" indent="-310388" algn="l" rtl="0">
              <a:spcBef>
                <a:spcPts val="600"/>
              </a:spcBef>
              <a:spcAft>
                <a:spcPts val="60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9pPr>
          </a:lstStyle>
          <a:p>
            <a:endParaRPr/>
          </a:p>
        </p:txBody>
      </p:sp>
      <p:sp>
        <p:nvSpPr>
          <p:cNvPr id="78" name="Shape 78"/>
          <p:cNvSpPr txBox="1">
            <a:spLocks noGrp="1"/>
          </p:cNvSpPr>
          <p:nvPr>
            <p:ph type="body" idx="2"/>
          </p:nvPr>
        </p:nvSpPr>
        <p:spPr>
          <a:xfrm>
            <a:off x="5740823" y="5262296"/>
            <a:ext cx="5869987" cy="689515"/>
          </a:xfrm>
          <a:prstGeom prst="rect">
            <a:avLst/>
          </a:prstGeom>
          <a:noFill/>
          <a:ln>
            <a:noFill/>
          </a:ln>
        </p:spPr>
        <p:txBody>
          <a:bodyPr spcFirstLastPara="1" wrap="square" lIns="91425" tIns="45700" rIns="91425" bIns="45700" anchor="ctr" anchorCtr="0"/>
          <a:lstStyle>
            <a:lvl1pPr marL="457200" marR="0" lvl="0" indent="-228600" algn="r" rtl="0">
              <a:spcBef>
                <a:spcPts val="220"/>
              </a:spcBef>
              <a:spcAft>
                <a:spcPts val="0"/>
              </a:spcAft>
              <a:buClr>
                <a:schemeClr val="accent2"/>
              </a:buClr>
              <a:buSzPts val="1012"/>
              <a:buFont typeface="Noto Sans Symbols"/>
              <a:buNone/>
              <a:defRPr sz="1100" b="0" i="0" u="none" strike="noStrike" cap="none">
                <a:solidFill>
                  <a:schemeClr val="lt1"/>
                </a:solidFill>
                <a:latin typeface="Cabin"/>
                <a:ea typeface="Cabin"/>
                <a:cs typeface="Cabin"/>
                <a:sym typeface="Cabin"/>
              </a:defRPr>
            </a:lvl1pPr>
            <a:lvl2pPr marL="914400" marR="0" lvl="1" indent="-228600" algn="l" rtl="0">
              <a:spcBef>
                <a:spcPts val="600"/>
              </a:spcBef>
              <a:spcAft>
                <a:spcPts val="0"/>
              </a:spcAft>
              <a:buClr>
                <a:schemeClr val="accent2"/>
              </a:buClr>
              <a:buSzPts val="1012"/>
              <a:buFont typeface="Noto Sans Symbols"/>
              <a:buNone/>
              <a:defRPr sz="1100" b="0" i="0" u="none" strike="noStrike" cap="none">
                <a:solidFill>
                  <a:schemeClr val="dk2"/>
                </a:solidFill>
                <a:latin typeface="Cabin"/>
                <a:ea typeface="Cabin"/>
                <a:cs typeface="Cabin"/>
                <a:sym typeface="Cabin"/>
              </a:defRPr>
            </a:lvl2pPr>
            <a:lvl3pPr marL="1371600" marR="0" lvl="2" indent="-228600" algn="l" rtl="0">
              <a:spcBef>
                <a:spcPts val="600"/>
              </a:spcBef>
              <a:spcAft>
                <a:spcPts val="0"/>
              </a:spcAft>
              <a:buClr>
                <a:schemeClr val="accent2"/>
              </a:buClr>
              <a:buSzPts val="920"/>
              <a:buFont typeface="Noto Sans Symbols"/>
              <a:buNone/>
              <a:defRPr sz="1000" b="0" i="0" u="none" strike="noStrike" cap="none">
                <a:solidFill>
                  <a:schemeClr val="dk2"/>
                </a:solidFill>
                <a:latin typeface="Cabin"/>
                <a:ea typeface="Cabin"/>
                <a:cs typeface="Cabin"/>
                <a:sym typeface="Cabin"/>
              </a:defRPr>
            </a:lvl3pPr>
            <a:lvl4pPr marL="1828800" marR="0" lvl="3"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4pPr>
            <a:lvl5pPr marL="2286000" marR="0" lvl="4"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5pPr>
            <a:lvl6pPr marL="2743200" marR="0" lvl="5"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6pPr>
            <a:lvl7pPr marL="3200400" marR="0" lvl="6"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7pPr>
            <a:lvl8pPr marL="3657600" marR="0" lvl="7" indent="-228600" algn="l" rtl="0">
              <a:spcBef>
                <a:spcPts val="600"/>
              </a:spcBef>
              <a:spcAft>
                <a:spcPts val="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8pPr>
            <a:lvl9pPr marL="4114800" marR="0" lvl="8" indent="-228600" algn="l" rtl="0">
              <a:spcBef>
                <a:spcPts val="600"/>
              </a:spcBef>
              <a:spcAft>
                <a:spcPts val="600"/>
              </a:spcAft>
              <a:buClr>
                <a:schemeClr val="accent2"/>
              </a:buClr>
              <a:buSzPts val="828"/>
              <a:buFont typeface="Noto Sans Symbols"/>
              <a:buNone/>
              <a:defRPr sz="900" b="0" i="0" u="none" strike="noStrike" cap="none">
                <a:solidFill>
                  <a:schemeClr val="dk2"/>
                </a:solidFill>
                <a:latin typeface="Cabin"/>
                <a:ea typeface="Cabin"/>
                <a:cs typeface="Cabin"/>
                <a:sym typeface="Cabin"/>
              </a:defRPr>
            </a:lvl9pPr>
          </a:lstStyle>
          <a:p>
            <a:endParaRPr/>
          </a:p>
        </p:txBody>
      </p:sp>
      <p:sp>
        <p:nvSpPr>
          <p:cNvPr id="79" name="Shape 79"/>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a:solidFill>
                  <a:srgbClr val="539F8A"/>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0" name="Shape 80"/>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cap="none">
                <a:solidFill>
                  <a:srgbClr val="539F8A"/>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81" name="Shape 81"/>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a:solidFill>
                  <a:srgbClr val="539F8A"/>
                </a:solidFill>
                <a:latin typeface="Cabin"/>
                <a:ea typeface="Cabin"/>
                <a:cs typeface="Cabin"/>
                <a:sym typeface="Cabin"/>
              </a:defRPr>
            </a:lvl1pPr>
            <a:lvl2pPr marL="0" marR="0" lvl="1" indent="0" algn="r" rtl="0">
              <a:spcBef>
                <a:spcPts val="0"/>
              </a:spcBef>
              <a:buNone/>
              <a:defRPr sz="900">
                <a:solidFill>
                  <a:srgbClr val="539F8A"/>
                </a:solidFill>
                <a:latin typeface="Cabin"/>
                <a:ea typeface="Cabin"/>
                <a:cs typeface="Cabin"/>
                <a:sym typeface="Cabin"/>
              </a:defRPr>
            </a:lvl2pPr>
            <a:lvl3pPr marL="0" marR="0" lvl="2" indent="0" algn="r" rtl="0">
              <a:spcBef>
                <a:spcPts val="0"/>
              </a:spcBef>
              <a:buNone/>
              <a:defRPr sz="900">
                <a:solidFill>
                  <a:srgbClr val="539F8A"/>
                </a:solidFill>
                <a:latin typeface="Cabin"/>
                <a:ea typeface="Cabin"/>
                <a:cs typeface="Cabin"/>
                <a:sym typeface="Cabin"/>
              </a:defRPr>
            </a:lvl3pPr>
            <a:lvl4pPr marL="0" marR="0" lvl="3" indent="0" algn="r" rtl="0">
              <a:spcBef>
                <a:spcPts val="0"/>
              </a:spcBef>
              <a:buNone/>
              <a:defRPr sz="900">
                <a:solidFill>
                  <a:srgbClr val="539F8A"/>
                </a:solidFill>
                <a:latin typeface="Cabin"/>
                <a:ea typeface="Cabin"/>
                <a:cs typeface="Cabin"/>
                <a:sym typeface="Cabin"/>
              </a:defRPr>
            </a:lvl4pPr>
            <a:lvl5pPr marL="0" marR="0" lvl="4" indent="0" algn="r" rtl="0">
              <a:spcBef>
                <a:spcPts val="0"/>
              </a:spcBef>
              <a:buNone/>
              <a:defRPr sz="900">
                <a:solidFill>
                  <a:srgbClr val="539F8A"/>
                </a:solidFill>
                <a:latin typeface="Cabin"/>
                <a:ea typeface="Cabin"/>
                <a:cs typeface="Cabin"/>
                <a:sym typeface="Cabin"/>
              </a:defRPr>
            </a:lvl5pPr>
            <a:lvl6pPr marL="0" marR="0" lvl="5" indent="0" algn="r" rtl="0">
              <a:spcBef>
                <a:spcPts val="0"/>
              </a:spcBef>
              <a:buNone/>
              <a:defRPr sz="900">
                <a:solidFill>
                  <a:srgbClr val="539F8A"/>
                </a:solidFill>
                <a:latin typeface="Cabin"/>
                <a:ea typeface="Cabin"/>
                <a:cs typeface="Cabin"/>
                <a:sym typeface="Cabin"/>
              </a:defRPr>
            </a:lvl6pPr>
            <a:lvl7pPr marL="0" marR="0" lvl="6" indent="0" algn="r" rtl="0">
              <a:spcBef>
                <a:spcPts val="0"/>
              </a:spcBef>
              <a:buNone/>
              <a:defRPr sz="900">
                <a:solidFill>
                  <a:srgbClr val="539F8A"/>
                </a:solidFill>
                <a:latin typeface="Cabin"/>
                <a:ea typeface="Cabin"/>
                <a:cs typeface="Cabin"/>
                <a:sym typeface="Cabin"/>
              </a:defRPr>
            </a:lvl7pPr>
            <a:lvl8pPr marL="0" marR="0" lvl="7" indent="0" algn="r" rtl="0">
              <a:spcBef>
                <a:spcPts val="0"/>
              </a:spcBef>
              <a:buNone/>
              <a:defRPr sz="900">
                <a:solidFill>
                  <a:srgbClr val="539F8A"/>
                </a:solidFill>
                <a:latin typeface="Cabin"/>
                <a:ea typeface="Cabin"/>
                <a:cs typeface="Cabin"/>
                <a:sym typeface="Cabin"/>
              </a:defRPr>
            </a:lvl8pPr>
            <a:lvl9pPr marL="0" marR="0" lvl="8" indent="0" algn="r" rtl="0">
              <a:spcBef>
                <a:spcPts val="0"/>
              </a:spcBef>
              <a:buNone/>
              <a:defRPr sz="900">
                <a:solidFill>
                  <a:srgbClr val="539F8A"/>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9"/>
        <p:cNvGrpSpPr/>
        <p:nvPr/>
      </p:nvGrpSpPr>
      <p:grpSpPr>
        <a:xfrm>
          <a:off x="0" y="0"/>
          <a:ext cx="0" cy="0"/>
          <a:chOff x="0" y="0"/>
          <a:chExt cx="0" cy="0"/>
        </a:xfrm>
      </p:grpSpPr>
      <p:sp>
        <p:nvSpPr>
          <p:cNvPr id="10" name="Shape 10"/>
          <p:cNvSpPr txBox="1">
            <a:spLocks noGrp="1"/>
          </p:cNvSpPr>
          <p:nvPr>
            <p:ph type="title"/>
          </p:nvPr>
        </p:nvSpPr>
        <p:spPr>
          <a:xfrm>
            <a:off x="581192" y="705124"/>
            <a:ext cx="11029616" cy="1189554"/>
          </a:xfrm>
          <a:prstGeom prst="rect">
            <a:avLst/>
          </a:prstGeom>
          <a:noFill/>
          <a:ln>
            <a:noFill/>
          </a:ln>
        </p:spPr>
        <p:txBody>
          <a:bodyPr spcFirstLastPara="1" wrap="square" lIns="91425" tIns="45700" rIns="91425" bIns="45700" anchor="b" anchorCtr="0"/>
          <a:lstStyle>
            <a:lvl1pPr marR="0" lvl="0" algn="l" rtl="0">
              <a:spcBef>
                <a:spcPts val="0"/>
              </a:spcBef>
              <a:spcAft>
                <a:spcPts val="0"/>
              </a:spcAft>
              <a:buClr>
                <a:schemeClr val="lt1"/>
              </a:buClr>
              <a:buSzPts val="2800"/>
              <a:buFont typeface="Cabin"/>
              <a:buNone/>
              <a:defRPr sz="2800" b="0" i="0" u="none" strike="noStrike" cap="none">
                <a:solidFill>
                  <a:schemeClr val="lt1"/>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2"/>
                </a:solidFill>
              </a:defRPr>
            </a:lvl2pPr>
            <a:lvl3pPr marR="0" lvl="2" algn="l" rtl="0">
              <a:spcBef>
                <a:spcPts val="0"/>
              </a:spcBef>
              <a:spcAft>
                <a:spcPts val="0"/>
              </a:spcAft>
              <a:buSzPts val="1400"/>
              <a:buNone/>
              <a:defRPr sz="1800" b="0" i="0" u="none" strike="noStrike" cap="none">
                <a:solidFill>
                  <a:schemeClr val="dk2"/>
                </a:solidFill>
              </a:defRPr>
            </a:lvl3pPr>
            <a:lvl4pPr marR="0" lvl="3" algn="l" rtl="0">
              <a:spcBef>
                <a:spcPts val="0"/>
              </a:spcBef>
              <a:spcAft>
                <a:spcPts val="0"/>
              </a:spcAft>
              <a:buSzPts val="1400"/>
              <a:buNone/>
              <a:defRPr sz="1800" b="0" i="0" u="none" strike="noStrike" cap="none">
                <a:solidFill>
                  <a:schemeClr val="dk2"/>
                </a:solidFill>
              </a:defRPr>
            </a:lvl4pPr>
            <a:lvl5pPr marR="0" lvl="4" algn="l" rtl="0">
              <a:spcBef>
                <a:spcPts val="0"/>
              </a:spcBef>
              <a:spcAft>
                <a:spcPts val="0"/>
              </a:spcAft>
              <a:buSzPts val="1400"/>
              <a:buNone/>
              <a:defRPr sz="1800" b="0" i="0" u="none" strike="noStrike" cap="none">
                <a:solidFill>
                  <a:schemeClr val="dk2"/>
                </a:solidFill>
              </a:defRPr>
            </a:lvl5pPr>
            <a:lvl6pPr marR="0" lvl="5" algn="l" rtl="0">
              <a:spcBef>
                <a:spcPts val="0"/>
              </a:spcBef>
              <a:spcAft>
                <a:spcPts val="0"/>
              </a:spcAft>
              <a:buSzPts val="1400"/>
              <a:buNone/>
              <a:defRPr sz="1800" b="0" i="0" u="none" strike="noStrike" cap="none">
                <a:solidFill>
                  <a:schemeClr val="dk2"/>
                </a:solidFill>
              </a:defRPr>
            </a:lvl6pPr>
            <a:lvl7pPr marR="0" lvl="6" algn="l" rtl="0">
              <a:spcBef>
                <a:spcPts val="0"/>
              </a:spcBef>
              <a:spcAft>
                <a:spcPts val="0"/>
              </a:spcAft>
              <a:buSzPts val="1400"/>
              <a:buNone/>
              <a:defRPr sz="1800" b="0" i="0" u="none" strike="noStrike" cap="none">
                <a:solidFill>
                  <a:schemeClr val="dk2"/>
                </a:solidFill>
              </a:defRPr>
            </a:lvl7pPr>
            <a:lvl8pPr marR="0" lvl="7" algn="l" rtl="0">
              <a:spcBef>
                <a:spcPts val="0"/>
              </a:spcBef>
              <a:spcAft>
                <a:spcPts val="0"/>
              </a:spcAft>
              <a:buSzPts val="1400"/>
              <a:buNone/>
              <a:defRPr sz="1800" b="0" i="0" u="none" strike="noStrike" cap="none">
                <a:solidFill>
                  <a:schemeClr val="dk2"/>
                </a:solidFill>
              </a:defRPr>
            </a:lvl8pPr>
            <a:lvl9pPr marR="0" lvl="8" algn="l" rtl="0">
              <a:spcBef>
                <a:spcPts val="0"/>
              </a:spcBef>
              <a:spcAft>
                <a:spcPts val="0"/>
              </a:spcAft>
              <a:buSzPts val="1400"/>
              <a:buNone/>
              <a:defRPr sz="1800" b="0" i="0" u="none" strike="noStrike" cap="none">
                <a:solidFill>
                  <a:schemeClr val="dk2"/>
                </a:solidFill>
              </a:defRPr>
            </a:lvl9pPr>
          </a:lstStyle>
          <a:p>
            <a:endParaRPr/>
          </a:p>
        </p:txBody>
      </p:sp>
      <p:sp>
        <p:nvSpPr>
          <p:cNvPr id="11" name="Shape 11"/>
          <p:cNvSpPr txBox="1">
            <a:spLocks noGrp="1"/>
          </p:cNvSpPr>
          <p:nvPr>
            <p:ph type="body" idx="1"/>
          </p:nvPr>
        </p:nvSpPr>
        <p:spPr>
          <a:xfrm>
            <a:off x="581192" y="2336003"/>
            <a:ext cx="11029616" cy="3522794"/>
          </a:xfrm>
          <a:prstGeom prst="rect">
            <a:avLst/>
          </a:prstGeom>
          <a:noFill/>
          <a:ln>
            <a:noFill/>
          </a:ln>
        </p:spPr>
        <p:txBody>
          <a:bodyPr spcFirstLastPara="1" wrap="square" lIns="91425" tIns="45700" rIns="91425" bIns="45700" anchor="ctr" anchorCtr="0"/>
          <a:lstStyle>
            <a:lvl1pPr marL="457200" marR="0" lvl="0" indent="-333756" algn="l" rtl="0">
              <a:spcBef>
                <a:spcPts val="360"/>
              </a:spcBef>
              <a:spcAft>
                <a:spcPts val="0"/>
              </a:spcAft>
              <a:buClr>
                <a:schemeClr val="accent2"/>
              </a:buClr>
              <a:buSzPts val="1656"/>
              <a:buFont typeface="Noto Sans Symbols"/>
              <a:buChar char="◼"/>
              <a:defRPr sz="1800" b="0" i="0" u="none" strike="noStrike" cap="none">
                <a:solidFill>
                  <a:schemeClr val="dk2"/>
                </a:solidFill>
                <a:latin typeface="Cabin"/>
                <a:ea typeface="Cabin"/>
                <a:cs typeface="Cabin"/>
                <a:sym typeface="Cabin"/>
              </a:defRPr>
            </a:lvl1pPr>
            <a:lvl2pPr marL="914400" marR="0" lvl="1" indent="-322072" algn="l" rtl="0">
              <a:spcBef>
                <a:spcPts val="600"/>
              </a:spcBef>
              <a:spcAft>
                <a:spcPts val="0"/>
              </a:spcAft>
              <a:buClr>
                <a:schemeClr val="accent2"/>
              </a:buClr>
              <a:buSzPts val="1472"/>
              <a:buFont typeface="Noto Sans Symbols"/>
              <a:buChar char="◼"/>
              <a:defRPr sz="1600" b="0" i="0" u="none" strike="noStrike" cap="none">
                <a:solidFill>
                  <a:schemeClr val="dk2"/>
                </a:solidFill>
                <a:latin typeface="Cabin"/>
                <a:ea typeface="Cabin"/>
                <a:cs typeface="Cabin"/>
                <a:sym typeface="Cabin"/>
              </a:defRPr>
            </a:lvl2pPr>
            <a:lvl3pPr marL="1371600" marR="0" lvl="2" indent="-310388" algn="l" rtl="0">
              <a:spcBef>
                <a:spcPts val="600"/>
              </a:spcBef>
              <a:spcAft>
                <a:spcPts val="0"/>
              </a:spcAft>
              <a:buClr>
                <a:schemeClr val="accent2"/>
              </a:buClr>
              <a:buSzPts val="1288"/>
              <a:buFont typeface="Noto Sans Symbols"/>
              <a:buChar char="◼"/>
              <a:defRPr sz="1400" b="0" i="0" u="none" strike="noStrike" cap="none">
                <a:solidFill>
                  <a:schemeClr val="dk2"/>
                </a:solidFill>
                <a:latin typeface="Cabin"/>
                <a:ea typeface="Cabin"/>
                <a:cs typeface="Cabin"/>
                <a:sym typeface="Cabin"/>
              </a:defRPr>
            </a:lvl3pPr>
            <a:lvl4pPr marL="1828800" marR="0" lvl="3"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4pPr>
            <a:lvl5pPr marL="2286000" marR="0" lvl="4"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5pPr>
            <a:lvl6pPr marL="2743200" marR="0" lvl="5"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6pPr>
            <a:lvl7pPr marL="3200400" marR="0" lvl="6" indent="-298704"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7pPr>
            <a:lvl8pPr marL="3657600" marR="0" lvl="7" indent="-298703" algn="l" rtl="0">
              <a:spcBef>
                <a:spcPts val="600"/>
              </a:spcBef>
              <a:spcAft>
                <a:spcPts val="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8pPr>
            <a:lvl9pPr marL="4114800" marR="0" lvl="8" indent="-298703" algn="l" rtl="0">
              <a:spcBef>
                <a:spcPts val="600"/>
              </a:spcBef>
              <a:spcAft>
                <a:spcPts val="600"/>
              </a:spcAft>
              <a:buClr>
                <a:schemeClr val="accent2"/>
              </a:buClr>
              <a:buSzPts val="1104"/>
              <a:buFont typeface="Noto Sans Symbols"/>
              <a:buChar char="◼"/>
              <a:defRPr sz="1200" b="0" i="0" u="none" strike="noStrike" cap="none">
                <a:solidFill>
                  <a:schemeClr val="dk2"/>
                </a:solidFill>
                <a:latin typeface="Cabin"/>
                <a:ea typeface="Cabin"/>
                <a:cs typeface="Cabin"/>
                <a:sym typeface="Cabin"/>
              </a:defRPr>
            </a:lvl9pPr>
          </a:lstStyle>
          <a:p>
            <a:endParaRPr/>
          </a:p>
        </p:txBody>
      </p:sp>
      <p:sp>
        <p:nvSpPr>
          <p:cNvPr id="12" name="Shape 12"/>
          <p:cNvSpPr txBox="1">
            <a:spLocks noGrp="1"/>
          </p:cNvSpPr>
          <p:nvPr>
            <p:ph type="dt" idx="10"/>
          </p:nvPr>
        </p:nvSpPr>
        <p:spPr>
          <a:xfrm>
            <a:off x="7605951" y="5956137"/>
            <a:ext cx="2844799" cy="365125"/>
          </a:xfrm>
          <a:prstGeom prst="rect">
            <a:avLst/>
          </a:prstGeom>
          <a:noFill/>
          <a:ln>
            <a:noFill/>
          </a:ln>
        </p:spPr>
        <p:txBody>
          <a:bodyPr spcFirstLastPara="1" wrap="square" lIns="91425" tIns="45700" rIns="91425" bIns="45700" anchor="ctr" anchorCtr="0"/>
          <a:lstStyle>
            <a:lvl1pPr marR="0" lvl="0" algn="r"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3" name="Shape 13"/>
          <p:cNvSpPr txBox="1">
            <a:spLocks noGrp="1"/>
          </p:cNvSpPr>
          <p:nvPr>
            <p:ph type="ftr" idx="11"/>
          </p:nvPr>
        </p:nvSpPr>
        <p:spPr>
          <a:xfrm>
            <a:off x="581192" y="5951811"/>
            <a:ext cx="6917210" cy="365125"/>
          </a:xfrm>
          <a:prstGeom prst="rect">
            <a:avLst/>
          </a:prstGeom>
          <a:noFill/>
          <a:ln>
            <a:noFill/>
          </a:ln>
        </p:spPr>
        <p:txBody>
          <a:bodyPr spcFirstLastPara="1" wrap="square" lIns="91425" tIns="45700" rIns="91425" bIns="45700" anchor="ctr" anchorCtr="0"/>
          <a:lstStyle>
            <a:lvl1pPr marR="0" lvl="0" algn="l" rtl="0">
              <a:spcBef>
                <a:spcPts val="0"/>
              </a:spcBef>
              <a:spcAft>
                <a:spcPts val="0"/>
              </a:spcAft>
              <a:buSzPts val="1400"/>
              <a:buNone/>
              <a:defRPr sz="900" b="0" i="0" u="none" strike="noStrike" cap="none">
                <a:solidFill>
                  <a:schemeClr val="accent2"/>
                </a:solidFill>
                <a:latin typeface="Cabin"/>
                <a:ea typeface="Cabin"/>
                <a:cs typeface="Cabin"/>
                <a:sym typeface="Cabin"/>
              </a:defRPr>
            </a:lvl1pPr>
            <a:lvl2pPr marR="0" lvl="1" algn="l" rtl="0">
              <a:spcBef>
                <a:spcPts val="0"/>
              </a:spcBef>
              <a:spcAft>
                <a:spcPts val="0"/>
              </a:spcAft>
              <a:buSzPts val="1400"/>
              <a:buNone/>
              <a:defRPr sz="1800" b="0" i="0" u="none" strike="noStrike" cap="none">
                <a:solidFill>
                  <a:schemeClr val="dk1"/>
                </a:solidFill>
                <a:latin typeface="Cabin"/>
                <a:ea typeface="Cabin"/>
                <a:cs typeface="Cabin"/>
                <a:sym typeface="Cabin"/>
              </a:defRPr>
            </a:lvl2pPr>
            <a:lvl3pPr marR="0" lvl="2" algn="l" rtl="0">
              <a:spcBef>
                <a:spcPts val="0"/>
              </a:spcBef>
              <a:spcAft>
                <a:spcPts val="0"/>
              </a:spcAft>
              <a:buSzPts val="1400"/>
              <a:buNone/>
              <a:defRPr sz="1800" b="0" i="0" u="none" strike="noStrike" cap="none">
                <a:solidFill>
                  <a:schemeClr val="dk1"/>
                </a:solidFill>
                <a:latin typeface="Cabin"/>
                <a:ea typeface="Cabin"/>
                <a:cs typeface="Cabin"/>
                <a:sym typeface="Cabin"/>
              </a:defRPr>
            </a:lvl3pPr>
            <a:lvl4pPr marR="0" lvl="3" algn="l" rtl="0">
              <a:spcBef>
                <a:spcPts val="0"/>
              </a:spcBef>
              <a:spcAft>
                <a:spcPts val="0"/>
              </a:spcAft>
              <a:buSzPts val="1400"/>
              <a:buNone/>
              <a:defRPr sz="1800" b="0" i="0" u="none" strike="noStrike" cap="none">
                <a:solidFill>
                  <a:schemeClr val="dk1"/>
                </a:solidFill>
                <a:latin typeface="Cabin"/>
                <a:ea typeface="Cabin"/>
                <a:cs typeface="Cabin"/>
                <a:sym typeface="Cabin"/>
              </a:defRPr>
            </a:lvl4pPr>
            <a:lvl5pPr marR="0" lvl="4" algn="l" rtl="0">
              <a:spcBef>
                <a:spcPts val="0"/>
              </a:spcBef>
              <a:spcAft>
                <a:spcPts val="0"/>
              </a:spcAft>
              <a:buSzPts val="1400"/>
              <a:buNone/>
              <a:defRPr sz="1800" b="0" i="0" u="none" strike="noStrike" cap="none">
                <a:solidFill>
                  <a:schemeClr val="dk1"/>
                </a:solidFill>
                <a:latin typeface="Cabin"/>
                <a:ea typeface="Cabin"/>
                <a:cs typeface="Cabin"/>
                <a:sym typeface="Cabin"/>
              </a:defRPr>
            </a:lvl5pPr>
            <a:lvl6pPr marR="0" lvl="5" algn="l" rtl="0">
              <a:spcBef>
                <a:spcPts val="0"/>
              </a:spcBef>
              <a:spcAft>
                <a:spcPts val="0"/>
              </a:spcAft>
              <a:buSzPts val="1400"/>
              <a:buNone/>
              <a:defRPr sz="1800" b="0" i="0" u="none" strike="noStrike" cap="none">
                <a:solidFill>
                  <a:schemeClr val="dk1"/>
                </a:solidFill>
                <a:latin typeface="Cabin"/>
                <a:ea typeface="Cabin"/>
                <a:cs typeface="Cabin"/>
                <a:sym typeface="Cabin"/>
              </a:defRPr>
            </a:lvl6pPr>
            <a:lvl7pPr marR="0" lvl="6" algn="l" rtl="0">
              <a:spcBef>
                <a:spcPts val="0"/>
              </a:spcBef>
              <a:spcAft>
                <a:spcPts val="0"/>
              </a:spcAft>
              <a:buSzPts val="1400"/>
              <a:buNone/>
              <a:defRPr sz="1800" b="0" i="0" u="none" strike="noStrike" cap="none">
                <a:solidFill>
                  <a:schemeClr val="dk1"/>
                </a:solidFill>
                <a:latin typeface="Cabin"/>
                <a:ea typeface="Cabin"/>
                <a:cs typeface="Cabin"/>
                <a:sym typeface="Cabin"/>
              </a:defRPr>
            </a:lvl7pPr>
            <a:lvl8pPr marR="0" lvl="7" algn="l" rtl="0">
              <a:spcBef>
                <a:spcPts val="0"/>
              </a:spcBef>
              <a:spcAft>
                <a:spcPts val="0"/>
              </a:spcAft>
              <a:buSzPts val="1400"/>
              <a:buNone/>
              <a:defRPr sz="1800" b="0" i="0" u="none" strike="noStrike" cap="none">
                <a:solidFill>
                  <a:schemeClr val="dk1"/>
                </a:solidFill>
                <a:latin typeface="Cabin"/>
                <a:ea typeface="Cabin"/>
                <a:cs typeface="Cabin"/>
                <a:sym typeface="Cabin"/>
              </a:defRPr>
            </a:lvl8pPr>
            <a:lvl9pPr marR="0" lvl="8" algn="l" rtl="0">
              <a:spcBef>
                <a:spcPts val="0"/>
              </a:spcBef>
              <a:spcAft>
                <a:spcPts val="0"/>
              </a:spcAft>
              <a:buSzPts val="1400"/>
              <a:buNone/>
              <a:defRPr sz="1800" b="0" i="0" u="none" strike="noStrike" cap="none">
                <a:solidFill>
                  <a:schemeClr val="dk1"/>
                </a:solidFill>
                <a:latin typeface="Cabin"/>
                <a:ea typeface="Cabin"/>
                <a:cs typeface="Cabin"/>
                <a:sym typeface="Cabin"/>
              </a:defRPr>
            </a:lvl9pPr>
          </a:lstStyle>
          <a:p>
            <a:endParaRPr/>
          </a:p>
        </p:txBody>
      </p:sp>
      <p:sp>
        <p:nvSpPr>
          <p:cNvPr id="14" name="Shape 14"/>
          <p:cNvSpPr txBox="1">
            <a:spLocks noGrp="1"/>
          </p:cNvSpPr>
          <p:nvPr>
            <p:ph type="sldNum" idx="12"/>
          </p:nvPr>
        </p:nvSpPr>
        <p:spPr>
          <a:xfrm>
            <a:off x="10558300" y="5956137"/>
            <a:ext cx="1052510" cy="365125"/>
          </a:xfrm>
          <a:prstGeom prst="rect">
            <a:avLst/>
          </a:prstGeom>
          <a:noFill/>
          <a:ln>
            <a:noFill/>
          </a:ln>
        </p:spPr>
        <p:txBody>
          <a:bodyPr spcFirstLastPara="1" wrap="square" lIns="91425" tIns="45700" rIns="91425" bIns="45700" anchor="ctr" anchorCtr="0">
            <a:noAutofit/>
          </a:bodyPr>
          <a:lstStyle>
            <a:lvl1pPr marL="0" marR="0" lvl="0" indent="0" algn="r" rtl="0">
              <a:spcBef>
                <a:spcPts val="0"/>
              </a:spcBef>
              <a:buNone/>
              <a:defRPr sz="900" b="0" i="0" u="none" strike="noStrike" cap="none">
                <a:solidFill>
                  <a:schemeClr val="accent2"/>
                </a:solidFill>
                <a:latin typeface="Cabin"/>
                <a:ea typeface="Cabin"/>
                <a:cs typeface="Cabin"/>
                <a:sym typeface="Cabin"/>
              </a:defRPr>
            </a:lvl1pPr>
            <a:lvl2pPr marL="0" marR="0" lvl="1" indent="0" algn="r" rtl="0">
              <a:spcBef>
                <a:spcPts val="0"/>
              </a:spcBef>
              <a:buNone/>
              <a:defRPr sz="900" b="0" i="0" u="none" strike="noStrike" cap="none">
                <a:solidFill>
                  <a:schemeClr val="accent2"/>
                </a:solidFill>
                <a:latin typeface="Cabin"/>
                <a:ea typeface="Cabin"/>
                <a:cs typeface="Cabin"/>
                <a:sym typeface="Cabin"/>
              </a:defRPr>
            </a:lvl2pPr>
            <a:lvl3pPr marL="0" marR="0" lvl="2" indent="0" algn="r" rtl="0">
              <a:spcBef>
                <a:spcPts val="0"/>
              </a:spcBef>
              <a:buNone/>
              <a:defRPr sz="900" b="0" i="0" u="none" strike="noStrike" cap="none">
                <a:solidFill>
                  <a:schemeClr val="accent2"/>
                </a:solidFill>
                <a:latin typeface="Cabin"/>
                <a:ea typeface="Cabin"/>
                <a:cs typeface="Cabin"/>
                <a:sym typeface="Cabin"/>
              </a:defRPr>
            </a:lvl3pPr>
            <a:lvl4pPr marL="0" marR="0" lvl="3" indent="0" algn="r" rtl="0">
              <a:spcBef>
                <a:spcPts val="0"/>
              </a:spcBef>
              <a:buNone/>
              <a:defRPr sz="900" b="0" i="0" u="none" strike="noStrike" cap="none">
                <a:solidFill>
                  <a:schemeClr val="accent2"/>
                </a:solidFill>
                <a:latin typeface="Cabin"/>
                <a:ea typeface="Cabin"/>
                <a:cs typeface="Cabin"/>
                <a:sym typeface="Cabin"/>
              </a:defRPr>
            </a:lvl4pPr>
            <a:lvl5pPr marL="0" marR="0" lvl="4" indent="0" algn="r" rtl="0">
              <a:spcBef>
                <a:spcPts val="0"/>
              </a:spcBef>
              <a:buNone/>
              <a:defRPr sz="900" b="0" i="0" u="none" strike="noStrike" cap="none">
                <a:solidFill>
                  <a:schemeClr val="accent2"/>
                </a:solidFill>
                <a:latin typeface="Cabin"/>
                <a:ea typeface="Cabin"/>
                <a:cs typeface="Cabin"/>
                <a:sym typeface="Cabin"/>
              </a:defRPr>
            </a:lvl5pPr>
            <a:lvl6pPr marL="0" marR="0" lvl="5" indent="0" algn="r" rtl="0">
              <a:spcBef>
                <a:spcPts val="0"/>
              </a:spcBef>
              <a:buNone/>
              <a:defRPr sz="900" b="0" i="0" u="none" strike="noStrike" cap="none">
                <a:solidFill>
                  <a:schemeClr val="accent2"/>
                </a:solidFill>
                <a:latin typeface="Cabin"/>
                <a:ea typeface="Cabin"/>
                <a:cs typeface="Cabin"/>
                <a:sym typeface="Cabin"/>
              </a:defRPr>
            </a:lvl6pPr>
            <a:lvl7pPr marL="0" marR="0" lvl="6" indent="0" algn="r" rtl="0">
              <a:spcBef>
                <a:spcPts val="0"/>
              </a:spcBef>
              <a:buNone/>
              <a:defRPr sz="900" b="0" i="0" u="none" strike="noStrike" cap="none">
                <a:solidFill>
                  <a:schemeClr val="accent2"/>
                </a:solidFill>
                <a:latin typeface="Cabin"/>
                <a:ea typeface="Cabin"/>
                <a:cs typeface="Cabin"/>
                <a:sym typeface="Cabin"/>
              </a:defRPr>
            </a:lvl7pPr>
            <a:lvl8pPr marL="0" marR="0" lvl="7" indent="0" algn="r" rtl="0">
              <a:spcBef>
                <a:spcPts val="0"/>
              </a:spcBef>
              <a:buNone/>
              <a:defRPr sz="900" b="0" i="0" u="none" strike="noStrike" cap="none">
                <a:solidFill>
                  <a:schemeClr val="accent2"/>
                </a:solidFill>
                <a:latin typeface="Cabin"/>
                <a:ea typeface="Cabin"/>
                <a:cs typeface="Cabin"/>
                <a:sym typeface="Cabin"/>
              </a:defRPr>
            </a:lvl8pPr>
            <a:lvl9pPr marL="0" marR="0" lvl="8" indent="0" algn="r" rtl="0">
              <a:spcBef>
                <a:spcPts val="0"/>
              </a:spcBef>
              <a:buNone/>
              <a:defRPr sz="900" b="0" i="0" u="none" strike="noStrike" cap="none">
                <a:solidFill>
                  <a:schemeClr val="accent2"/>
                </a:solidFill>
                <a:latin typeface="Cabin"/>
                <a:ea typeface="Cabin"/>
                <a:cs typeface="Cabin"/>
                <a:sym typeface="Cabin"/>
              </a:defRPr>
            </a:lvl9pPr>
          </a:lstStyle>
          <a:p>
            <a:pPr marL="0" lvl="0" indent="0">
              <a:spcBef>
                <a:spcPts val="0"/>
              </a:spcBef>
              <a:spcAft>
                <a:spcPts val="0"/>
              </a:spcAft>
              <a:buNone/>
            </a:pPr>
            <a:fld id="{00000000-1234-1234-1234-123412341234}" type="slidenum">
              <a:rPr lang="en-US"/>
              <a:t>‹#›</a:t>
            </a:fld>
            <a:endParaRPr/>
          </a:p>
        </p:txBody>
      </p:sp>
      <p:sp>
        <p:nvSpPr>
          <p:cNvPr id="15" name="Shape 15"/>
          <p:cNvSpPr/>
          <p:nvPr/>
        </p:nvSpPr>
        <p:spPr>
          <a:xfrm>
            <a:off x="446534" y="457200"/>
            <a:ext cx="3703320" cy="94997"/>
          </a:xfrm>
          <a:prstGeom prst="rect">
            <a:avLst/>
          </a:prstGeom>
          <a:solidFill>
            <a:schemeClr val="accen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6" name="Shape 16"/>
          <p:cNvSpPr/>
          <p:nvPr/>
        </p:nvSpPr>
        <p:spPr>
          <a:xfrm>
            <a:off x="8042147" y="453643"/>
            <a:ext cx="3703320" cy="98554"/>
          </a:xfrm>
          <a:prstGeom prst="rect">
            <a:avLst/>
          </a:prstGeom>
          <a:solidFill>
            <a:schemeClr val="accent4"/>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7" name="Shape 17"/>
          <p:cNvSpPr/>
          <p:nvPr/>
        </p:nvSpPr>
        <p:spPr>
          <a:xfrm>
            <a:off x="4241830" y="457200"/>
            <a:ext cx="3703320" cy="91440"/>
          </a:xfrm>
          <a:prstGeom prst="rect">
            <a:avLst/>
          </a:prstGeom>
          <a:solidFill>
            <a:schemeClr val="accent2"/>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Tree>
  </p:cSld>
  <p:clrMap bg1="lt1" tx1="dk1" bg2="dk2" tx2="lt2" accent1="accent1" accent2="accent2" accent3="accent3" accent4="accent4" accent5="accent5" accent6="accent6" hlink="hlink" folHlink="fol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11.xml"/><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notesSlide" Target="../notesSlides/notesSlide15.xml"/><Relationship Id="rId1" Type="http://schemas.openxmlformats.org/officeDocument/2006/relationships/slideLayout" Target="../slideLayouts/slideLayout3.xml"/></Relationships>
</file>

<file path=ppt/slides/_rels/slide16.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7.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9.xml"/><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notesSlide" Target="../notesSlides/notesSlide20.xml"/><Relationship Id="rId1" Type="http://schemas.openxmlformats.org/officeDocument/2006/relationships/slideLayout" Target="../slideLayouts/slideLayout4.xml"/><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1.gif"/><Relationship Id="rId2" Type="http://schemas.openxmlformats.org/officeDocument/2006/relationships/notesSlide" Target="../notesSlides/notesSlide21.xml"/><Relationship Id="rId1" Type="http://schemas.openxmlformats.org/officeDocument/2006/relationships/slideLayout" Target="../slideLayouts/slideLayout7.xml"/><Relationship Id="rId4" Type="http://schemas.openxmlformats.org/officeDocument/2006/relationships/image" Target="../media/image22.jpg"/></Relationships>
</file>

<file path=ppt/slides/_rels/slide22.xml.rels><?xml version="1.0" encoding="UTF-8" standalone="yes"?>
<Relationships xmlns="http://schemas.openxmlformats.org/package/2006/relationships"><Relationship Id="rId3" Type="http://schemas.openxmlformats.org/officeDocument/2006/relationships/image" Target="../media/image23.jpg"/><Relationship Id="rId2" Type="http://schemas.openxmlformats.org/officeDocument/2006/relationships/notesSlide" Target="../notesSlides/notesSlide22.xml"/><Relationship Id="rId1" Type="http://schemas.openxmlformats.org/officeDocument/2006/relationships/slideLayout" Target="../slideLayouts/slideLayout4.xml"/><Relationship Id="rId5" Type="http://schemas.openxmlformats.org/officeDocument/2006/relationships/image" Target="../media/image25.jpg"/><Relationship Id="rId4" Type="http://schemas.openxmlformats.org/officeDocument/2006/relationships/image" Target="../media/image24.jpg"/></Relationships>
</file>

<file path=ppt/slides/_rels/slide23.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notesSlide" Target="../notesSlides/notesSlide23.xml"/><Relationship Id="rId1" Type="http://schemas.openxmlformats.org/officeDocument/2006/relationships/slideLayout" Target="../slideLayouts/slideLayout7.xml"/><Relationship Id="rId4" Type="http://schemas.openxmlformats.org/officeDocument/2006/relationships/image" Target="../media/image27.jpg"/></Relationships>
</file>

<file path=ppt/slides/_rels/slide24.xml.rels><?xml version="1.0" encoding="UTF-8" standalone="yes"?>
<Relationships xmlns="http://schemas.openxmlformats.org/package/2006/relationships"><Relationship Id="rId3" Type="http://schemas.openxmlformats.org/officeDocument/2006/relationships/image" Target="../media/image28.jpg"/><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9.jpg"/><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image" Target="../media/image30.jpg"/></Relationships>
</file>

<file path=ppt/slides/_rels/slide27.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notesSlide" Target="../notesSlides/notesSlide27.xml"/><Relationship Id="rId1" Type="http://schemas.openxmlformats.org/officeDocument/2006/relationships/slideLayout" Target="../slideLayouts/slideLayout2.xml"/><Relationship Id="rId5" Type="http://schemas.openxmlformats.org/officeDocument/2006/relationships/image" Target="../media/image33.jpg"/><Relationship Id="rId4" Type="http://schemas.openxmlformats.org/officeDocument/2006/relationships/image" Target="../media/image32.jpg"/></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xml"/><Relationship Id="rId4" Type="http://schemas.openxmlformats.org/officeDocument/2006/relationships/image" Target="../media/image35.png"/></Relationships>
</file>

<file path=ppt/slides/_rels/slide31.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38.jp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7.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6.xml"/><Relationship Id="rId1" Type="http://schemas.openxmlformats.org/officeDocument/2006/relationships/slideLayout" Target="../slideLayouts/slideLayout4.xml"/></Relationships>
</file>

<file path=ppt/slides/_rels/slide7.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12.jpg"/><Relationship Id="rId2" Type="http://schemas.openxmlformats.org/officeDocument/2006/relationships/notesSlide" Target="../notesSlides/notesSlide9.xml"/><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Shape 101"/>
          <p:cNvSpPr txBox="1">
            <a:spLocks noGrp="1"/>
          </p:cNvSpPr>
          <p:nvPr>
            <p:ph type="ctrTitle"/>
          </p:nvPr>
        </p:nvSpPr>
        <p:spPr>
          <a:xfrm>
            <a:off x="456502" y="1140050"/>
            <a:ext cx="7773097" cy="1475013"/>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accent1"/>
              </a:buClr>
              <a:buSzPts val="3420"/>
              <a:buFont typeface="Cabin"/>
              <a:buNone/>
            </a:pPr>
            <a:r>
              <a:rPr lang="en-US" sz="3420" b="0" i="0" u="none" strike="noStrike" cap="none">
                <a:solidFill>
                  <a:schemeClr val="accent1"/>
                </a:solidFill>
                <a:latin typeface="Cabin"/>
                <a:ea typeface="Cabin"/>
                <a:cs typeface="Cabin"/>
                <a:sym typeface="Cabin"/>
              </a:rPr>
              <a:t>NUCLEAR WEAPONS AND </a:t>
            </a:r>
            <a:br>
              <a:rPr lang="en-US" sz="3420" b="0" i="0" u="none" strike="noStrike" cap="none">
                <a:solidFill>
                  <a:schemeClr val="accent1"/>
                </a:solidFill>
                <a:latin typeface="Cabin"/>
                <a:ea typeface="Cabin"/>
                <a:cs typeface="Cabin"/>
                <a:sym typeface="Cabin"/>
              </a:rPr>
            </a:br>
            <a:r>
              <a:rPr lang="en-US" sz="3420" b="0" i="0" u="none" strike="noStrike" cap="none">
                <a:solidFill>
                  <a:schemeClr val="accent1"/>
                </a:solidFill>
                <a:latin typeface="Cabin"/>
                <a:ea typeface="Cabin"/>
                <a:cs typeface="Cabin"/>
                <a:sym typeface="Cabin"/>
              </a:rPr>
              <a:t>SOCIAL JUSTICE:</a:t>
            </a:r>
            <a:br>
              <a:rPr lang="en-US" sz="3240" b="0" i="0" u="none" strike="noStrike" cap="none">
                <a:solidFill>
                  <a:schemeClr val="accent1"/>
                </a:solidFill>
                <a:latin typeface="Cabin"/>
                <a:ea typeface="Cabin"/>
                <a:cs typeface="Cabin"/>
                <a:sym typeface="Cabin"/>
              </a:rPr>
            </a:br>
            <a:r>
              <a:rPr lang="en-US" sz="2790" b="0" i="0" u="none" strike="noStrike" cap="none">
                <a:solidFill>
                  <a:schemeClr val="accent1"/>
                </a:solidFill>
                <a:latin typeface="Cabin"/>
                <a:ea typeface="Cabin"/>
                <a:cs typeface="Cabin"/>
                <a:sym typeface="Cabin"/>
              </a:rPr>
              <a:t>BUILDING AN INTERCONNECTED MOVEMENT</a:t>
            </a:r>
            <a:endParaRPr sz="2790" b="0" i="0" u="none" strike="noStrike" cap="none">
              <a:solidFill>
                <a:schemeClr val="accent1"/>
              </a:solidFill>
              <a:latin typeface="Cabin"/>
              <a:ea typeface="Cabin"/>
              <a:cs typeface="Cabin"/>
              <a:sym typeface="Cabin"/>
            </a:endParaRPr>
          </a:p>
        </p:txBody>
      </p:sp>
      <p:sp>
        <p:nvSpPr>
          <p:cNvPr id="102" name="Shape 102"/>
          <p:cNvSpPr txBox="1">
            <a:spLocks noGrp="1"/>
          </p:cNvSpPr>
          <p:nvPr>
            <p:ph type="subTitle" idx="1"/>
          </p:nvPr>
        </p:nvSpPr>
        <p:spPr>
          <a:xfrm>
            <a:off x="456503" y="2689409"/>
            <a:ext cx="10993546" cy="34473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1472"/>
              <a:buFont typeface="Noto Sans Symbols"/>
              <a:buNone/>
            </a:pPr>
            <a:r>
              <a:rPr lang="en-US" sz="1600" b="0" i="0" u="none" strike="noStrike" cap="none">
                <a:solidFill>
                  <a:schemeClr val="accent2"/>
                </a:solidFill>
                <a:latin typeface="Cabin"/>
                <a:ea typeface="Cabin"/>
                <a:cs typeface="Cabin"/>
                <a:sym typeface="Cabin"/>
              </a:rPr>
              <a:t>LILLY ADAMS – SECURITY PROGRAM ORGANIZER </a:t>
            </a:r>
            <a:endParaRPr/>
          </a:p>
        </p:txBody>
      </p:sp>
      <p:pic>
        <p:nvPicPr>
          <p:cNvPr id="103" name="Shape 103"/>
          <p:cNvPicPr preferRelativeResize="0"/>
          <p:nvPr/>
        </p:nvPicPr>
        <p:blipFill rotWithShape="1">
          <a:blip r:embed="rId3">
            <a:alphaModFix/>
          </a:blip>
          <a:srcRect/>
          <a:stretch/>
        </p:blipFill>
        <p:spPr>
          <a:xfrm>
            <a:off x="8508258" y="1140050"/>
            <a:ext cx="2941791" cy="2273202"/>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76"/>
        <p:cNvGrpSpPr/>
        <p:nvPr/>
      </p:nvGrpSpPr>
      <p:grpSpPr>
        <a:xfrm>
          <a:off x="0" y="0"/>
          <a:ext cx="0" cy="0"/>
          <a:chOff x="0" y="0"/>
          <a:chExt cx="0" cy="0"/>
        </a:xfrm>
      </p:grpSpPr>
      <p:sp>
        <p:nvSpPr>
          <p:cNvPr id="177" name="Shape 177"/>
          <p:cNvSpPr txBox="1">
            <a:spLocks noGrp="1"/>
          </p:cNvSpPr>
          <p:nvPr>
            <p:ph type="title"/>
          </p:nvPr>
        </p:nvSpPr>
        <p:spPr>
          <a:xfrm>
            <a:off x="528184" y="3600501"/>
            <a:ext cx="11029615" cy="149750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accent1"/>
              </a:buClr>
              <a:buSzPts val="3600"/>
              <a:buFont typeface="Cabin"/>
              <a:buNone/>
            </a:pPr>
            <a:r>
              <a:rPr lang="en-US" sz="3600" b="0" i="0" u="none" strike="noStrike" cap="none">
                <a:solidFill>
                  <a:schemeClr val="accent1"/>
                </a:solidFill>
                <a:latin typeface="Cabin"/>
                <a:ea typeface="Cabin"/>
                <a:cs typeface="Cabin"/>
                <a:sym typeface="Cabin"/>
              </a:rPr>
              <a:t>WHY FIND INTERSECTIONALITY? </a:t>
            </a:r>
            <a:endParaRPr sz="3600" b="0" i="0" u="none" strike="noStrike" cap="none">
              <a:solidFill>
                <a:schemeClr val="accent1"/>
              </a:solidFill>
              <a:latin typeface="Cabin"/>
              <a:ea typeface="Cabin"/>
              <a:cs typeface="Cabin"/>
              <a:sym typeface="Cabin"/>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82"/>
        <p:cNvGrpSpPr/>
        <p:nvPr/>
      </p:nvGrpSpPr>
      <p:grpSpPr>
        <a:xfrm>
          <a:off x="0" y="0"/>
          <a:ext cx="0" cy="0"/>
          <a:chOff x="0" y="0"/>
          <a:chExt cx="0" cy="0"/>
        </a:xfrm>
      </p:grpSpPr>
      <p:pic>
        <p:nvPicPr>
          <p:cNvPr id="183" name="Shape 183"/>
          <p:cNvPicPr preferRelativeResize="0"/>
          <p:nvPr/>
        </p:nvPicPr>
        <p:blipFill rotWithShape="1">
          <a:blip r:embed="rId3">
            <a:alphaModFix/>
          </a:blip>
          <a:srcRect t="2841"/>
          <a:stretch/>
        </p:blipFill>
        <p:spPr>
          <a:xfrm>
            <a:off x="0" y="0"/>
            <a:ext cx="12192000" cy="7002376"/>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Cabin"/>
              <a:buNone/>
            </a:pPr>
            <a:r>
              <a:rPr lang="en-US" sz="2800" b="0" i="0" u="none" strike="noStrike" cap="none">
                <a:solidFill>
                  <a:schemeClr val="lt1"/>
                </a:solidFill>
                <a:latin typeface="Cabin"/>
                <a:ea typeface="Cabin"/>
                <a:cs typeface="Cabin"/>
                <a:sym typeface="Cabin"/>
              </a:rPr>
              <a:t>SPENDING ON NUCLEAR WEAPONS </a:t>
            </a:r>
            <a:endParaRPr sz="2800" b="0" i="0" u="none" strike="noStrike" cap="none">
              <a:solidFill>
                <a:schemeClr val="lt1"/>
              </a:solidFill>
              <a:latin typeface="Cabin"/>
              <a:ea typeface="Cabin"/>
              <a:cs typeface="Cabin"/>
              <a:sym typeface="Cabin"/>
            </a:endParaRPr>
          </a:p>
        </p:txBody>
      </p:sp>
      <p:sp>
        <p:nvSpPr>
          <p:cNvPr id="190" name="Shape 190"/>
          <p:cNvSpPr txBox="1">
            <a:spLocks noGrp="1"/>
          </p:cNvSpPr>
          <p:nvPr>
            <p:ph type="body" idx="1"/>
          </p:nvPr>
        </p:nvSpPr>
        <p:spPr>
          <a:xfrm>
            <a:off x="581192" y="2180496"/>
            <a:ext cx="6837918" cy="2668595"/>
          </a:xfrm>
          <a:prstGeom prst="rect">
            <a:avLst/>
          </a:prstGeom>
          <a:noFill/>
          <a:ln>
            <a:noFill/>
          </a:ln>
        </p:spPr>
        <p:txBody>
          <a:bodyPr spcFirstLastPara="1" wrap="square" lIns="91425" tIns="45700" rIns="91425" bIns="45700" anchor="ctr" anchorCtr="0">
            <a:noAutofit/>
          </a:bodyPr>
          <a:lstStyle/>
          <a:p>
            <a:pPr marL="306000" marR="0" lvl="0" indent="-306000" algn="l" rtl="0">
              <a:spcBef>
                <a:spcPts val="0"/>
              </a:spcBef>
              <a:spcAft>
                <a:spcPts val="0"/>
              </a:spcAft>
              <a:buClr>
                <a:schemeClr val="accent2"/>
              </a:buClr>
              <a:buSzPts val="2208"/>
              <a:buFont typeface="Noto Sans Symbols"/>
              <a:buChar char="◼"/>
            </a:pPr>
            <a:r>
              <a:rPr lang="en-US" sz="2400" b="0" i="0" u="none" strike="noStrike" cap="none">
                <a:solidFill>
                  <a:schemeClr val="dk2"/>
                </a:solidFill>
                <a:latin typeface="Cabin"/>
                <a:ea typeface="Cabin"/>
                <a:cs typeface="Cabin"/>
                <a:sym typeface="Cabin"/>
              </a:rPr>
              <a:t>$1.7 trillion over 30 years, with inflation </a:t>
            </a:r>
            <a:endParaRPr/>
          </a:p>
          <a:p>
            <a:pPr marL="306000" marR="0" lvl="0" indent="-306000" algn="l" rtl="0">
              <a:spcBef>
                <a:spcPts val="1080"/>
              </a:spcBef>
              <a:spcAft>
                <a:spcPts val="0"/>
              </a:spcAft>
              <a:buClr>
                <a:schemeClr val="accent2"/>
              </a:buClr>
              <a:buSzPts val="2208"/>
              <a:buFont typeface="Noto Sans Symbols"/>
              <a:buChar char="◼"/>
            </a:pPr>
            <a:r>
              <a:rPr lang="en-US" sz="2400" b="1" i="0" u="none" strike="noStrike" cap="none">
                <a:solidFill>
                  <a:schemeClr val="dk2"/>
                </a:solidFill>
                <a:latin typeface="Cabin"/>
                <a:ea typeface="Cabin"/>
                <a:cs typeface="Cabin"/>
                <a:sym typeface="Cabin"/>
              </a:rPr>
              <a:t>$4.6 million every hour, for the next 30 years </a:t>
            </a:r>
            <a:endParaRPr sz="2400" b="1" i="0" u="none" strike="noStrike" cap="none">
              <a:solidFill>
                <a:schemeClr val="dk2"/>
              </a:solidFill>
              <a:latin typeface="Cabin"/>
              <a:ea typeface="Cabin"/>
              <a:cs typeface="Cabin"/>
              <a:sym typeface="Cabin"/>
            </a:endParaRPr>
          </a:p>
        </p:txBody>
      </p:sp>
      <p:pic>
        <p:nvPicPr>
          <p:cNvPr id="191" name="Shape 191"/>
          <p:cNvPicPr preferRelativeResize="0"/>
          <p:nvPr/>
        </p:nvPicPr>
        <p:blipFill rotWithShape="1">
          <a:blip r:embed="rId3">
            <a:alphaModFix/>
          </a:blip>
          <a:srcRect/>
          <a:stretch/>
        </p:blipFill>
        <p:spPr>
          <a:xfrm>
            <a:off x="8084128" y="2043547"/>
            <a:ext cx="2805544" cy="2805544"/>
          </a:xfrm>
          <a:prstGeom prst="rect">
            <a:avLst/>
          </a:prstGeom>
          <a:noFill/>
          <a:ln>
            <a:noFill/>
          </a:ln>
        </p:spPr>
      </p:pic>
      <p:sp>
        <p:nvSpPr>
          <p:cNvPr id="192" name="Shape 192"/>
          <p:cNvSpPr txBox="1"/>
          <p:nvPr/>
        </p:nvSpPr>
        <p:spPr>
          <a:xfrm>
            <a:off x="2201946" y="5829300"/>
            <a:ext cx="7788108"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a:solidFill>
                  <a:schemeClr val="dk1"/>
                </a:solidFill>
                <a:latin typeface="Cabin"/>
                <a:ea typeface="Cabin"/>
                <a:cs typeface="Cabin"/>
                <a:sym typeface="Cabin"/>
              </a:rPr>
              <a:t>WHAT COULD WE SPEND THAT MONEY ON INSTEAD? </a:t>
            </a:r>
            <a:endParaRPr sz="2400" b="0" i="0" u="none" strike="noStrike" cap="none">
              <a:solidFill>
                <a:schemeClr val="dk1"/>
              </a:solidFill>
              <a:latin typeface="Cabin"/>
              <a:ea typeface="Cabin"/>
              <a:cs typeface="Cabin"/>
              <a:sym typeface="Cabin"/>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97"/>
        <p:cNvGrpSpPr/>
        <p:nvPr/>
      </p:nvGrpSpPr>
      <p:grpSpPr>
        <a:xfrm>
          <a:off x="0" y="0"/>
          <a:ext cx="0" cy="0"/>
          <a:chOff x="0" y="0"/>
          <a:chExt cx="0" cy="0"/>
        </a:xfrm>
      </p:grpSpPr>
      <p:grpSp>
        <p:nvGrpSpPr>
          <p:cNvPr id="198" name="Shape 198"/>
          <p:cNvGrpSpPr/>
          <p:nvPr/>
        </p:nvGrpSpPr>
        <p:grpSpPr>
          <a:xfrm>
            <a:off x="578748" y="3145216"/>
            <a:ext cx="10886720" cy="2006900"/>
            <a:chOff x="2854" y="1705883"/>
            <a:chExt cx="10886720" cy="2006900"/>
          </a:xfrm>
        </p:grpSpPr>
        <p:sp>
          <p:nvSpPr>
            <p:cNvPr id="199" name="Shape 199"/>
            <p:cNvSpPr/>
            <p:nvPr/>
          </p:nvSpPr>
          <p:spPr>
            <a:xfrm>
              <a:off x="2854" y="1705883"/>
              <a:ext cx="2006900" cy="2006900"/>
            </a:xfrm>
            <a:prstGeom prst="ellipse">
              <a:avLst/>
            </a:prstGeom>
            <a:solidFill>
              <a:srgbClr val="E7A74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0" name="Shape 200"/>
            <p:cNvSpPr txBox="1"/>
            <p:nvPr/>
          </p:nvSpPr>
          <p:spPr>
            <a:xfrm>
              <a:off x="296758" y="1999787"/>
              <a:ext cx="1419092" cy="1419092"/>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None/>
              </a:pPr>
              <a:r>
                <a:rPr lang="en-US" sz="1800" b="0" i="0" u="none" strike="noStrike" cap="none">
                  <a:solidFill>
                    <a:schemeClr val="lt1"/>
                  </a:solidFill>
                  <a:latin typeface="Cabin"/>
                  <a:ea typeface="Cabin"/>
                  <a:cs typeface="Cabin"/>
                  <a:sym typeface="Cabin"/>
                </a:rPr>
                <a:t>School lunches for one million students, for 10 years </a:t>
              </a:r>
              <a:endParaRPr sz="1800" b="0" i="0" u="none" strike="noStrike" cap="none">
                <a:solidFill>
                  <a:schemeClr val="lt1"/>
                </a:solidFill>
                <a:latin typeface="Cabin"/>
                <a:ea typeface="Cabin"/>
                <a:cs typeface="Cabin"/>
                <a:sym typeface="Cabin"/>
              </a:endParaRPr>
            </a:p>
          </p:txBody>
        </p:sp>
        <p:sp>
          <p:nvSpPr>
            <p:cNvPr id="201" name="Shape 201"/>
            <p:cNvSpPr/>
            <p:nvPr/>
          </p:nvSpPr>
          <p:spPr>
            <a:xfrm>
              <a:off x="2132189" y="2272067"/>
              <a:ext cx="874532" cy="874532"/>
            </a:xfrm>
            <a:prstGeom prst="mathPlus">
              <a:avLst>
                <a:gd name="adj1" fmla="val 23520"/>
              </a:avLst>
            </a:prstGeom>
            <a:solidFill>
              <a:srgbClr val="F2D0A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2" name="Shape 202"/>
            <p:cNvSpPr txBox="1"/>
            <p:nvPr/>
          </p:nvSpPr>
          <p:spPr>
            <a:xfrm>
              <a:off x="2248108" y="2606488"/>
              <a:ext cx="642694" cy="20569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500" b="0" i="0" u="none" strike="noStrike" cap="none">
                <a:solidFill>
                  <a:schemeClr val="lt1"/>
                </a:solidFill>
                <a:latin typeface="Cabin"/>
                <a:ea typeface="Cabin"/>
                <a:cs typeface="Cabin"/>
                <a:sym typeface="Cabin"/>
              </a:endParaRPr>
            </a:p>
          </p:txBody>
        </p:sp>
        <p:sp>
          <p:nvSpPr>
            <p:cNvPr id="203" name="Shape 203"/>
            <p:cNvSpPr/>
            <p:nvPr/>
          </p:nvSpPr>
          <p:spPr>
            <a:xfrm>
              <a:off x="3129156" y="1705883"/>
              <a:ext cx="2006900" cy="2006900"/>
            </a:xfrm>
            <a:prstGeom prst="ellipse">
              <a:avLst/>
            </a:prstGeom>
            <a:solidFill>
              <a:srgbClr val="E7A74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4" name="Shape 204"/>
            <p:cNvSpPr txBox="1"/>
            <p:nvPr/>
          </p:nvSpPr>
          <p:spPr>
            <a:xfrm>
              <a:off x="3423060" y="1999787"/>
              <a:ext cx="1419092" cy="1419092"/>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None/>
              </a:pPr>
              <a:r>
                <a:rPr lang="en-US" sz="1800" b="0" i="0" u="none" strike="noStrike" cap="none">
                  <a:solidFill>
                    <a:schemeClr val="lt1"/>
                  </a:solidFill>
                  <a:latin typeface="Cabin"/>
                  <a:ea typeface="Cabin"/>
                  <a:cs typeface="Cabin"/>
                  <a:sym typeface="Cabin"/>
                </a:rPr>
                <a:t>4 years of community college for 9 million students</a:t>
              </a:r>
              <a:endParaRPr sz="1800" b="0" i="0" u="none" strike="noStrike" cap="none">
                <a:solidFill>
                  <a:schemeClr val="lt1"/>
                </a:solidFill>
                <a:latin typeface="Cabin"/>
                <a:ea typeface="Cabin"/>
                <a:cs typeface="Cabin"/>
                <a:sym typeface="Cabin"/>
              </a:endParaRPr>
            </a:p>
          </p:txBody>
        </p:sp>
        <p:sp>
          <p:nvSpPr>
            <p:cNvPr id="205" name="Shape 205"/>
            <p:cNvSpPr/>
            <p:nvPr/>
          </p:nvSpPr>
          <p:spPr>
            <a:xfrm>
              <a:off x="5258491" y="2272067"/>
              <a:ext cx="874532" cy="874532"/>
            </a:xfrm>
            <a:prstGeom prst="mathPlus">
              <a:avLst>
                <a:gd name="adj1" fmla="val 23520"/>
              </a:avLst>
            </a:prstGeom>
            <a:solidFill>
              <a:srgbClr val="F2D0A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6" name="Shape 206"/>
            <p:cNvSpPr txBox="1"/>
            <p:nvPr/>
          </p:nvSpPr>
          <p:spPr>
            <a:xfrm>
              <a:off x="5374410" y="2606488"/>
              <a:ext cx="642694" cy="205690"/>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500" b="0" i="0" u="none" strike="noStrike" cap="none">
                <a:solidFill>
                  <a:schemeClr val="lt1"/>
                </a:solidFill>
                <a:latin typeface="Cabin"/>
                <a:ea typeface="Cabin"/>
                <a:cs typeface="Cabin"/>
                <a:sym typeface="Cabin"/>
              </a:endParaRPr>
            </a:p>
          </p:txBody>
        </p:sp>
        <p:sp>
          <p:nvSpPr>
            <p:cNvPr id="207" name="Shape 207"/>
            <p:cNvSpPr/>
            <p:nvPr/>
          </p:nvSpPr>
          <p:spPr>
            <a:xfrm>
              <a:off x="6255458" y="1705883"/>
              <a:ext cx="2006900" cy="2006900"/>
            </a:xfrm>
            <a:prstGeom prst="ellipse">
              <a:avLst/>
            </a:prstGeom>
            <a:solidFill>
              <a:srgbClr val="E7A74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08" name="Shape 208"/>
            <p:cNvSpPr txBox="1"/>
            <p:nvPr/>
          </p:nvSpPr>
          <p:spPr>
            <a:xfrm>
              <a:off x="6549362" y="1999787"/>
              <a:ext cx="1419092" cy="1419092"/>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None/>
              </a:pPr>
              <a:r>
                <a:rPr lang="en-US" sz="1800" b="0" i="0" u="none" strike="noStrike" cap="none">
                  <a:solidFill>
                    <a:schemeClr val="lt1"/>
                  </a:solidFill>
                  <a:latin typeface="Cabin"/>
                  <a:ea typeface="Cabin"/>
                  <a:cs typeface="Cabin"/>
                  <a:sym typeface="Cabin"/>
                </a:rPr>
                <a:t>Early childhood education for every 3-4 year old in the US</a:t>
              </a:r>
              <a:endParaRPr sz="1800" b="0" i="0" u="none" strike="noStrike" cap="none">
                <a:solidFill>
                  <a:schemeClr val="lt1"/>
                </a:solidFill>
                <a:latin typeface="Cabin"/>
                <a:ea typeface="Cabin"/>
                <a:cs typeface="Cabin"/>
                <a:sym typeface="Cabin"/>
              </a:endParaRPr>
            </a:p>
          </p:txBody>
        </p:sp>
        <p:sp>
          <p:nvSpPr>
            <p:cNvPr id="209" name="Shape 209"/>
            <p:cNvSpPr/>
            <p:nvPr/>
          </p:nvSpPr>
          <p:spPr>
            <a:xfrm>
              <a:off x="8384793" y="2272067"/>
              <a:ext cx="874532" cy="874532"/>
            </a:xfrm>
            <a:prstGeom prst="mathEqual">
              <a:avLst>
                <a:gd name="adj1" fmla="val 23520"/>
                <a:gd name="adj2" fmla="val 11760"/>
              </a:avLst>
            </a:prstGeom>
            <a:solidFill>
              <a:srgbClr val="F2D0AE"/>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0" name="Shape 210"/>
            <p:cNvSpPr txBox="1"/>
            <p:nvPr/>
          </p:nvSpPr>
          <p:spPr>
            <a:xfrm>
              <a:off x="8500712" y="2452221"/>
              <a:ext cx="642694" cy="514224"/>
            </a:xfrm>
            <a:prstGeom prst="rect">
              <a:avLst/>
            </a:prstGeom>
            <a:noFill/>
            <a:ln>
              <a:noFill/>
            </a:ln>
          </p:spPr>
          <p:txBody>
            <a:bodyPr spcFirstLastPara="1" wrap="square" lIns="0" tIns="0" rIns="0" bIns="0" anchor="ctr" anchorCtr="0">
              <a:noAutofit/>
            </a:bodyPr>
            <a:lstStyle/>
            <a:p>
              <a:pPr marL="0" marR="0" lvl="0" indent="0" algn="ctr" rtl="0">
                <a:lnSpc>
                  <a:spcPct val="90000"/>
                </a:lnSpc>
                <a:spcBef>
                  <a:spcPts val="0"/>
                </a:spcBef>
                <a:spcAft>
                  <a:spcPts val="0"/>
                </a:spcAft>
                <a:buNone/>
              </a:pPr>
              <a:endParaRPr sz="1500" b="0" i="0" u="none" strike="noStrike" cap="none">
                <a:solidFill>
                  <a:schemeClr val="lt1"/>
                </a:solidFill>
                <a:latin typeface="Cabin"/>
                <a:ea typeface="Cabin"/>
                <a:cs typeface="Cabin"/>
                <a:sym typeface="Cabin"/>
              </a:endParaRPr>
            </a:p>
          </p:txBody>
        </p:sp>
        <p:sp>
          <p:nvSpPr>
            <p:cNvPr id="211" name="Shape 211"/>
            <p:cNvSpPr/>
            <p:nvPr/>
          </p:nvSpPr>
          <p:spPr>
            <a:xfrm>
              <a:off x="9381760" y="1955426"/>
              <a:ext cx="1507814" cy="1507814"/>
            </a:xfrm>
            <a:prstGeom prst="ellipse">
              <a:avLst/>
            </a:prstGeom>
            <a:solidFill>
              <a:schemeClr val="accent1"/>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12" name="Shape 212"/>
            <p:cNvSpPr txBox="1"/>
            <p:nvPr/>
          </p:nvSpPr>
          <p:spPr>
            <a:xfrm>
              <a:off x="9602574" y="2176240"/>
              <a:ext cx="1066186" cy="1066186"/>
            </a:xfrm>
            <a:prstGeom prst="rect">
              <a:avLst/>
            </a:prstGeom>
            <a:noFill/>
            <a:ln>
              <a:noFill/>
            </a:ln>
          </p:spPr>
          <p:txBody>
            <a:bodyPr spcFirstLastPara="1" wrap="square" lIns="22850" tIns="22850" rIns="22850" bIns="22850" anchor="ctr" anchorCtr="0">
              <a:noAutofit/>
            </a:bodyPr>
            <a:lstStyle/>
            <a:p>
              <a:pPr marL="0" marR="0" lvl="0" indent="0" algn="ctr" rtl="0">
                <a:lnSpc>
                  <a:spcPct val="90000"/>
                </a:lnSpc>
                <a:spcBef>
                  <a:spcPts val="0"/>
                </a:spcBef>
                <a:spcAft>
                  <a:spcPts val="0"/>
                </a:spcAft>
                <a:buNone/>
              </a:pPr>
              <a:r>
                <a:rPr lang="en-US" sz="1800" b="0" i="0" u="none" strike="noStrike" cap="none">
                  <a:solidFill>
                    <a:schemeClr val="lt1"/>
                  </a:solidFill>
                  <a:latin typeface="Cabin"/>
                  <a:ea typeface="Cabin"/>
                  <a:cs typeface="Cabin"/>
                  <a:sym typeface="Cabin"/>
                </a:rPr>
                <a:t>$400 billion for nukes</a:t>
              </a:r>
              <a:endParaRPr sz="1800" b="0" i="0" u="none" strike="noStrike" cap="none">
                <a:solidFill>
                  <a:schemeClr val="lt1"/>
                </a:solidFill>
                <a:latin typeface="Cabin"/>
                <a:ea typeface="Cabin"/>
                <a:cs typeface="Cabin"/>
                <a:sym typeface="Cabin"/>
              </a:endParaRPr>
            </a:p>
          </p:txBody>
        </p:sp>
      </p:grpSp>
      <p:sp>
        <p:nvSpPr>
          <p:cNvPr id="213" name="Shape 213"/>
          <p:cNvSpPr txBox="1">
            <a:spLocks noGrp="1"/>
          </p:cNvSpPr>
          <p:nvPr>
            <p:ph type="title"/>
          </p:nvPr>
        </p:nvSpPr>
        <p:spPr>
          <a:xfrm>
            <a:off x="575894" y="729658"/>
            <a:ext cx="11029616" cy="988332"/>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Cabin"/>
              <a:buNone/>
            </a:pPr>
            <a:r>
              <a:rPr lang="en-US" sz="2800" b="0" i="0" u="none" strike="noStrike" cap="none">
                <a:solidFill>
                  <a:schemeClr val="lt1"/>
                </a:solidFill>
                <a:latin typeface="Cabin"/>
                <a:ea typeface="Cabin"/>
                <a:cs typeface="Cabin"/>
                <a:sym typeface="Cabin"/>
              </a:rPr>
              <a:t>10 YEARS OF NUCLEAR WEAPONS FUNDING</a:t>
            </a:r>
            <a:endParaRPr sz="2800" b="0" i="0" u="none" strike="noStrike" cap="none">
              <a:solidFill>
                <a:schemeClr val="lt1"/>
              </a:solidFill>
              <a:latin typeface="Cabin"/>
              <a:ea typeface="Cabin"/>
              <a:cs typeface="Cabin"/>
              <a:sym typeface="Cabin"/>
            </a:endParaRPr>
          </a:p>
        </p:txBody>
      </p:sp>
      <p:sp>
        <p:nvSpPr>
          <p:cNvPr id="214" name="Shape 214"/>
          <p:cNvSpPr txBox="1"/>
          <p:nvPr/>
        </p:nvSpPr>
        <p:spPr>
          <a:xfrm>
            <a:off x="1072874" y="5389130"/>
            <a:ext cx="1160060"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a:solidFill>
                  <a:schemeClr val="dk1"/>
                </a:solidFill>
                <a:latin typeface="Cabin"/>
                <a:ea typeface="Cabin"/>
                <a:cs typeface="Cabin"/>
                <a:sym typeface="Cabin"/>
              </a:rPr>
              <a:t>$5 billion</a:t>
            </a:r>
            <a:endParaRPr sz="1800" b="0" i="0" u="none" strike="noStrike" cap="none">
              <a:solidFill>
                <a:schemeClr val="dk1"/>
              </a:solidFill>
              <a:latin typeface="Cabin"/>
              <a:ea typeface="Cabin"/>
              <a:cs typeface="Cabin"/>
              <a:sym typeface="Cabin"/>
            </a:endParaRPr>
          </a:p>
        </p:txBody>
      </p:sp>
      <p:sp>
        <p:nvSpPr>
          <p:cNvPr id="215" name="Shape 215"/>
          <p:cNvSpPr txBox="1"/>
          <p:nvPr/>
        </p:nvSpPr>
        <p:spPr>
          <a:xfrm>
            <a:off x="3953789" y="5389130"/>
            <a:ext cx="1430741"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a:solidFill>
                  <a:schemeClr val="dk1"/>
                </a:solidFill>
                <a:latin typeface="Cabin"/>
                <a:ea typeface="Cabin"/>
                <a:cs typeface="Cabin"/>
                <a:sym typeface="Cabin"/>
              </a:rPr>
              <a:t>$120 billion</a:t>
            </a:r>
            <a:endParaRPr sz="1800" b="0" i="0" u="none" strike="noStrike" cap="none">
              <a:solidFill>
                <a:schemeClr val="dk1"/>
              </a:solidFill>
              <a:latin typeface="Cabin"/>
              <a:ea typeface="Cabin"/>
              <a:cs typeface="Cabin"/>
              <a:sym typeface="Cabin"/>
            </a:endParaRPr>
          </a:p>
        </p:txBody>
      </p:sp>
      <p:sp>
        <p:nvSpPr>
          <p:cNvPr id="216" name="Shape 216"/>
          <p:cNvSpPr txBox="1"/>
          <p:nvPr/>
        </p:nvSpPr>
        <p:spPr>
          <a:xfrm>
            <a:off x="7105385" y="5389130"/>
            <a:ext cx="1430741" cy="369332"/>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1800" b="0" i="0" u="none" strike="noStrike" cap="none">
                <a:solidFill>
                  <a:schemeClr val="dk1"/>
                </a:solidFill>
                <a:latin typeface="Cabin"/>
                <a:ea typeface="Cabin"/>
                <a:cs typeface="Cabin"/>
                <a:sym typeface="Cabin"/>
              </a:rPr>
              <a:t>$260 billion</a:t>
            </a:r>
            <a:endParaRPr sz="1800" b="0" i="0" u="none" strike="noStrike" cap="none">
              <a:solidFill>
                <a:schemeClr val="dk1"/>
              </a:solidFill>
              <a:latin typeface="Cabin"/>
              <a:ea typeface="Cabin"/>
              <a:cs typeface="Cabin"/>
              <a:sym typeface="Cabin"/>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221"/>
        <p:cNvGrpSpPr/>
        <p:nvPr/>
      </p:nvGrpSpPr>
      <p:grpSpPr>
        <a:xfrm>
          <a:off x="0" y="0"/>
          <a:ext cx="0" cy="0"/>
          <a:chOff x="0" y="0"/>
          <a:chExt cx="0" cy="0"/>
        </a:xfrm>
      </p:grpSpPr>
      <p:sp>
        <p:nvSpPr>
          <p:cNvPr id="222" name="Shape 222"/>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Cabin"/>
              <a:buNone/>
            </a:pPr>
            <a:r>
              <a:rPr lang="en-US" sz="2800" b="0" i="0" u="none" strike="noStrike" cap="none">
                <a:solidFill>
                  <a:schemeClr val="lt1"/>
                </a:solidFill>
                <a:latin typeface="Cabin"/>
                <a:ea typeface="Cabin"/>
                <a:cs typeface="Cabin"/>
                <a:sym typeface="Cabin"/>
              </a:rPr>
              <a:t>CRADLE TO GRAVE </a:t>
            </a:r>
            <a:endParaRPr sz="2800" b="0" i="0" u="none" strike="noStrike" cap="none">
              <a:solidFill>
                <a:schemeClr val="lt1"/>
              </a:solidFill>
              <a:latin typeface="Cabin"/>
              <a:ea typeface="Cabin"/>
              <a:cs typeface="Cabin"/>
              <a:sym typeface="Cabin"/>
            </a:endParaRPr>
          </a:p>
        </p:txBody>
      </p:sp>
      <p:grpSp>
        <p:nvGrpSpPr>
          <p:cNvPr id="223" name="Shape 223"/>
          <p:cNvGrpSpPr/>
          <p:nvPr/>
        </p:nvGrpSpPr>
        <p:grpSpPr>
          <a:xfrm>
            <a:off x="581932" y="2180496"/>
            <a:ext cx="11028134" cy="3678303"/>
            <a:chOff x="740" y="0"/>
            <a:chExt cx="11028134" cy="3678303"/>
          </a:xfrm>
        </p:grpSpPr>
        <p:sp>
          <p:nvSpPr>
            <p:cNvPr id="224" name="Shape 224"/>
            <p:cNvSpPr/>
            <p:nvPr/>
          </p:nvSpPr>
          <p:spPr>
            <a:xfrm>
              <a:off x="827221" y="0"/>
              <a:ext cx="9375172" cy="3678303"/>
            </a:xfrm>
            <a:prstGeom prst="rightArrow">
              <a:avLst>
                <a:gd name="adj1" fmla="val 50000"/>
                <a:gd name="adj2" fmla="val 50000"/>
              </a:avLst>
            </a:prstGeom>
            <a:solidFill>
              <a:srgbClr val="DAE5C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5" name="Shape 225"/>
            <p:cNvSpPr/>
            <p:nvPr/>
          </p:nvSpPr>
          <p:spPr>
            <a:xfrm>
              <a:off x="740" y="1103490"/>
              <a:ext cx="1999252" cy="1471321"/>
            </a:xfrm>
            <a:prstGeom prst="roundRect">
              <a:avLst>
                <a:gd name="adj" fmla="val 16667"/>
              </a:avLst>
            </a:prstGeom>
            <a:solidFill>
              <a:schemeClr val="accent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6" name="Shape 226"/>
            <p:cNvSpPr txBox="1"/>
            <p:nvPr/>
          </p:nvSpPr>
          <p:spPr>
            <a:xfrm>
              <a:off x="72564" y="1175314"/>
              <a:ext cx="1855604" cy="132767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2800" b="0" i="0" u="none" strike="noStrike" cap="none">
                  <a:solidFill>
                    <a:schemeClr val="lt1"/>
                  </a:solidFill>
                  <a:latin typeface="Cabin"/>
                  <a:ea typeface="Cabin"/>
                  <a:cs typeface="Cabin"/>
                  <a:sym typeface="Cabin"/>
                </a:rPr>
                <a:t>Mining</a:t>
              </a:r>
              <a:endParaRPr sz="2800" b="0" i="0" u="none" strike="noStrike" cap="none">
                <a:solidFill>
                  <a:schemeClr val="lt1"/>
                </a:solidFill>
                <a:latin typeface="Cabin"/>
                <a:ea typeface="Cabin"/>
                <a:cs typeface="Cabin"/>
                <a:sym typeface="Cabin"/>
              </a:endParaRPr>
            </a:p>
          </p:txBody>
        </p:sp>
        <p:sp>
          <p:nvSpPr>
            <p:cNvPr id="227" name="Shape 227"/>
            <p:cNvSpPr/>
            <p:nvPr/>
          </p:nvSpPr>
          <p:spPr>
            <a:xfrm>
              <a:off x="2257960" y="1103490"/>
              <a:ext cx="1999252" cy="1471321"/>
            </a:xfrm>
            <a:prstGeom prst="roundRect">
              <a:avLst>
                <a:gd name="adj" fmla="val 16667"/>
              </a:avLst>
            </a:prstGeom>
            <a:solidFill>
              <a:schemeClr val="accent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28" name="Shape 228"/>
            <p:cNvSpPr txBox="1"/>
            <p:nvPr/>
          </p:nvSpPr>
          <p:spPr>
            <a:xfrm>
              <a:off x="2329784" y="1175314"/>
              <a:ext cx="1855604" cy="132767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2800" b="0" i="0" u="none" strike="noStrike" cap="none">
                  <a:solidFill>
                    <a:schemeClr val="lt1"/>
                  </a:solidFill>
                  <a:latin typeface="Cabin"/>
                  <a:ea typeface="Cabin"/>
                  <a:cs typeface="Cabin"/>
                  <a:sym typeface="Cabin"/>
                </a:rPr>
                <a:t>Production</a:t>
              </a:r>
              <a:endParaRPr sz="2800" b="0" i="0" u="none" strike="noStrike" cap="none">
                <a:solidFill>
                  <a:schemeClr val="lt1"/>
                </a:solidFill>
                <a:latin typeface="Cabin"/>
                <a:ea typeface="Cabin"/>
                <a:cs typeface="Cabin"/>
                <a:sym typeface="Cabin"/>
              </a:endParaRPr>
            </a:p>
          </p:txBody>
        </p:sp>
        <p:sp>
          <p:nvSpPr>
            <p:cNvPr id="229" name="Shape 229"/>
            <p:cNvSpPr/>
            <p:nvPr/>
          </p:nvSpPr>
          <p:spPr>
            <a:xfrm>
              <a:off x="4515181" y="1103490"/>
              <a:ext cx="1999252" cy="1471321"/>
            </a:xfrm>
            <a:prstGeom prst="roundRect">
              <a:avLst>
                <a:gd name="adj" fmla="val 16667"/>
              </a:avLst>
            </a:prstGeom>
            <a:solidFill>
              <a:schemeClr val="accent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0" name="Shape 230"/>
            <p:cNvSpPr txBox="1"/>
            <p:nvPr/>
          </p:nvSpPr>
          <p:spPr>
            <a:xfrm>
              <a:off x="4587005" y="1175314"/>
              <a:ext cx="1855604" cy="132767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2800" b="0" i="0" u="none" strike="noStrike" cap="none">
                  <a:solidFill>
                    <a:schemeClr val="lt1"/>
                  </a:solidFill>
                  <a:latin typeface="Cabin"/>
                  <a:ea typeface="Cabin"/>
                  <a:cs typeface="Cabin"/>
                  <a:sym typeface="Cabin"/>
                </a:rPr>
                <a:t>Testing</a:t>
              </a:r>
              <a:endParaRPr sz="2800" b="0" i="0" u="none" strike="noStrike" cap="none">
                <a:solidFill>
                  <a:schemeClr val="lt1"/>
                </a:solidFill>
                <a:latin typeface="Cabin"/>
                <a:ea typeface="Cabin"/>
                <a:cs typeface="Cabin"/>
                <a:sym typeface="Cabin"/>
              </a:endParaRPr>
            </a:p>
          </p:txBody>
        </p:sp>
        <p:sp>
          <p:nvSpPr>
            <p:cNvPr id="231" name="Shape 231"/>
            <p:cNvSpPr/>
            <p:nvPr/>
          </p:nvSpPr>
          <p:spPr>
            <a:xfrm>
              <a:off x="6772401" y="1103490"/>
              <a:ext cx="1999252" cy="1471321"/>
            </a:xfrm>
            <a:prstGeom prst="roundRect">
              <a:avLst>
                <a:gd name="adj" fmla="val 16667"/>
              </a:avLst>
            </a:prstGeom>
            <a:solidFill>
              <a:schemeClr val="accent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2" name="Shape 232"/>
            <p:cNvSpPr txBox="1"/>
            <p:nvPr/>
          </p:nvSpPr>
          <p:spPr>
            <a:xfrm>
              <a:off x="6844225" y="1175314"/>
              <a:ext cx="1855604" cy="132767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2800" b="0" i="0" u="none" strike="noStrike" cap="none">
                  <a:solidFill>
                    <a:schemeClr val="lt1"/>
                  </a:solidFill>
                  <a:latin typeface="Cabin"/>
                  <a:ea typeface="Cabin"/>
                  <a:cs typeface="Cabin"/>
                  <a:sym typeface="Cabin"/>
                </a:rPr>
                <a:t>Use</a:t>
              </a:r>
              <a:endParaRPr sz="2800" b="0" i="0" u="none" strike="noStrike" cap="none">
                <a:solidFill>
                  <a:schemeClr val="lt1"/>
                </a:solidFill>
                <a:latin typeface="Cabin"/>
                <a:ea typeface="Cabin"/>
                <a:cs typeface="Cabin"/>
                <a:sym typeface="Cabin"/>
              </a:endParaRPr>
            </a:p>
          </p:txBody>
        </p:sp>
        <p:sp>
          <p:nvSpPr>
            <p:cNvPr id="233" name="Shape 233"/>
            <p:cNvSpPr/>
            <p:nvPr/>
          </p:nvSpPr>
          <p:spPr>
            <a:xfrm>
              <a:off x="9029622" y="1103490"/>
              <a:ext cx="1999252" cy="1471321"/>
            </a:xfrm>
            <a:prstGeom prst="roundRect">
              <a:avLst>
                <a:gd name="adj" fmla="val 16667"/>
              </a:avLst>
            </a:prstGeom>
            <a:solidFill>
              <a:schemeClr val="accent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34" name="Shape 234"/>
            <p:cNvSpPr txBox="1"/>
            <p:nvPr/>
          </p:nvSpPr>
          <p:spPr>
            <a:xfrm>
              <a:off x="9101446" y="1175314"/>
              <a:ext cx="1855604" cy="132767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2800" b="0" i="0" u="none" strike="noStrike" cap="none">
                  <a:solidFill>
                    <a:schemeClr val="lt1"/>
                  </a:solidFill>
                  <a:latin typeface="Cabin"/>
                  <a:ea typeface="Cabin"/>
                  <a:cs typeface="Cabin"/>
                  <a:sym typeface="Cabin"/>
                </a:rPr>
                <a:t>Clean-up </a:t>
              </a:r>
              <a:endParaRPr sz="2800" b="0" i="0" u="none" strike="noStrike" cap="none">
                <a:solidFill>
                  <a:schemeClr val="lt1"/>
                </a:solidFill>
                <a:latin typeface="Cabin"/>
                <a:ea typeface="Cabin"/>
                <a:cs typeface="Cabin"/>
                <a:sym typeface="Cabin"/>
              </a:endParaRPr>
            </a:p>
          </p:txBody>
        </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39"/>
        <p:cNvGrpSpPr/>
        <p:nvPr/>
      </p:nvGrpSpPr>
      <p:grpSpPr>
        <a:xfrm>
          <a:off x="0" y="0"/>
          <a:ext cx="0" cy="0"/>
          <a:chOff x="0" y="0"/>
          <a:chExt cx="0" cy="0"/>
        </a:xfrm>
      </p:grpSpPr>
      <p:grpSp>
        <p:nvGrpSpPr>
          <p:cNvPr id="240" name="Shape 240"/>
          <p:cNvGrpSpPr/>
          <p:nvPr/>
        </p:nvGrpSpPr>
        <p:grpSpPr>
          <a:xfrm>
            <a:off x="319172" y="28072"/>
            <a:ext cx="11555192" cy="1911564"/>
            <a:chOff x="3387" y="0"/>
            <a:chExt cx="11555192" cy="1911564"/>
          </a:xfrm>
        </p:grpSpPr>
        <p:sp>
          <p:nvSpPr>
            <p:cNvPr id="241" name="Shape 241"/>
            <p:cNvSpPr/>
            <p:nvPr/>
          </p:nvSpPr>
          <p:spPr>
            <a:xfrm>
              <a:off x="867147" y="0"/>
              <a:ext cx="9827672" cy="1911564"/>
            </a:xfrm>
            <a:prstGeom prst="rightArrow">
              <a:avLst>
                <a:gd name="adj1" fmla="val 50000"/>
                <a:gd name="adj2" fmla="val 50000"/>
              </a:avLst>
            </a:prstGeom>
            <a:solidFill>
              <a:srgbClr val="DAE5C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2" name="Shape 242"/>
            <p:cNvSpPr/>
            <p:nvPr/>
          </p:nvSpPr>
          <p:spPr>
            <a:xfrm>
              <a:off x="3387" y="573469"/>
              <a:ext cx="2039151" cy="764625"/>
            </a:xfrm>
            <a:prstGeom prst="roundRect">
              <a:avLst>
                <a:gd name="adj" fmla="val 16667"/>
              </a:avLst>
            </a:prstGeom>
            <a:solidFill>
              <a:schemeClr val="accent5"/>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3" name="Shape 243"/>
            <p:cNvSpPr txBox="1"/>
            <p:nvPr/>
          </p:nvSpPr>
          <p:spPr>
            <a:xfrm>
              <a:off x="40713" y="610795"/>
              <a:ext cx="1964499" cy="689973"/>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lt1"/>
                  </a:solidFill>
                  <a:latin typeface="Cabin"/>
                  <a:ea typeface="Cabin"/>
                  <a:cs typeface="Cabin"/>
                  <a:sym typeface="Cabin"/>
                </a:rPr>
                <a:t>Mining</a:t>
              </a:r>
              <a:endParaRPr sz="3000" b="0" i="0" u="none" strike="noStrike" cap="none">
                <a:solidFill>
                  <a:schemeClr val="lt1"/>
                </a:solidFill>
                <a:latin typeface="Cabin"/>
                <a:ea typeface="Cabin"/>
                <a:cs typeface="Cabin"/>
                <a:sym typeface="Cabin"/>
              </a:endParaRPr>
            </a:p>
          </p:txBody>
        </p:sp>
        <p:sp>
          <p:nvSpPr>
            <p:cNvPr id="244" name="Shape 244"/>
            <p:cNvSpPr/>
            <p:nvPr/>
          </p:nvSpPr>
          <p:spPr>
            <a:xfrm>
              <a:off x="2382397" y="573469"/>
              <a:ext cx="2039151" cy="764625"/>
            </a:xfrm>
            <a:prstGeom prst="roundRect">
              <a:avLst>
                <a:gd name="adj" fmla="val 16667"/>
              </a:avLst>
            </a:prstGeom>
            <a:solidFill>
              <a:schemeClr val="accent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5" name="Shape 245"/>
            <p:cNvSpPr txBox="1"/>
            <p:nvPr/>
          </p:nvSpPr>
          <p:spPr>
            <a:xfrm>
              <a:off x="2419723" y="610795"/>
              <a:ext cx="1964499" cy="689973"/>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lt1"/>
                  </a:solidFill>
                  <a:latin typeface="Cabin"/>
                  <a:ea typeface="Cabin"/>
                  <a:cs typeface="Cabin"/>
                  <a:sym typeface="Cabin"/>
                </a:rPr>
                <a:t>Production</a:t>
              </a:r>
              <a:endParaRPr sz="3000" b="0" i="0" u="none" strike="noStrike" cap="none">
                <a:solidFill>
                  <a:schemeClr val="lt1"/>
                </a:solidFill>
                <a:latin typeface="Cabin"/>
                <a:ea typeface="Cabin"/>
                <a:cs typeface="Cabin"/>
                <a:sym typeface="Cabin"/>
              </a:endParaRPr>
            </a:p>
          </p:txBody>
        </p:sp>
        <p:sp>
          <p:nvSpPr>
            <p:cNvPr id="246" name="Shape 246"/>
            <p:cNvSpPr/>
            <p:nvPr/>
          </p:nvSpPr>
          <p:spPr>
            <a:xfrm>
              <a:off x="4761408" y="573469"/>
              <a:ext cx="2039151" cy="764625"/>
            </a:xfrm>
            <a:prstGeom prst="roundRect">
              <a:avLst>
                <a:gd name="adj" fmla="val 16667"/>
              </a:avLst>
            </a:prstGeom>
            <a:solidFill>
              <a:schemeClr val="accent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7" name="Shape 247"/>
            <p:cNvSpPr txBox="1"/>
            <p:nvPr/>
          </p:nvSpPr>
          <p:spPr>
            <a:xfrm>
              <a:off x="4798734" y="610795"/>
              <a:ext cx="1964499" cy="689973"/>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lt1"/>
                  </a:solidFill>
                  <a:latin typeface="Cabin"/>
                  <a:ea typeface="Cabin"/>
                  <a:cs typeface="Cabin"/>
                  <a:sym typeface="Cabin"/>
                </a:rPr>
                <a:t>Testing</a:t>
              </a:r>
              <a:endParaRPr sz="3000" b="0" i="0" u="none" strike="noStrike" cap="none">
                <a:solidFill>
                  <a:schemeClr val="lt1"/>
                </a:solidFill>
                <a:latin typeface="Cabin"/>
                <a:ea typeface="Cabin"/>
                <a:cs typeface="Cabin"/>
                <a:sym typeface="Cabin"/>
              </a:endParaRPr>
            </a:p>
          </p:txBody>
        </p:sp>
        <p:sp>
          <p:nvSpPr>
            <p:cNvPr id="248" name="Shape 248"/>
            <p:cNvSpPr/>
            <p:nvPr/>
          </p:nvSpPr>
          <p:spPr>
            <a:xfrm>
              <a:off x="7140418" y="573469"/>
              <a:ext cx="2039151" cy="764625"/>
            </a:xfrm>
            <a:prstGeom prst="roundRect">
              <a:avLst>
                <a:gd name="adj" fmla="val 16667"/>
              </a:avLst>
            </a:prstGeom>
            <a:solidFill>
              <a:schemeClr val="accent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49" name="Shape 249"/>
            <p:cNvSpPr txBox="1"/>
            <p:nvPr/>
          </p:nvSpPr>
          <p:spPr>
            <a:xfrm>
              <a:off x="7177744" y="610795"/>
              <a:ext cx="1964499" cy="689973"/>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lt1"/>
                  </a:solidFill>
                  <a:latin typeface="Cabin"/>
                  <a:ea typeface="Cabin"/>
                  <a:cs typeface="Cabin"/>
                  <a:sym typeface="Cabin"/>
                </a:rPr>
                <a:t>Use</a:t>
              </a:r>
              <a:endParaRPr sz="3000" b="0" i="0" u="none" strike="noStrike" cap="none">
                <a:solidFill>
                  <a:schemeClr val="lt1"/>
                </a:solidFill>
                <a:latin typeface="Cabin"/>
                <a:ea typeface="Cabin"/>
                <a:cs typeface="Cabin"/>
                <a:sym typeface="Cabin"/>
              </a:endParaRPr>
            </a:p>
          </p:txBody>
        </p:sp>
        <p:sp>
          <p:nvSpPr>
            <p:cNvPr id="250" name="Shape 250"/>
            <p:cNvSpPr/>
            <p:nvPr/>
          </p:nvSpPr>
          <p:spPr>
            <a:xfrm>
              <a:off x="9519428" y="573469"/>
              <a:ext cx="2039151" cy="764625"/>
            </a:xfrm>
            <a:prstGeom prst="roundRect">
              <a:avLst>
                <a:gd name="adj" fmla="val 16667"/>
              </a:avLst>
            </a:prstGeom>
            <a:solidFill>
              <a:schemeClr val="accent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51" name="Shape 251"/>
            <p:cNvSpPr txBox="1"/>
            <p:nvPr/>
          </p:nvSpPr>
          <p:spPr>
            <a:xfrm>
              <a:off x="9556754" y="610795"/>
              <a:ext cx="1964499" cy="689973"/>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3000" b="0" i="0" u="none" strike="noStrike" cap="none">
                  <a:solidFill>
                    <a:schemeClr val="lt1"/>
                  </a:solidFill>
                  <a:latin typeface="Cabin"/>
                  <a:ea typeface="Cabin"/>
                  <a:cs typeface="Cabin"/>
                  <a:sym typeface="Cabin"/>
                </a:rPr>
                <a:t>Clean-up </a:t>
              </a:r>
              <a:endParaRPr sz="3000" b="0" i="0" u="none" strike="noStrike" cap="none">
                <a:solidFill>
                  <a:schemeClr val="lt1"/>
                </a:solidFill>
                <a:latin typeface="Cabin"/>
                <a:ea typeface="Cabin"/>
                <a:cs typeface="Cabin"/>
                <a:sym typeface="Cabin"/>
              </a:endParaRPr>
            </a:p>
          </p:txBody>
        </p:sp>
      </p:grpSp>
      <p:pic>
        <p:nvPicPr>
          <p:cNvPr id="252" name="Shape 252"/>
          <p:cNvPicPr preferRelativeResize="0"/>
          <p:nvPr/>
        </p:nvPicPr>
        <p:blipFill rotWithShape="1">
          <a:blip r:embed="rId3">
            <a:alphaModFix/>
          </a:blip>
          <a:srcRect t="13674" b="8268"/>
          <a:stretch/>
        </p:blipFill>
        <p:spPr>
          <a:xfrm>
            <a:off x="1067569" y="1549400"/>
            <a:ext cx="10058400" cy="5219700"/>
          </a:xfrm>
          <a:prstGeom prst="rect">
            <a:avLst/>
          </a:prstGeom>
          <a:noFill/>
          <a:ln>
            <a:noFill/>
          </a:ln>
        </p:spPr>
      </p:pic>
      <p:sp>
        <p:nvSpPr>
          <p:cNvPr id="253" name="Shape 253"/>
          <p:cNvSpPr txBox="1"/>
          <p:nvPr/>
        </p:nvSpPr>
        <p:spPr>
          <a:xfrm>
            <a:off x="11125969" y="5892800"/>
            <a:ext cx="1154931"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b="0" i="0" u="none" strike="noStrike" cap="none">
                <a:solidFill>
                  <a:schemeClr val="dk1"/>
                </a:solidFill>
                <a:latin typeface="Cabin"/>
                <a:ea typeface="Cabin"/>
                <a:cs typeface="Cabin"/>
                <a:sym typeface="Cabin"/>
              </a:rPr>
              <a:t>Photo: US Nuclear Regulatory  Commission</a:t>
            </a:r>
            <a:endParaRPr sz="1200">
              <a:solidFill>
                <a:schemeClr val="dk1"/>
              </a:solidFill>
              <a:latin typeface="Cabin"/>
              <a:ea typeface="Cabin"/>
              <a:cs typeface="Cabin"/>
              <a:sym typeface="Cabin"/>
            </a:endParaRPr>
          </a:p>
        </p:txBody>
      </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58"/>
        <p:cNvGrpSpPr/>
        <p:nvPr/>
      </p:nvGrpSpPr>
      <p:grpSpPr>
        <a:xfrm>
          <a:off x="0" y="0"/>
          <a:ext cx="0" cy="0"/>
          <a:chOff x="0" y="0"/>
          <a:chExt cx="0" cy="0"/>
        </a:xfrm>
      </p:grpSpPr>
      <p:pic>
        <p:nvPicPr>
          <p:cNvPr id="259" name="Shape 259"/>
          <p:cNvPicPr preferRelativeResize="0"/>
          <p:nvPr/>
        </p:nvPicPr>
        <p:blipFill rotWithShape="1">
          <a:blip r:embed="rId3">
            <a:alphaModFix/>
          </a:blip>
          <a:srcRect t="13533" b="13234"/>
          <a:stretch/>
        </p:blipFill>
        <p:spPr>
          <a:xfrm>
            <a:off x="4465647" y="1122528"/>
            <a:ext cx="7339666" cy="5022376"/>
          </a:xfrm>
          <a:prstGeom prst="rect">
            <a:avLst/>
          </a:prstGeom>
          <a:noFill/>
          <a:ln>
            <a:noFill/>
          </a:ln>
        </p:spPr>
      </p:pic>
      <p:grpSp>
        <p:nvGrpSpPr>
          <p:cNvPr id="260" name="Shape 260"/>
          <p:cNvGrpSpPr/>
          <p:nvPr/>
        </p:nvGrpSpPr>
        <p:grpSpPr>
          <a:xfrm>
            <a:off x="489802" y="1122528"/>
            <a:ext cx="5719877" cy="4074851"/>
            <a:chOff x="0" y="0"/>
            <a:chExt cx="5719877" cy="4074851"/>
          </a:xfrm>
        </p:grpSpPr>
        <p:sp>
          <p:nvSpPr>
            <p:cNvPr id="261" name="Shape 261"/>
            <p:cNvSpPr/>
            <p:nvPr/>
          </p:nvSpPr>
          <p:spPr>
            <a:xfrm>
              <a:off x="0" y="0"/>
              <a:ext cx="5719877" cy="668720"/>
            </a:xfrm>
            <a:prstGeom prst="roundRect">
              <a:avLst>
                <a:gd name="adj" fmla="val 16667"/>
              </a:avLst>
            </a:prstGeom>
            <a:solidFill>
              <a:srgbClr val="A1561C"/>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2" name="Shape 262"/>
            <p:cNvSpPr txBox="1"/>
            <p:nvPr/>
          </p:nvSpPr>
          <p:spPr>
            <a:xfrm>
              <a:off x="32644" y="32644"/>
              <a:ext cx="5654589" cy="603432"/>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None/>
              </a:pPr>
              <a:r>
                <a:rPr lang="en-US" sz="2800">
                  <a:solidFill>
                    <a:schemeClr val="lt1"/>
                  </a:solidFill>
                  <a:latin typeface="Cabin"/>
                  <a:ea typeface="Cabin"/>
                  <a:cs typeface="Cabin"/>
                  <a:sym typeface="Cabin"/>
                </a:rPr>
                <a:t>Racial Justice Connection</a:t>
              </a:r>
              <a:endParaRPr sz="2800">
                <a:solidFill>
                  <a:schemeClr val="lt1"/>
                </a:solidFill>
                <a:latin typeface="Cabin"/>
                <a:ea typeface="Cabin"/>
                <a:cs typeface="Cabin"/>
                <a:sym typeface="Cabin"/>
              </a:endParaRPr>
            </a:p>
          </p:txBody>
        </p:sp>
        <p:sp>
          <p:nvSpPr>
            <p:cNvPr id="263" name="Shape 263"/>
            <p:cNvSpPr/>
            <p:nvPr/>
          </p:nvSpPr>
          <p:spPr>
            <a:xfrm>
              <a:off x="0" y="860556"/>
              <a:ext cx="4191265" cy="3214295"/>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64" name="Shape 264"/>
            <p:cNvSpPr txBox="1"/>
            <p:nvPr/>
          </p:nvSpPr>
          <p:spPr>
            <a:xfrm>
              <a:off x="0" y="860556"/>
              <a:ext cx="4191265" cy="3214295"/>
            </a:xfrm>
            <a:prstGeom prst="rect">
              <a:avLst/>
            </a:prstGeom>
            <a:noFill/>
            <a:ln>
              <a:noFill/>
            </a:ln>
          </p:spPr>
          <p:txBody>
            <a:bodyPr spcFirstLastPara="1" wrap="square" lIns="359250" tIns="25400" rIns="142225" bIns="25400" anchor="t" anchorCtr="0">
              <a:noAutofit/>
            </a:bodyPr>
            <a:lstStyle/>
            <a:p>
              <a:pPr marL="228600" marR="0" lvl="1" indent="-228600" algn="l" rtl="0">
                <a:lnSpc>
                  <a:spcPct val="100000"/>
                </a:lnSpc>
                <a:spcBef>
                  <a:spcPts val="0"/>
                </a:spcBef>
                <a:spcAft>
                  <a:spcPts val="0"/>
                </a:spcAft>
                <a:buClr>
                  <a:schemeClr val="dk1"/>
                </a:buClr>
                <a:buSzPts val="2000"/>
                <a:buFont typeface="Cabin"/>
                <a:buChar char="•"/>
              </a:pPr>
              <a:r>
                <a:rPr lang="en-US" sz="2000" b="0" i="0" u="none" strike="noStrike" cap="none">
                  <a:solidFill>
                    <a:schemeClr val="dk1"/>
                  </a:solidFill>
                  <a:latin typeface="Cabin"/>
                  <a:ea typeface="Cabin"/>
                  <a:cs typeface="Cabin"/>
                  <a:sym typeface="Cabin"/>
                </a:rPr>
                <a:t>Indigenous people, minorities, colonized countries were exploited and harmed to mine uranium for nuclear weapons. </a:t>
              </a:r>
              <a:endParaRPr sz="2000" b="0" i="0" u="none" strike="noStrike" cap="none">
                <a:solidFill>
                  <a:schemeClr val="dk1"/>
                </a:solidFill>
                <a:latin typeface="Cabin"/>
                <a:ea typeface="Cabin"/>
                <a:cs typeface="Cabin"/>
                <a:sym typeface="Cabin"/>
              </a:endParaRPr>
            </a:p>
            <a:p>
              <a:pPr marL="228600" marR="0" lvl="1" indent="-101600" algn="l" rtl="0">
                <a:lnSpc>
                  <a:spcPct val="100000"/>
                </a:lnSpc>
                <a:spcBef>
                  <a:spcPts val="400"/>
                </a:spcBef>
                <a:spcAft>
                  <a:spcPts val="0"/>
                </a:spcAft>
                <a:buClr>
                  <a:schemeClr val="dk1"/>
                </a:buClr>
                <a:buSzPts val="2000"/>
                <a:buFont typeface="Cabin"/>
                <a:buNone/>
              </a:pPr>
              <a:endParaRPr sz="2000" b="0" i="0" u="none" strike="noStrike" cap="none">
                <a:solidFill>
                  <a:schemeClr val="dk1"/>
                </a:solidFill>
                <a:latin typeface="Cabin"/>
                <a:ea typeface="Cabin"/>
                <a:cs typeface="Cabin"/>
                <a:sym typeface="Cabin"/>
              </a:endParaRPr>
            </a:p>
            <a:p>
              <a:pPr marL="228600" marR="0" lvl="1" indent="-228600" algn="l" rtl="0">
                <a:lnSpc>
                  <a:spcPct val="100000"/>
                </a:lnSpc>
                <a:spcBef>
                  <a:spcPts val="400"/>
                </a:spcBef>
                <a:spcAft>
                  <a:spcPts val="0"/>
                </a:spcAft>
                <a:buClr>
                  <a:schemeClr val="dk1"/>
                </a:buClr>
                <a:buSzPts val="2000"/>
                <a:buFont typeface="Cabin"/>
                <a:buChar char="•"/>
              </a:pPr>
              <a:r>
                <a:rPr lang="en-US" sz="2000" b="0" i="0" u="none" strike="noStrike" cap="none">
                  <a:solidFill>
                    <a:schemeClr val="dk1"/>
                  </a:solidFill>
                  <a:latin typeface="Cabin"/>
                  <a:ea typeface="Cabin"/>
                  <a:cs typeface="Cabin"/>
                  <a:sym typeface="Cabin"/>
                </a:rPr>
                <a:t>Communities are still bearing the health and environmental burdens of this today, and are not adequately compensated by the government</a:t>
              </a:r>
              <a:endParaRPr sz="2000" b="0" i="0" u="none" strike="noStrike" cap="none">
                <a:solidFill>
                  <a:schemeClr val="dk1"/>
                </a:solidFill>
                <a:latin typeface="Cabin"/>
                <a:ea typeface="Cabin"/>
                <a:cs typeface="Cabin"/>
                <a:sym typeface="Cabin"/>
              </a:endParaRPr>
            </a:p>
          </p:txBody>
        </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Shape 269"/>
        <p:cNvGrpSpPr/>
        <p:nvPr/>
      </p:nvGrpSpPr>
      <p:grpSpPr>
        <a:xfrm>
          <a:off x="0" y="0"/>
          <a:ext cx="0" cy="0"/>
          <a:chOff x="0" y="0"/>
          <a:chExt cx="0" cy="0"/>
        </a:xfrm>
      </p:grpSpPr>
      <p:sp>
        <p:nvSpPr>
          <p:cNvPr id="270" name="Shape 270"/>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Cabin"/>
              <a:buNone/>
            </a:pPr>
            <a:r>
              <a:rPr lang="en-US" sz="2800" b="0" i="0" u="none" strike="noStrike" cap="none">
                <a:solidFill>
                  <a:schemeClr val="lt1"/>
                </a:solidFill>
                <a:latin typeface="Cabin"/>
                <a:ea typeface="Cabin"/>
                <a:cs typeface="Cabin"/>
                <a:sym typeface="Cabin"/>
              </a:rPr>
              <a:t>NUCLEAR WEAPONS PRODUCTION</a:t>
            </a:r>
            <a:endParaRPr sz="2800" b="0" i="0" u="none" strike="noStrike" cap="none">
              <a:solidFill>
                <a:schemeClr val="lt1"/>
              </a:solidFill>
              <a:latin typeface="Cabin"/>
              <a:ea typeface="Cabin"/>
              <a:cs typeface="Cabin"/>
              <a:sym typeface="Cabin"/>
            </a:endParaRPr>
          </a:p>
        </p:txBody>
      </p:sp>
      <p:grpSp>
        <p:nvGrpSpPr>
          <p:cNvPr id="271" name="Shape 271"/>
          <p:cNvGrpSpPr/>
          <p:nvPr/>
        </p:nvGrpSpPr>
        <p:grpSpPr>
          <a:xfrm>
            <a:off x="318404" y="218744"/>
            <a:ext cx="11555192" cy="1911564"/>
            <a:chOff x="3387" y="0"/>
            <a:chExt cx="11555192" cy="1911564"/>
          </a:xfrm>
        </p:grpSpPr>
        <p:sp>
          <p:nvSpPr>
            <p:cNvPr id="272" name="Shape 272"/>
            <p:cNvSpPr/>
            <p:nvPr/>
          </p:nvSpPr>
          <p:spPr>
            <a:xfrm>
              <a:off x="867147" y="0"/>
              <a:ext cx="9827672" cy="1911564"/>
            </a:xfrm>
            <a:prstGeom prst="rightArrow">
              <a:avLst>
                <a:gd name="adj1" fmla="val 50000"/>
                <a:gd name="adj2" fmla="val 50000"/>
              </a:avLst>
            </a:prstGeom>
            <a:solidFill>
              <a:srgbClr val="DAE5C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3" name="Shape 273"/>
            <p:cNvSpPr/>
            <p:nvPr/>
          </p:nvSpPr>
          <p:spPr>
            <a:xfrm>
              <a:off x="3387" y="573469"/>
              <a:ext cx="2039151" cy="764625"/>
            </a:xfrm>
            <a:prstGeom prst="roundRect">
              <a:avLst>
                <a:gd name="adj" fmla="val 16667"/>
              </a:avLst>
            </a:prstGeom>
            <a:solidFill>
              <a:schemeClr val="accent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4" name="Shape 274"/>
            <p:cNvSpPr txBox="1"/>
            <p:nvPr/>
          </p:nvSpPr>
          <p:spPr>
            <a:xfrm>
              <a:off x="40713" y="610795"/>
              <a:ext cx="1964499" cy="689973"/>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3000">
                  <a:solidFill>
                    <a:schemeClr val="lt1"/>
                  </a:solidFill>
                  <a:latin typeface="Cabin"/>
                  <a:ea typeface="Cabin"/>
                  <a:cs typeface="Cabin"/>
                  <a:sym typeface="Cabin"/>
                </a:rPr>
                <a:t>Mining</a:t>
              </a:r>
              <a:endParaRPr sz="3000">
                <a:solidFill>
                  <a:schemeClr val="lt1"/>
                </a:solidFill>
                <a:latin typeface="Cabin"/>
                <a:ea typeface="Cabin"/>
                <a:cs typeface="Cabin"/>
                <a:sym typeface="Cabin"/>
              </a:endParaRPr>
            </a:p>
          </p:txBody>
        </p:sp>
        <p:sp>
          <p:nvSpPr>
            <p:cNvPr id="275" name="Shape 275"/>
            <p:cNvSpPr/>
            <p:nvPr/>
          </p:nvSpPr>
          <p:spPr>
            <a:xfrm>
              <a:off x="2382397" y="573469"/>
              <a:ext cx="2039151" cy="764625"/>
            </a:xfrm>
            <a:prstGeom prst="roundRect">
              <a:avLst>
                <a:gd name="adj" fmla="val 16667"/>
              </a:avLst>
            </a:prstGeom>
            <a:solidFill>
              <a:schemeClr val="accent5"/>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6" name="Shape 276"/>
            <p:cNvSpPr txBox="1"/>
            <p:nvPr/>
          </p:nvSpPr>
          <p:spPr>
            <a:xfrm>
              <a:off x="2419723" y="610795"/>
              <a:ext cx="1964499" cy="689973"/>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3000">
                  <a:solidFill>
                    <a:schemeClr val="lt1"/>
                  </a:solidFill>
                  <a:latin typeface="Cabin"/>
                  <a:ea typeface="Cabin"/>
                  <a:cs typeface="Cabin"/>
                  <a:sym typeface="Cabin"/>
                </a:rPr>
                <a:t>Production</a:t>
              </a:r>
              <a:endParaRPr sz="3000">
                <a:solidFill>
                  <a:schemeClr val="lt1"/>
                </a:solidFill>
                <a:latin typeface="Cabin"/>
                <a:ea typeface="Cabin"/>
                <a:cs typeface="Cabin"/>
                <a:sym typeface="Cabin"/>
              </a:endParaRPr>
            </a:p>
          </p:txBody>
        </p:sp>
        <p:sp>
          <p:nvSpPr>
            <p:cNvPr id="277" name="Shape 277"/>
            <p:cNvSpPr/>
            <p:nvPr/>
          </p:nvSpPr>
          <p:spPr>
            <a:xfrm>
              <a:off x="4761408" y="573469"/>
              <a:ext cx="2039151" cy="764625"/>
            </a:xfrm>
            <a:prstGeom prst="roundRect">
              <a:avLst>
                <a:gd name="adj" fmla="val 16667"/>
              </a:avLst>
            </a:prstGeom>
            <a:solidFill>
              <a:schemeClr val="accent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78" name="Shape 278"/>
            <p:cNvSpPr txBox="1"/>
            <p:nvPr/>
          </p:nvSpPr>
          <p:spPr>
            <a:xfrm>
              <a:off x="4798734" y="610795"/>
              <a:ext cx="1964499" cy="689973"/>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3000">
                  <a:solidFill>
                    <a:schemeClr val="lt1"/>
                  </a:solidFill>
                  <a:latin typeface="Cabin"/>
                  <a:ea typeface="Cabin"/>
                  <a:cs typeface="Cabin"/>
                  <a:sym typeface="Cabin"/>
                </a:rPr>
                <a:t>Testing</a:t>
              </a:r>
              <a:endParaRPr sz="3000">
                <a:solidFill>
                  <a:schemeClr val="lt1"/>
                </a:solidFill>
                <a:latin typeface="Cabin"/>
                <a:ea typeface="Cabin"/>
                <a:cs typeface="Cabin"/>
                <a:sym typeface="Cabin"/>
              </a:endParaRPr>
            </a:p>
          </p:txBody>
        </p:sp>
        <p:sp>
          <p:nvSpPr>
            <p:cNvPr id="279" name="Shape 279"/>
            <p:cNvSpPr/>
            <p:nvPr/>
          </p:nvSpPr>
          <p:spPr>
            <a:xfrm>
              <a:off x="7140418" y="573469"/>
              <a:ext cx="2039151" cy="764625"/>
            </a:xfrm>
            <a:prstGeom prst="roundRect">
              <a:avLst>
                <a:gd name="adj" fmla="val 16667"/>
              </a:avLst>
            </a:prstGeom>
            <a:solidFill>
              <a:schemeClr val="accent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0" name="Shape 280"/>
            <p:cNvSpPr txBox="1"/>
            <p:nvPr/>
          </p:nvSpPr>
          <p:spPr>
            <a:xfrm>
              <a:off x="7177744" y="610795"/>
              <a:ext cx="1964499" cy="689973"/>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3000">
                  <a:solidFill>
                    <a:schemeClr val="lt1"/>
                  </a:solidFill>
                  <a:latin typeface="Cabin"/>
                  <a:ea typeface="Cabin"/>
                  <a:cs typeface="Cabin"/>
                  <a:sym typeface="Cabin"/>
                </a:rPr>
                <a:t>Use</a:t>
              </a:r>
              <a:endParaRPr sz="3000">
                <a:solidFill>
                  <a:schemeClr val="lt1"/>
                </a:solidFill>
                <a:latin typeface="Cabin"/>
                <a:ea typeface="Cabin"/>
                <a:cs typeface="Cabin"/>
                <a:sym typeface="Cabin"/>
              </a:endParaRPr>
            </a:p>
          </p:txBody>
        </p:sp>
        <p:sp>
          <p:nvSpPr>
            <p:cNvPr id="281" name="Shape 281"/>
            <p:cNvSpPr/>
            <p:nvPr/>
          </p:nvSpPr>
          <p:spPr>
            <a:xfrm>
              <a:off x="9519428" y="573469"/>
              <a:ext cx="2039151" cy="764625"/>
            </a:xfrm>
            <a:prstGeom prst="roundRect">
              <a:avLst>
                <a:gd name="adj" fmla="val 16667"/>
              </a:avLst>
            </a:prstGeom>
            <a:solidFill>
              <a:schemeClr val="accent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82" name="Shape 282"/>
            <p:cNvSpPr txBox="1"/>
            <p:nvPr/>
          </p:nvSpPr>
          <p:spPr>
            <a:xfrm>
              <a:off x="9556754" y="610795"/>
              <a:ext cx="1964499" cy="689973"/>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3000">
                  <a:solidFill>
                    <a:schemeClr val="lt1"/>
                  </a:solidFill>
                  <a:latin typeface="Cabin"/>
                  <a:ea typeface="Cabin"/>
                  <a:cs typeface="Cabin"/>
                  <a:sym typeface="Cabin"/>
                </a:rPr>
                <a:t>Clean-up </a:t>
              </a:r>
              <a:endParaRPr sz="3000">
                <a:solidFill>
                  <a:schemeClr val="lt1"/>
                </a:solidFill>
                <a:latin typeface="Cabin"/>
                <a:ea typeface="Cabin"/>
                <a:cs typeface="Cabin"/>
                <a:sym typeface="Cabin"/>
              </a:endParaRPr>
            </a:p>
          </p:txBody>
        </p:sp>
      </p:grpSp>
      <p:pic>
        <p:nvPicPr>
          <p:cNvPr id="283" name="Shape 283"/>
          <p:cNvPicPr preferRelativeResize="0"/>
          <p:nvPr/>
        </p:nvPicPr>
        <p:blipFill rotWithShape="1">
          <a:blip r:embed="rId3">
            <a:alphaModFix/>
          </a:blip>
          <a:srcRect/>
          <a:stretch/>
        </p:blipFill>
        <p:spPr>
          <a:xfrm>
            <a:off x="1859721" y="1806890"/>
            <a:ext cx="8465379" cy="4897825"/>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Shape 288"/>
        <p:cNvGrpSpPr/>
        <p:nvPr/>
      </p:nvGrpSpPr>
      <p:grpSpPr>
        <a:xfrm>
          <a:off x="0" y="0"/>
          <a:ext cx="0" cy="0"/>
          <a:chOff x="0" y="0"/>
          <a:chExt cx="0" cy="0"/>
        </a:xfrm>
      </p:grpSpPr>
      <p:pic>
        <p:nvPicPr>
          <p:cNvPr id="289" name="Shape 289"/>
          <p:cNvPicPr preferRelativeResize="0"/>
          <p:nvPr/>
        </p:nvPicPr>
        <p:blipFill rotWithShape="1">
          <a:blip r:embed="rId3">
            <a:alphaModFix/>
          </a:blip>
          <a:srcRect/>
          <a:stretch/>
        </p:blipFill>
        <p:spPr>
          <a:xfrm>
            <a:off x="1442682" y="713522"/>
            <a:ext cx="9525000" cy="4857750"/>
          </a:xfrm>
          <a:prstGeom prst="rect">
            <a:avLst/>
          </a:prstGeom>
          <a:noFill/>
          <a:ln>
            <a:noFill/>
          </a:ln>
        </p:spPr>
      </p:pic>
      <p:grpSp>
        <p:nvGrpSpPr>
          <p:cNvPr id="290" name="Shape 290"/>
          <p:cNvGrpSpPr/>
          <p:nvPr/>
        </p:nvGrpSpPr>
        <p:grpSpPr>
          <a:xfrm>
            <a:off x="410949" y="5073303"/>
            <a:ext cx="11588466" cy="2053605"/>
            <a:chOff x="0" y="0"/>
            <a:chExt cx="11588466" cy="2053605"/>
          </a:xfrm>
        </p:grpSpPr>
        <p:sp>
          <p:nvSpPr>
            <p:cNvPr id="291" name="Shape 291"/>
            <p:cNvSpPr/>
            <p:nvPr/>
          </p:nvSpPr>
          <p:spPr>
            <a:xfrm>
              <a:off x="0" y="0"/>
              <a:ext cx="11588466" cy="683586"/>
            </a:xfrm>
            <a:prstGeom prst="roundRect">
              <a:avLst>
                <a:gd name="adj" fmla="val 16667"/>
              </a:avLst>
            </a:prstGeom>
            <a:solidFill>
              <a:schemeClr val="accent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2" name="Shape 292"/>
            <p:cNvSpPr txBox="1"/>
            <p:nvPr/>
          </p:nvSpPr>
          <p:spPr>
            <a:xfrm>
              <a:off x="33370" y="33370"/>
              <a:ext cx="11521726" cy="616846"/>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None/>
              </a:pPr>
              <a:r>
                <a:rPr lang="en-US" sz="2800">
                  <a:solidFill>
                    <a:schemeClr val="lt1"/>
                  </a:solidFill>
                  <a:latin typeface="Cabin"/>
                  <a:ea typeface="Cabin"/>
                  <a:cs typeface="Cabin"/>
                  <a:sym typeface="Cabin"/>
                </a:rPr>
                <a:t>Racial Justice Connection</a:t>
              </a:r>
              <a:endParaRPr sz="2800">
                <a:solidFill>
                  <a:schemeClr val="lt1"/>
                </a:solidFill>
                <a:latin typeface="Cabin"/>
                <a:ea typeface="Cabin"/>
                <a:cs typeface="Cabin"/>
                <a:sym typeface="Cabin"/>
              </a:endParaRPr>
            </a:p>
          </p:txBody>
        </p:sp>
        <p:sp>
          <p:nvSpPr>
            <p:cNvPr id="293" name="Shape 293"/>
            <p:cNvSpPr/>
            <p:nvPr/>
          </p:nvSpPr>
          <p:spPr>
            <a:xfrm>
              <a:off x="0" y="708105"/>
              <a:ext cx="11588466" cy="13455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294" name="Shape 294"/>
            <p:cNvSpPr txBox="1"/>
            <p:nvPr/>
          </p:nvSpPr>
          <p:spPr>
            <a:xfrm>
              <a:off x="0" y="708105"/>
              <a:ext cx="11588466" cy="1345500"/>
            </a:xfrm>
            <a:prstGeom prst="rect">
              <a:avLst/>
            </a:prstGeom>
            <a:noFill/>
            <a:ln>
              <a:noFill/>
            </a:ln>
          </p:spPr>
          <p:txBody>
            <a:bodyPr spcFirstLastPara="1" wrap="square" lIns="367925" tIns="25400" rIns="142225" bIns="25400" anchor="t" anchorCtr="0">
              <a:noAutofit/>
            </a:bodyPr>
            <a:lstStyle/>
            <a:p>
              <a:pPr marL="228600" marR="0" lvl="1" indent="-228600" algn="l" rtl="0">
                <a:lnSpc>
                  <a:spcPct val="90000"/>
                </a:lnSpc>
                <a:spcBef>
                  <a:spcPts val="0"/>
                </a:spcBef>
                <a:spcAft>
                  <a:spcPts val="0"/>
                </a:spcAft>
                <a:buClr>
                  <a:schemeClr val="dk1"/>
                </a:buClr>
                <a:buSzPts val="2000"/>
                <a:buFont typeface="Cabin"/>
                <a:buChar char="•"/>
              </a:pPr>
              <a:r>
                <a:rPr lang="en-US" sz="2000" b="0" i="0" u="none" strike="noStrike" cap="none">
                  <a:solidFill>
                    <a:schemeClr val="dk1"/>
                  </a:solidFill>
                  <a:latin typeface="Cabin"/>
                  <a:ea typeface="Cabin"/>
                  <a:cs typeface="Cabin"/>
                  <a:sym typeface="Cabin"/>
                </a:rPr>
                <a:t>Indigenous populations displaced and rights ignored to produce nuclear weapons</a:t>
              </a:r>
              <a:endParaRPr sz="2000" b="0" i="0" u="none" strike="noStrike" cap="none">
                <a:solidFill>
                  <a:schemeClr val="dk1"/>
                </a:solidFill>
                <a:latin typeface="Cabin"/>
                <a:ea typeface="Cabin"/>
                <a:cs typeface="Cabin"/>
                <a:sym typeface="Cabin"/>
              </a:endParaRPr>
            </a:p>
            <a:p>
              <a:pPr marL="228600" marR="0" lvl="1" indent="-228600" algn="l" rtl="0">
                <a:lnSpc>
                  <a:spcPct val="90000"/>
                </a:lnSpc>
                <a:spcBef>
                  <a:spcPts val="400"/>
                </a:spcBef>
                <a:spcAft>
                  <a:spcPts val="0"/>
                </a:spcAft>
                <a:buClr>
                  <a:schemeClr val="dk1"/>
                </a:buClr>
                <a:buSzPts val="2000"/>
                <a:buFont typeface="Cabin"/>
                <a:buChar char="•"/>
              </a:pPr>
              <a:r>
                <a:rPr lang="en-US" sz="2000" b="0" i="0" u="none" strike="noStrike" cap="none">
                  <a:solidFill>
                    <a:schemeClr val="dk1"/>
                  </a:solidFill>
                  <a:latin typeface="Cabin"/>
                  <a:ea typeface="Cabin"/>
                  <a:cs typeface="Cabin"/>
                  <a:sym typeface="Cabin"/>
                </a:rPr>
                <a:t>Rampant segregation and discrimination at production facilities</a:t>
              </a:r>
              <a:endParaRPr sz="2000" b="0" i="0" u="none" strike="noStrike" cap="none">
                <a:solidFill>
                  <a:schemeClr val="dk1"/>
                </a:solidFill>
                <a:latin typeface="Cabin"/>
                <a:ea typeface="Cabin"/>
                <a:cs typeface="Cabin"/>
                <a:sym typeface="Cabin"/>
              </a:endParaRPr>
            </a:p>
            <a:p>
              <a:pPr marL="285750" marR="0" lvl="1" indent="12700" algn="l" rtl="0">
                <a:lnSpc>
                  <a:spcPct val="90000"/>
                </a:lnSpc>
                <a:spcBef>
                  <a:spcPts val="400"/>
                </a:spcBef>
                <a:spcAft>
                  <a:spcPts val="0"/>
                </a:spcAft>
                <a:buClr>
                  <a:schemeClr val="dk1"/>
                </a:buClr>
                <a:buSzPts val="4700"/>
                <a:buFont typeface="Cabin"/>
                <a:buNone/>
              </a:pPr>
              <a:endParaRPr sz="4700" b="0" i="0" u="none" strike="noStrike" cap="none">
                <a:solidFill>
                  <a:schemeClr val="dk1"/>
                </a:solidFill>
                <a:latin typeface="Cabin"/>
                <a:ea typeface="Cabin"/>
                <a:cs typeface="Cabin"/>
                <a:sym typeface="Cabin"/>
              </a:endParaRPr>
            </a:p>
          </p:txBody>
        </p:sp>
      </p:gr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Cabin"/>
              <a:buNone/>
            </a:pPr>
            <a:endParaRPr sz="2800" b="0" i="0" u="none" strike="noStrike" cap="none">
              <a:solidFill>
                <a:schemeClr val="lt1"/>
              </a:solidFill>
              <a:latin typeface="Cabin"/>
              <a:ea typeface="Cabin"/>
              <a:cs typeface="Cabin"/>
              <a:sym typeface="Cabin"/>
            </a:endParaRPr>
          </a:p>
        </p:txBody>
      </p:sp>
      <p:grpSp>
        <p:nvGrpSpPr>
          <p:cNvPr id="301" name="Shape 301"/>
          <p:cNvGrpSpPr/>
          <p:nvPr/>
        </p:nvGrpSpPr>
        <p:grpSpPr>
          <a:xfrm>
            <a:off x="318404" y="78885"/>
            <a:ext cx="11555192" cy="1911564"/>
            <a:chOff x="3387" y="0"/>
            <a:chExt cx="11555192" cy="1911564"/>
          </a:xfrm>
        </p:grpSpPr>
        <p:sp>
          <p:nvSpPr>
            <p:cNvPr id="302" name="Shape 302"/>
            <p:cNvSpPr/>
            <p:nvPr/>
          </p:nvSpPr>
          <p:spPr>
            <a:xfrm>
              <a:off x="867147" y="0"/>
              <a:ext cx="9827672" cy="1911564"/>
            </a:xfrm>
            <a:prstGeom prst="rightArrow">
              <a:avLst>
                <a:gd name="adj1" fmla="val 50000"/>
                <a:gd name="adj2" fmla="val 50000"/>
              </a:avLst>
            </a:prstGeom>
            <a:solidFill>
              <a:srgbClr val="DAE5C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3" name="Shape 303"/>
            <p:cNvSpPr/>
            <p:nvPr/>
          </p:nvSpPr>
          <p:spPr>
            <a:xfrm>
              <a:off x="3387" y="573469"/>
              <a:ext cx="2039151" cy="764625"/>
            </a:xfrm>
            <a:prstGeom prst="roundRect">
              <a:avLst>
                <a:gd name="adj" fmla="val 16667"/>
              </a:avLst>
            </a:prstGeom>
            <a:solidFill>
              <a:schemeClr val="accent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4" name="Shape 304"/>
            <p:cNvSpPr txBox="1"/>
            <p:nvPr/>
          </p:nvSpPr>
          <p:spPr>
            <a:xfrm>
              <a:off x="40713" y="610795"/>
              <a:ext cx="1964499" cy="689973"/>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3000">
                  <a:solidFill>
                    <a:schemeClr val="lt1"/>
                  </a:solidFill>
                  <a:latin typeface="Cabin"/>
                  <a:ea typeface="Cabin"/>
                  <a:cs typeface="Cabin"/>
                  <a:sym typeface="Cabin"/>
                </a:rPr>
                <a:t>Mining</a:t>
              </a:r>
              <a:endParaRPr sz="3000">
                <a:solidFill>
                  <a:schemeClr val="lt1"/>
                </a:solidFill>
                <a:latin typeface="Cabin"/>
                <a:ea typeface="Cabin"/>
                <a:cs typeface="Cabin"/>
                <a:sym typeface="Cabin"/>
              </a:endParaRPr>
            </a:p>
          </p:txBody>
        </p:sp>
        <p:sp>
          <p:nvSpPr>
            <p:cNvPr id="305" name="Shape 305"/>
            <p:cNvSpPr/>
            <p:nvPr/>
          </p:nvSpPr>
          <p:spPr>
            <a:xfrm>
              <a:off x="2382397" y="573469"/>
              <a:ext cx="2039151" cy="764625"/>
            </a:xfrm>
            <a:prstGeom prst="roundRect">
              <a:avLst>
                <a:gd name="adj" fmla="val 16667"/>
              </a:avLst>
            </a:prstGeom>
            <a:solidFill>
              <a:schemeClr val="accent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6" name="Shape 306"/>
            <p:cNvSpPr txBox="1"/>
            <p:nvPr/>
          </p:nvSpPr>
          <p:spPr>
            <a:xfrm>
              <a:off x="2419723" y="610795"/>
              <a:ext cx="1964499" cy="689973"/>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3000">
                  <a:solidFill>
                    <a:schemeClr val="lt1"/>
                  </a:solidFill>
                  <a:latin typeface="Cabin"/>
                  <a:ea typeface="Cabin"/>
                  <a:cs typeface="Cabin"/>
                  <a:sym typeface="Cabin"/>
                </a:rPr>
                <a:t>Production</a:t>
              </a:r>
              <a:endParaRPr sz="3000">
                <a:solidFill>
                  <a:schemeClr val="lt1"/>
                </a:solidFill>
                <a:latin typeface="Cabin"/>
                <a:ea typeface="Cabin"/>
                <a:cs typeface="Cabin"/>
                <a:sym typeface="Cabin"/>
              </a:endParaRPr>
            </a:p>
          </p:txBody>
        </p:sp>
        <p:sp>
          <p:nvSpPr>
            <p:cNvPr id="307" name="Shape 307"/>
            <p:cNvSpPr/>
            <p:nvPr/>
          </p:nvSpPr>
          <p:spPr>
            <a:xfrm>
              <a:off x="4761408" y="573469"/>
              <a:ext cx="2039151" cy="764625"/>
            </a:xfrm>
            <a:prstGeom prst="roundRect">
              <a:avLst>
                <a:gd name="adj" fmla="val 16667"/>
              </a:avLst>
            </a:prstGeom>
            <a:solidFill>
              <a:schemeClr val="accent5"/>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08" name="Shape 308"/>
            <p:cNvSpPr txBox="1"/>
            <p:nvPr/>
          </p:nvSpPr>
          <p:spPr>
            <a:xfrm>
              <a:off x="4798734" y="610795"/>
              <a:ext cx="1964499" cy="689973"/>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3000">
                  <a:solidFill>
                    <a:schemeClr val="lt1"/>
                  </a:solidFill>
                  <a:latin typeface="Cabin"/>
                  <a:ea typeface="Cabin"/>
                  <a:cs typeface="Cabin"/>
                  <a:sym typeface="Cabin"/>
                </a:rPr>
                <a:t>Testing</a:t>
              </a:r>
              <a:endParaRPr sz="3000">
                <a:solidFill>
                  <a:schemeClr val="lt1"/>
                </a:solidFill>
                <a:latin typeface="Cabin"/>
                <a:ea typeface="Cabin"/>
                <a:cs typeface="Cabin"/>
                <a:sym typeface="Cabin"/>
              </a:endParaRPr>
            </a:p>
          </p:txBody>
        </p:sp>
        <p:sp>
          <p:nvSpPr>
            <p:cNvPr id="309" name="Shape 309"/>
            <p:cNvSpPr/>
            <p:nvPr/>
          </p:nvSpPr>
          <p:spPr>
            <a:xfrm>
              <a:off x="7140418" y="573469"/>
              <a:ext cx="2039151" cy="764625"/>
            </a:xfrm>
            <a:prstGeom prst="roundRect">
              <a:avLst>
                <a:gd name="adj" fmla="val 16667"/>
              </a:avLst>
            </a:prstGeom>
            <a:solidFill>
              <a:schemeClr val="accent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0" name="Shape 310"/>
            <p:cNvSpPr txBox="1"/>
            <p:nvPr/>
          </p:nvSpPr>
          <p:spPr>
            <a:xfrm>
              <a:off x="7177744" y="610795"/>
              <a:ext cx="1964499" cy="689973"/>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3000">
                  <a:solidFill>
                    <a:schemeClr val="lt1"/>
                  </a:solidFill>
                  <a:latin typeface="Cabin"/>
                  <a:ea typeface="Cabin"/>
                  <a:cs typeface="Cabin"/>
                  <a:sym typeface="Cabin"/>
                </a:rPr>
                <a:t>Use</a:t>
              </a:r>
              <a:endParaRPr sz="3000">
                <a:solidFill>
                  <a:schemeClr val="lt1"/>
                </a:solidFill>
                <a:latin typeface="Cabin"/>
                <a:ea typeface="Cabin"/>
                <a:cs typeface="Cabin"/>
                <a:sym typeface="Cabin"/>
              </a:endParaRPr>
            </a:p>
          </p:txBody>
        </p:sp>
        <p:sp>
          <p:nvSpPr>
            <p:cNvPr id="311" name="Shape 311"/>
            <p:cNvSpPr/>
            <p:nvPr/>
          </p:nvSpPr>
          <p:spPr>
            <a:xfrm>
              <a:off x="9519428" y="573469"/>
              <a:ext cx="2039151" cy="764625"/>
            </a:xfrm>
            <a:prstGeom prst="roundRect">
              <a:avLst>
                <a:gd name="adj" fmla="val 16667"/>
              </a:avLst>
            </a:prstGeom>
            <a:solidFill>
              <a:schemeClr val="accent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12" name="Shape 312"/>
            <p:cNvSpPr txBox="1"/>
            <p:nvPr/>
          </p:nvSpPr>
          <p:spPr>
            <a:xfrm>
              <a:off x="9556754" y="610795"/>
              <a:ext cx="1964499" cy="689973"/>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3000">
                  <a:solidFill>
                    <a:schemeClr val="lt1"/>
                  </a:solidFill>
                  <a:latin typeface="Cabin"/>
                  <a:ea typeface="Cabin"/>
                  <a:cs typeface="Cabin"/>
                  <a:sym typeface="Cabin"/>
                </a:rPr>
                <a:t>Clean-up </a:t>
              </a:r>
              <a:endParaRPr sz="3000">
                <a:solidFill>
                  <a:schemeClr val="lt1"/>
                </a:solidFill>
                <a:latin typeface="Cabin"/>
                <a:ea typeface="Cabin"/>
                <a:cs typeface="Cabin"/>
                <a:sym typeface="Cabin"/>
              </a:endParaRPr>
            </a:p>
          </p:txBody>
        </p:sp>
      </p:grpSp>
      <p:pic>
        <p:nvPicPr>
          <p:cNvPr id="313" name="Shape 313"/>
          <p:cNvPicPr preferRelativeResize="0"/>
          <p:nvPr/>
        </p:nvPicPr>
        <p:blipFill rotWithShape="1">
          <a:blip r:embed="rId3">
            <a:alphaModFix/>
          </a:blip>
          <a:srcRect/>
          <a:stretch/>
        </p:blipFill>
        <p:spPr>
          <a:xfrm>
            <a:off x="1570025" y="1717990"/>
            <a:ext cx="9051951" cy="5094354"/>
          </a:xfrm>
          <a:prstGeom prst="rect">
            <a:avLst/>
          </a:prstGeom>
          <a:noFill/>
          <a:ln>
            <a:noFill/>
          </a:ln>
        </p:spPr>
      </p:pic>
      <p:sp>
        <p:nvSpPr>
          <p:cNvPr id="314" name="Shape 314"/>
          <p:cNvSpPr txBox="1"/>
          <p:nvPr/>
        </p:nvSpPr>
        <p:spPr>
          <a:xfrm>
            <a:off x="10621976" y="6070600"/>
            <a:ext cx="1570024" cy="646331"/>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bin"/>
                <a:ea typeface="Cabin"/>
                <a:cs typeface="Cabin"/>
                <a:sym typeface="Cabin"/>
              </a:rPr>
              <a:t>Photo: Greg Nelson, Australian Broadcast Company</a:t>
            </a:r>
            <a:endParaRPr sz="1200">
              <a:solidFill>
                <a:schemeClr val="dk1"/>
              </a:solidFill>
              <a:latin typeface="Cabin"/>
              <a:ea typeface="Cabin"/>
              <a:cs typeface="Cabin"/>
              <a:sym typeface="Cabin"/>
            </a:endParaRPr>
          </a:p>
        </p:txBody>
      </p:sp>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108"/>
        <p:cNvGrpSpPr/>
        <p:nvPr/>
      </p:nvGrpSpPr>
      <p:grpSpPr>
        <a:xfrm>
          <a:off x="0" y="0"/>
          <a:ext cx="0" cy="0"/>
          <a:chOff x="0" y="0"/>
          <a:chExt cx="0" cy="0"/>
        </a:xfrm>
      </p:grpSpPr>
      <p:sp>
        <p:nvSpPr>
          <p:cNvPr id="109" name="Shape 109"/>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Cabin"/>
              <a:buNone/>
            </a:pPr>
            <a:r>
              <a:rPr lang="en-US" sz="2800" b="0" i="0" u="none" strike="noStrike" cap="none">
                <a:solidFill>
                  <a:schemeClr val="lt1"/>
                </a:solidFill>
                <a:latin typeface="Cabin"/>
                <a:ea typeface="Cabin"/>
                <a:cs typeface="Cabin"/>
                <a:sym typeface="Cabin"/>
              </a:rPr>
              <a:t>WASHINGTON PHYSICIANS FOR SOCIAL RESPONSIBILITY </a:t>
            </a:r>
            <a:endParaRPr sz="2800" b="0" i="0" u="none" strike="noStrike" cap="none">
              <a:solidFill>
                <a:schemeClr val="lt1"/>
              </a:solidFill>
              <a:latin typeface="Cabin"/>
              <a:ea typeface="Cabin"/>
              <a:cs typeface="Cabin"/>
              <a:sym typeface="Cabin"/>
            </a:endParaRPr>
          </a:p>
        </p:txBody>
      </p:sp>
      <p:pic>
        <p:nvPicPr>
          <p:cNvPr id="110" name="Shape 110"/>
          <p:cNvPicPr preferRelativeResize="0">
            <a:picLocks noGrp="1"/>
          </p:cNvPicPr>
          <p:nvPr>
            <p:ph type="body" idx="1"/>
          </p:nvPr>
        </p:nvPicPr>
        <p:blipFill rotWithShape="1">
          <a:blip r:embed="rId3">
            <a:alphaModFix/>
          </a:blip>
          <a:srcRect/>
          <a:stretch/>
        </p:blipFill>
        <p:spPr>
          <a:xfrm rot="10800000">
            <a:off x="3643841" y="2374863"/>
            <a:ext cx="4904317" cy="3678238"/>
          </a:xfrm>
          <a:prstGeom prst="rect">
            <a:avLst/>
          </a:prstGeom>
          <a:noFill/>
          <a:ln>
            <a:noFill/>
          </a:ln>
        </p:spPr>
      </p:pic>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Shape 319"/>
        <p:cNvGrpSpPr/>
        <p:nvPr/>
      </p:nvGrpSpPr>
      <p:grpSpPr>
        <a:xfrm>
          <a:off x="0" y="0"/>
          <a:ext cx="0" cy="0"/>
          <a:chOff x="0" y="0"/>
          <a:chExt cx="0" cy="0"/>
        </a:xfrm>
      </p:grpSpPr>
      <p:pic>
        <p:nvPicPr>
          <p:cNvPr id="320" name="Shape 320"/>
          <p:cNvPicPr preferRelativeResize="0"/>
          <p:nvPr/>
        </p:nvPicPr>
        <p:blipFill rotWithShape="1">
          <a:blip r:embed="rId3">
            <a:alphaModFix/>
          </a:blip>
          <a:srcRect/>
          <a:stretch/>
        </p:blipFill>
        <p:spPr>
          <a:xfrm>
            <a:off x="1273577" y="646954"/>
            <a:ext cx="4689451" cy="4705706"/>
          </a:xfrm>
          <a:prstGeom prst="rect">
            <a:avLst/>
          </a:prstGeom>
          <a:noFill/>
          <a:ln>
            <a:noFill/>
          </a:ln>
        </p:spPr>
      </p:pic>
      <p:pic>
        <p:nvPicPr>
          <p:cNvPr id="321" name="Shape 321"/>
          <p:cNvPicPr preferRelativeResize="0"/>
          <p:nvPr/>
        </p:nvPicPr>
        <p:blipFill rotWithShape="1">
          <a:blip r:embed="rId4">
            <a:alphaModFix/>
          </a:blip>
          <a:srcRect/>
          <a:stretch/>
        </p:blipFill>
        <p:spPr>
          <a:xfrm>
            <a:off x="6205182" y="646954"/>
            <a:ext cx="4673237" cy="4712729"/>
          </a:xfrm>
          <a:prstGeom prst="rect">
            <a:avLst/>
          </a:prstGeom>
          <a:noFill/>
          <a:ln>
            <a:noFill/>
          </a:ln>
        </p:spPr>
      </p:pic>
      <p:grpSp>
        <p:nvGrpSpPr>
          <p:cNvPr id="322" name="Shape 322"/>
          <p:cNvGrpSpPr/>
          <p:nvPr/>
        </p:nvGrpSpPr>
        <p:grpSpPr>
          <a:xfrm>
            <a:off x="315415" y="5273511"/>
            <a:ext cx="11588466" cy="1919055"/>
            <a:chOff x="0" y="0"/>
            <a:chExt cx="11588466" cy="1919055"/>
          </a:xfrm>
        </p:grpSpPr>
        <p:sp>
          <p:nvSpPr>
            <p:cNvPr id="323" name="Shape 323"/>
            <p:cNvSpPr/>
            <p:nvPr/>
          </p:nvSpPr>
          <p:spPr>
            <a:xfrm>
              <a:off x="0" y="0"/>
              <a:ext cx="11588466" cy="683586"/>
            </a:xfrm>
            <a:prstGeom prst="roundRect">
              <a:avLst>
                <a:gd name="adj" fmla="val 16667"/>
              </a:avLst>
            </a:prstGeom>
            <a:solidFill>
              <a:srgbClr val="79BF98"/>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4" name="Shape 324"/>
            <p:cNvSpPr txBox="1"/>
            <p:nvPr/>
          </p:nvSpPr>
          <p:spPr>
            <a:xfrm>
              <a:off x="33370" y="33370"/>
              <a:ext cx="11521726" cy="616846"/>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None/>
              </a:pPr>
              <a:r>
                <a:rPr lang="en-US" sz="2800">
                  <a:solidFill>
                    <a:schemeClr val="lt1"/>
                  </a:solidFill>
                  <a:latin typeface="Cabin"/>
                  <a:ea typeface="Cabin"/>
                  <a:cs typeface="Cabin"/>
                  <a:sym typeface="Cabin"/>
                </a:rPr>
                <a:t>Racial Justice Connection</a:t>
              </a:r>
              <a:endParaRPr sz="2800">
                <a:solidFill>
                  <a:schemeClr val="lt1"/>
                </a:solidFill>
                <a:latin typeface="Cabin"/>
                <a:ea typeface="Cabin"/>
                <a:cs typeface="Cabin"/>
                <a:sym typeface="Cabin"/>
              </a:endParaRPr>
            </a:p>
          </p:txBody>
        </p:sp>
        <p:sp>
          <p:nvSpPr>
            <p:cNvPr id="325" name="Shape 325"/>
            <p:cNvSpPr/>
            <p:nvPr/>
          </p:nvSpPr>
          <p:spPr>
            <a:xfrm>
              <a:off x="0" y="842655"/>
              <a:ext cx="11588466" cy="10764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26" name="Shape 326"/>
            <p:cNvSpPr txBox="1"/>
            <p:nvPr/>
          </p:nvSpPr>
          <p:spPr>
            <a:xfrm>
              <a:off x="0" y="842655"/>
              <a:ext cx="11588466" cy="1076400"/>
            </a:xfrm>
            <a:prstGeom prst="rect">
              <a:avLst/>
            </a:prstGeom>
            <a:noFill/>
            <a:ln>
              <a:noFill/>
            </a:ln>
          </p:spPr>
          <p:txBody>
            <a:bodyPr spcFirstLastPara="1" wrap="square" lIns="367925" tIns="25400" rIns="142225" bIns="25400" anchor="t" anchorCtr="0">
              <a:noAutofit/>
            </a:bodyPr>
            <a:lstStyle/>
            <a:p>
              <a:pPr marL="228600" marR="0" lvl="1" indent="-228600" algn="l" rtl="0">
                <a:lnSpc>
                  <a:spcPct val="90000"/>
                </a:lnSpc>
                <a:spcBef>
                  <a:spcPts val="0"/>
                </a:spcBef>
                <a:spcAft>
                  <a:spcPts val="0"/>
                </a:spcAft>
                <a:buClr>
                  <a:schemeClr val="dk1"/>
                </a:buClr>
                <a:buSzPts val="2000"/>
                <a:buFont typeface="Cabin"/>
                <a:buChar char="•"/>
              </a:pPr>
              <a:r>
                <a:rPr lang="en-US" sz="2000" b="0" i="0" u="none" strike="noStrike" cap="none">
                  <a:solidFill>
                    <a:schemeClr val="dk1"/>
                  </a:solidFill>
                  <a:latin typeface="Cabin"/>
                  <a:ea typeface="Cabin"/>
                  <a:cs typeface="Cabin"/>
                  <a:sym typeface="Cabin"/>
                </a:rPr>
                <a:t>Residents of a US colonized country used as guinea pigs and treated as disposable</a:t>
              </a:r>
              <a:endParaRPr sz="2000" b="0" i="0" u="none" strike="noStrike" cap="none">
                <a:solidFill>
                  <a:schemeClr val="dk1"/>
                </a:solidFill>
                <a:latin typeface="Cabin"/>
                <a:ea typeface="Cabin"/>
                <a:cs typeface="Cabin"/>
                <a:sym typeface="Cabin"/>
              </a:endParaRPr>
            </a:p>
            <a:p>
              <a:pPr marL="228600" marR="0" lvl="1" indent="-228600" algn="l" rtl="0">
                <a:lnSpc>
                  <a:spcPct val="90000"/>
                </a:lnSpc>
                <a:spcBef>
                  <a:spcPts val="400"/>
                </a:spcBef>
                <a:spcAft>
                  <a:spcPts val="0"/>
                </a:spcAft>
                <a:buClr>
                  <a:schemeClr val="dk1"/>
                </a:buClr>
                <a:buSzPts val="2000"/>
                <a:buFont typeface="Cabin"/>
                <a:buChar char="•"/>
              </a:pPr>
              <a:r>
                <a:rPr lang="en-US" sz="2000" b="0" i="0" u="none" strike="noStrike" cap="none">
                  <a:solidFill>
                    <a:schemeClr val="dk1"/>
                  </a:solidFill>
                  <a:latin typeface="Cabin"/>
                  <a:ea typeface="Cabin"/>
                  <a:cs typeface="Cabin"/>
                  <a:sym typeface="Cabin"/>
                </a:rPr>
                <a:t>60 years later, compensation, care, and clean-up still not provided by the US government </a:t>
              </a:r>
              <a:endParaRPr sz="2000" b="0" i="0" u="none" strike="noStrike" cap="none">
                <a:solidFill>
                  <a:schemeClr val="dk1"/>
                </a:solidFill>
                <a:latin typeface="Cabin"/>
                <a:ea typeface="Cabin"/>
                <a:cs typeface="Cabin"/>
                <a:sym typeface="Cabin"/>
              </a:endParaRPr>
            </a:p>
          </p:txBody>
        </p:sp>
      </p:grpSp>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Shape 331"/>
        <p:cNvGrpSpPr/>
        <p:nvPr/>
      </p:nvGrpSpPr>
      <p:grpSpPr>
        <a:xfrm>
          <a:off x="0" y="0"/>
          <a:ext cx="0" cy="0"/>
          <a:chOff x="0" y="0"/>
          <a:chExt cx="0" cy="0"/>
        </a:xfrm>
      </p:grpSpPr>
      <p:sp>
        <p:nvSpPr>
          <p:cNvPr id="332" name="Shape 332"/>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Cabin"/>
              <a:buNone/>
            </a:pPr>
            <a:r>
              <a:rPr lang="en-US" sz="2800" b="0" i="0" u="none" strike="noStrike" cap="none">
                <a:solidFill>
                  <a:schemeClr val="lt1"/>
                </a:solidFill>
                <a:latin typeface="Cabin"/>
                <a:ea typeface="Cabin"/>
                <a:cs typeface="Cabin"/>
                <a:sym typeface="Cabin"/>
              </a:rPr>
              <a:t>USE OF NUCLEAR WEAPONS</a:t>
            </a:r>
            <a:endParaRPr sz="2800" b="0" i="0" u="none" strike="noStrike" cap="none">
              <a:solidFill>
                <a:schemeClr val="lt1"/>
              </a:solidFill>
              <a:latin typeface="Cabin"/>
              <a:ea typeface="Cabin"/>
              <a:cs typeface="Cabin"/>
              <a:sym typeface="Cabin"/>
            </a:endParaRPr>
          </a:p>
        </p:txBody>
      </p:sp>
      <p:grpSp>
        <p:nvGrpSpPr>
          <p:cNvPr id="333" name="Shape 333"/>
          <p:cNvGrpSpPr/>
          <p:nvPr/>
        </p:nvGrpSpPr>
        <p:grpSpPr>
          <a:xfrm>
            <a:off x="318404" y="219484"/>
            <a:ext cx="11555192" cy="1911564"/>
            <a:chOff x="3387" y="0"/>
            <a:chExt cx="11555192" cy="1911564"/>
          </a:xfrm>
        </p:grpSpPr>
        <p:sp>
          <p:nvSpPr>
            <p:cNvPr id="334" name="Shape 334"/>
            <p:cNvSpPr/>
            <p:nvPr/>
          </p:nvSpPr>
          <p:spPr>
            <a:xfrm>
              <a:off x="867147" y="0"/>
              <a:ext cx="9827672" cy="1911564"/>
            </a:xfrm>
            <a:prstGeom prst="rightArrow">
              <a:avLst>
                <a:gd name="adj1" fmla="val 50000"/>
                <a:gd name="adj2" fmla="val 50000"/>
              </a:avLst>
            </a:prstGeom>
            <a:solidFill>
              <a:srgbClr val="DAE5C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5" name="Shape 335"/>
            <p:cNvSpPr/>
            <p:nvPr/>
          </p:nvSpPr>
          <p:spPr>
            <a:xfrm>
              <a:off x="3387" y="573469"/>
              <a:ext cx="2039151" cy="764625"/>
            </a:xfrm>
            <a:prstGeom prst="roundRect">
              <a:avLst>
                <a:gd name="adj" fmla="val 16667"/>
              </a:avLst>
            </a:prstGeom>
            <a:solidFill>
              <a:schemeClr val="accent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6" name="Shape 336"/>
            <p:cNvSpPr txBox="1"/>
            <p:nvPr/>
          </p:nvSpPr>
          <p:spPr>
            <a:xfrm>
              <a:off x="40713" y="610795"/>
              <a:ext cx="1964499" cy="689973"/>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3000">
                  <a:solidFill>
                    <a:schemeClr val="lt1"/>
                  </a:solidFill>
                  <a:latin typeface="Cabin"/>
                  <a:ea typeface="Cabin"/>
                  <a:cs typeface="Cabin"/>
                  <a:sym typeface="Cabin"/>
                </a:rPr>
                <a:t>Mining</a:t>
              </a:r>
              <a:endParaRPr sz="3000">
                <a:solidFill>
                  <a:schemeClr val="lt1"/>
                </a:solidFill>
                <a:latin typeface="Cabin"/>
                <a:ea typeface="Cabin"/>
                <a:cs typeface="Cabin"/>
                <a:sym typeface="Cabin"/>
              </a:endParaRPr>
            </a:p>
          </p:txBody>
        </p:sp>
        <p:sp>
          <p:nvSpPr>
            <p:cNvPr id="337" name="Shape 337"/>
            <p:cNvSpPr/>
            <p:nvPr/>
          </p:nvSpPr>
          <p:spPr>
            <a:xfrm>
              <a:off x="2382397" y="573469"/>
              <a:ext cx="2039151" cy="764625"/>
            </a:xfrm>
            <a:prstGeom prst="roundRect">
              <a:avLst>
                <a:gd name="adj" fmla="val 16667"/>
              </a:avLst>
            </a:prstGeom>
            <a:solidFill>
              <a:schemeClr val="accent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38" name="Shape 338"/>
            <p:cNvSpPr txBox="1"/>
            <p:nvPr/>
          </p:nvSpPr>
          <p:spPr>
            <a:xfrm>
              <a:off x="2419723" y="610795"/>
              <a:ext cx="1964499" cy="689973"/>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3000">
                  <a:solidFill>
                    <a:schemeClr val="lt1"/>
                  </a:solidFill>
                  <a:latin typeface="Cabin"/>
                  <a:ea typeface="Cabin"/>
                  <a:cs typeface="Cabin"/>
                  <a:sym typeface="Cabin"/>
                </a:rPr>
                <a:t>Production</a:t>
              </a:r>
              <a:endParaRPr sz="3000">
                <a:solidFill>
                  <a:schemeClr val="lt1"/>
                </a:solidFill>
                <a:latin typeface="Cabin"/>
                <a:ea typeface="Cabin"/>
                <a:cs typeface="Cabin"/>
                <a:sym typeface="Cabin"/>
              </a:endParaRPr>
            </a:p>
          </p:txBody>
        </p:sp>
        <p:sp>
          <p:nvSpPr>
            <p:cNvPr id="339" name="Shape 339"/>
            <p:cNvSpPr/>
            <p:nvPr/>
          </p:nvSpPr>
          <p:spPr>
            <a:xfrm>
              <a:off x="4761408" y="573469"/>
              <a:ext cx="2039151" cy="764625"/>
            </a:xfrm>
            <a:prstGeom prst="roundRect">
              <a:avLst>
                <a:gd name="adj" fmla="val 16667"/>
              </a:avLst>
            </a:prstGeom>
            <a:solidFill>
              <a:schemeClr val="accent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0" name="Shape 340"/>
            <p:cNvSpPr txBox="1"/>
            <p:nvPr/>
          </p:nvSpPr>
          <p:spPr>
            <a:xfrm>
              <a:off x="4798734" y="610795"/>
              <a:ext cx="1964499" cy="689973"/>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3000">
                  <a:solidFill>
                    <a:schemeClr val="lt1"/>
                  </a:solidFill>
                  <a:latin typeface="Cabin"/>
                  <a:ea typeface="Cabin"/>
                  <a:cs typeface="Cabin"/>
                  <a:sym typeface="Cabin"/>
                </a:rPr>
                <a:t>Testing</a:t>
              </a:r>
              <a:endParaRPr sz="3000">
                <a:solidFill>
                  <a:schemeClr val="lt1"/>
                </a:solidFill>
                <a:latin typeface="Cabin"/>
                <a:ea typeface="Cabin"/>
                <a:cs typeface="Cabin"/>
                <a:sym typeface="Cabin"/>
              </a:endParaRPr>
            </a:p>
          </p:txBody>
        </p:sp>
        <p:sp>
          <p:nvSpPr>
            <p:cNvPr id="341" name="Shape 341"/>
            <p:cNvSpPr/>
            <p:nvPr/>
          </p:nvSpPr>
          <p:spPr>
            <a:xfrm>
              <a:off x="7140418" y="573469"/>
              <a:ext cx="2039151" cy="764625"/>
            </a:xfrm>
            <a:prstGeom prst="roundRect">
              <a:avLst>
                <a:gd name="adj" fmla="val 16667"/>
              </a:avLst>
            </a:prstGeom>
            <a:solidFill>
              <a:schemeClr val="accent5"/>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2" name="Shape 342"/>
            <p:cNvSpPr txBox="1"/>
            <p:nvPr/>
          </p:nvSpPr>
          <p:spPr>
            <a:xfrm>
              <a:off x="7177744" y="610795"/>
              <a:ext cx="1964499" cy="689973"/>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3000">
                  <a:solidFill>
                    <a:schemeClr val="lt1"/>
                  </a:solidFill>
                  <a:latin typeface="Cabin"/>
                  <a:ea typeface="Cabin"/>
                  <a:cs typeface="Cabin"/>
                  <a:sym typeface="Cabin"/>
                </a:rPr>
                <a:t>Use</a:t>
              </a:r>
              <a:endParaRPr sz="3000">
                <a:solidFill>
                  <a:schemeClr val="lt1"/>
                </a:solidFill>
                <a:latin typeface="Cabin"/>
                <a:ea typeface="Cabin"/>
                <a:cs typeface="Cabin"/>
                <a:sym typeface="Cabin"/>
              </a:endParaRPr>
            </a:p>
          </p:txBody>
        </p:sp>
        <p:sp>
          <p:nvSpPr>
            <p:cNvPr id="343" name="Shape 343"/>
            <p:cNvSpPr/>
            <p:nvPr/>
          </p:nvSpPr>
          <p:spPr>
            <a:xfrm>
              <a:off x="9519428" y="573469"/>
              <a:ext cx="2039151" cy="764625"/>
            </a:xfrm>
            <a:prstGeom prst="roundRect">
              <a:avLst>
                <a:gd name="adj" fmla="val 16667"/>
              </a:avLst>
            </a:prstGeom>
            <a:solidFill>
              <a:schemeClr val="accent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44" name="Shape 344"/>
            <p:cNvSpPr txBox="1"/>
            <p:nvPr/>
          </p:nvSpPr>
          <p:spPr>
            <a:xfrm>
              <a:off x="9556754" y="610795"/>
              <a:ext cx="1964499" cy="689973"/>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3000">
                  <a:solidFill>
                    <a:schemeClr val="lt1"/>
                  </a:solidFill>
                  <a:latin typeface="Cabin"/>
                  <a:ea typeface="Cabin"/>
                  <a:cs typeface="Cabin"/>
                  <a:sym typeface="Cabin"/>
                </a:rPr>
                <a:t>Clean-up </a:t>
              </a:r>
              <a:endParaRPr sz="3000">
                <a:solidFill>
                  <a:schemeClr val="lt1"/>
                </a:solidFill>
                <a:latin typeface="Cabin"/>
                <a:ea typeface="Cabin"/>
                <a:cs typeface="Cabin"/>
                <a:sym typeface="Cabin"/>
              </a:endParaRPr>
            </a:p>
          </p:txBody>
        </p:sp>
      </p:grpSp>
      <p:pic>
        <p:nvPicPr>
          <p:cNvPr id="345" name="Shape 345"/>
          <p:cNvPicPr preferRelativeResize="0">
            <a:picLocks noGrp="1"/>
          </p:cNvPicPr>
          <p:nvPr>
            <p:ph type="body" idx="1"/>
          </p:nvPr>
        </p:nvPicPr>
        <p:blipFill rotWithShape="1">
          <a:blip r:embed="rId3">
            <a:alphaModFix/>
          </a:blip>
          <a:srcRect b="28285"/>
          <a:stretch/>
        </p:blipFill>
        <p:spPr>
          <a:xfrm>
            <a:off x="581193" y="2131048"/>
            <a:ext cx="3789862" cy="4284373"/>
          </a:xfrm>
          <a:prstGeom prst="rect">
            <a:avLst/>
          </a:prstGeom>
          <a:noFill/>
          <a:ln>
            <a:noFill/>
          </a:ln>
        </p:spPr>
      </p:pic>
      <p:pic>
        <p:nvPicPr>
          <p:cNvPr id="346" name="Shape 346"/>
          <p:cNvPicPr preferRelativeResize="0"/>
          <p:nvPr/>
        </p:nvPicPr>
        <p:blipFill rotWithShape="1">
          <a:blip r:embed="rId4">
            <a:alphaModFix/>
          </a:blip>
          <a:srcRect/>
          <a:stretch/>
        </p:blipFill>
        <p:spPr>
          <a:xfrm>
            <a:off x="5073420" y="2131048"/>
            <a:ext cx="6537389" cy="4358259"/>
          </a:xfrm>
          <a:prstGeom prst="rect">
            <a:avLst/>
          </a:prstGeom>
          <a:noFill/>
          <a:ln>
            <a:noFill/>
          </a:ln>
        </p:spPr>
      </p:pic>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Shape 351"/>
        <p:cNvGrpSpPr/>
        <p:nvPr/>
      </p:nvGrpSpPr>
      <p:grpSpPr>
        <a:xfrm>
          <a:off x="0" y="0"/>
          <a:ext cx="0" cy="0"/>
          <a:chOff x="0" y="0"/>
          <a:chExt cx="0" cy="0"/>
        </a:xfrm>
      </p:grpSpPr>
      <p:pic>
        <p:nvPicPr>
          <p:cNvPr id="352" name="Shape 352"/>
          <p:cNvPicPr preferRelativeResize="0"/>
          <p:nvPr/>
        </p:nvPicPr>
        <p:blipFill rotWithShape="1">
          <a:blip r:embed="rId3">
            <a:alphaModFix/>
          </a:blip>
          <a:srcRect l="4022" r="3982"/>
          <a:stretch/>
        </p:blipFill>
        <p:spPr>
          <a:xfrm>
            <a:off x="4244454" y="886962"/>
            <a:ext cx="3671247" cy="3560461"/>
          </a:xfrm>
          <a:prstGeom prst="rect">
            <a:avLst/>
          </a:prstGeom>
          <a:noFill/>
          <a:ln>
            <a:noFill/>
          </a:ln>
        </p:spPr>
      </p:pic>
      <p:pic>
        <p:nvPicPr>
          <p:cNvPr id="353" name="Shape 353"/>
          <p:cNvPicPr preferRelativeResize="0"/>
          <p:nvPr/>
        </p:nvPicPr>
        <p:blipFill rotWithShape="1">
          <a:blip r:embed="rId4">
            <a:alphaModFix/>
          </a:blip>
          <a:srcRect/>
          <a:stretch/>
        </p:blipFill>
        <p:spPr>
          <a:xfrm>
            <a:off x="225964" y="886963"/>
            <a:ext cx="3881071" cy="3560461"/>
          </a:xfrm>
          <a:prstGeom prst="rect">
            <a:avLst/>
          </a:prstGeom>
          <a:noFill/>
          <a:ln>
            <a:noFill/>
          </a:ln>
        </p:spPr>
      </p:pic>
      <p:pic>
        <p:nvPicPr>
          <p:cNvPr id="354" name="Shape 354"/>
          <p:cNvPicPr preferRelativeResize="0"/>
          <p:nvPr/>
        </p:nvPicPr>
        <p:blipFill rotWithShape="1">
          <a:blip r:embed="rId5">
            <a:alphaModFix/>
          </a:blip>
          <a:srcRect l="4110" r="11927"/>
          <a:stretch/>
        </p:blipFill>
        <p:spPr>
          <a:xfrm>
            <a:off x="8053120" y="886961"/>
            <a:ext cx="3916255" cy="3560461"/>
          </a:xfrm>
          <a:prstGeom prst="rect">
            <a:avLst/>
          </a:prstGeom>
          <a:noFill/>
          <a:ln>
            <a:noFill/>
          </a:ln>
        </p:spPr>
      </p:pic>
      <p:grpSp>
        <p:nvGrpSpPr>
          <p:cNvPr id="355" name="Shape 355"/>
          <p:cNvGrpSpPr/>
          <p:nvPr/>
        </p:nvGrpSpPr>
        <p:grpSpPr>
          <a:xfrm>
            <a:off x="285844" y="4779876"/>
            <a:ext cx="11588466" cy="1919055"/>
            <a:chOff x="0" y="0"/>
            <a:chExt cx="11588466" cy="1919055"/>
          </a:xfrm>
        </p:grpSpPr>
        <p:sp>
          <p:nvSpPr>
            <p:cNvPr id="356" name="Shape 356"/>
            <p:cNvSpPr/>
            <p:nvPr/>
          </p:nvSpPr>
          <p:spPr>
            <a:xfrm>
              <a:off x="0" y="0"/>
              <a:ext cx="11588466" cy="683586"/>
            </a:xfrm>
            <a:prstGeom prst="roundRect">
              <a:avLst>
                <a:gd name="adj" fmla="val 16667"/>
              </a:avLst>
            </a:prstGeom>
            <a:solidFill>
              <a:srgbClr val="E7A74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7" name="Shape 357"/>
            <p:cNvSpPr txBox="1"/>
            <p:nvPr/>
          </p:nvSpPr>
          <p:spPr>
            <a:xfrm>
              <a:off x="33370" y="33370"/>
              <a:ext cx="11521726" cy="616846"/>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None/>
              </a:pPr>
              <a:r>
                <a:rPr lang="en-US" sz="2800">
                  <a:solidFill>
                    <a:schemeClr val="lt1"/>
                  </a:solidFill>
                  <a:latin typeface="Cabin"/>
                  <a:ea typeface="Cabin"/>
                  <a:cs typeface="Cabin"/>
                  <a:sym typeface="Cabin"/>
                </a:rPr>
                <a:t>Racial Justice Connection</a:t>
              </a:r>
              <a:endParaRPr sz="2800">
                <a:solidFill>
                  <a:schemeClr val="lt1"/>
                </a:solidFill>
                <a:latin typeface="Cabin"/>
                <a:ea typeface="Cabin"/>
                <a:cs typeface="Cabin"/>
                <a:sym typeface="Cabin"/>
              </a:endParaRPr>
            </a:p>
          </p:txBody>
        </p:sp>
        <p:sp>
          <p:nvSpPr>
            <p:cNvPr id="358" name="Shape 358"/>
            <p:cNvSpPr/>
            <p:nvPr/>
          </p:nvSpPr>
          <p:spPr>
            <a:xfrm>
              <a:off x="0" y="842655"/>
              <a:ext cx="11588466" cy="1076400"/>
            </a:xfrm>
            <a:prstGeom prst="rect">
              <a:avLst/>
            </a:prstGeom>
            <a:no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59" name="Shape 359"/>
            <p:cNvSpPr txBox="1"/>
            <p:nvPr/>
          </p:nvSpPr>
          <p:spPr>
            <a:xfrm>
              <a:off x="0" y="842655"/>
              <a:ext cx="11588466" cy="1076400"/>
            </a:xfrm>
            <a:prstGeom prst="rect">
              <a:avLst/>
            </a:prstGeom>
            <a:noFill/>
            <a:ln>
              <a:noFill/>
            </a:ln>
          </p:spPr>
          <p:txBody>
            <a:bodyPr spcFirstLastPara="1" wrap="square" lIns="367925" tIns="25400" rIns="142225" bIns="25400" anchor="t" anchorCtr="0">
              <a:noAutofit/>
            </a:bodyPr>
            <a:lstStyle/>
            <a:p>
              <a:pPr marL="228600" marR="0" lvl="1" indent="-228600" algn="l" rtl="0">
                <a:lnSpc>
                  <a:spcPct val="90000"/>
                </a:lnSpc>
                <a:spcBef>
                  <a:spcPts val="0"/>
                </a:spcBef>
                <a:spcAft>
                  <a:spcPts val="0"/>
                </a:spcAft>
                <a:buClr>
                  <a:schemeClr val="dk1"/>
                </a:buClr>
                <a:buSzPts val="2000"/>
                <a:buFont typeface="Cabin"/>
                <a:buChar char="•"/>
              </a:pPr>
              <a:r>
                <a:rPr lang="en-US" sz="2000" b="0" i="0" u="none" strike="noStrike" cap="none">
                  <a:solidFill>
                    <a:schemeClr val="dk1"/>
                  </a:solidFill>
                  <a:latin typeface="Cabin"/>
                  <a:ea typeface="Cabin"/>
                  <a:cs typeface="Cabin"/>
                  <a:sym typeface="Cabin"/>
                </a:rPr>
                <a:t>Some argue that use for nuclear weapons in World War II was racially motivated and justified</a:t>
              </a:r>
              <a:endParaRPr sz="2000" b="0" i="0" u="none" strike="noStrike" cap="none">
                <a:solidFill>
                  <a:schemeClr val="dk1"/>
                </a:solidFill>
                <a:latin typeface="Cabin"/>
                <a:ea typeface="Cabin"/>
                <a:cs typeface="Cabin"/>
                <a:sym typeface="Cabin"/>
              </a:endParaRPr>
            </a:p>
            <a:p>
              <a:pPr marL="228600" marR="0" lvl="1" indent="-228600" algn="l" rtl="0">
                <a:lnSpc>
                  <a:spcPct val="90000"/>
                </a:lnSpc>
                <a:spcBef>
                  <a:spcPts val="400"/>
                </a:spcBef>
                <a:spcAft>
                  <a:spcPts val="0"/>
                </a:spcAft>
                <a:buClr>
                  <a:schemeClr val="dk1"/>
                </a:buClr>
                <a:buSzPts val="2000"/>
                <a:buFont typeface="Cabin"/>
                <a:buChar char="•"/>
              </a:pPr>
              <a:r>
                <a:rPr lang="en-US" sz="2000" b="0" i="0" u="none" strike="noStrike" cap="none">
                  <a:solidFill>
                    <a:schemeClr val="dk1"/>
                  </a:solidFill>
                  <a:latin typeface="Cabin"/>
                  <a:ea typeface="Cabin"/>
                  <a:cs typeface="Cabin"/>
                  <a:sym typeface="Cabin"/>
                </a:rPr>
                <a:t>Today, nuclear weapons threaten genocide  </a:t>
              </a:r>
              <a:endParaRPr sz="2000" b="0" i="0" u="none" strike="noStrike" cap="none">
                <a:solidFill>
                  <a:schemeClr val="dk1"/>
                </a:solidFill>
                <a:latin typeface="Cabin"/>
                <a:ea typeface="Cabin"/>
                <a:cs typeface="Cabin"/>
                <a:sym typeface="Cabin"/>
              </a:endParaRPr>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Shape 364"/>
        <p:cNvGrpSpPr/>
        <p:nvPr/>
      </p:nvGrpSpPr>
      <p:grpSpPr>
        <a:xfrm>
          <a:off x="0" y="0"/>
          <a:ext cx="0" cy="0"/>
          <a:chOff x="0" y="0"/>
          <a:chExt cx="0" cy="0"/>
        </a:xfrm>
      </p:grpSpPr>
      <p:sp>
        <p:nvSpPr>
          <p:cNvPr id="365" name="Shape 365"/>
          <p:cNvSpPr txBox="1">
            <a:spLocks noGrp="1"/>
          </p:cNvSpPr>
          <p:nvPr>
            <p:ph type="title"/>
          </p:nvPr>
        </p:nvSpPr>
        <p:spPr>
          <a:xfrm>
            <a:off x="581193" y="729658"/>
            <a:ext cx="11029616" cy="988332"/>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Cabin"/>
              <a:buNone/>
            </a:pPr>
            <a:r>
              <a:rPr lang="en-US" sz="2800" b="0" i="0" u="none" strike="noStrike" cap="none">
                <a:solidFill>
                  <a:schemeClr val="lt1"/>
                </a:solidFill>
                <a:latin typeface="Cabin"/>
                <a:ea typeface="Cabin"/>
                <a:cs typeface="Cabin"/>
                <a:sym typeface="Cabin"/>
              </a:rPr>
              <a:t>CLEANUP OF NUCLEAR WASTE </a:t>
            </a:r>
            <a:endParaRPr sz="2800" b="0" i="0" u="none" strike="noStrike" cap="none">
              <a:solidFill>
                <a:schemeClr val="lt1"/>
              </a:solidFill>
              <a:latin typeface="Cabin"/>
              <a:ea typeface="Cabin"/>
              <a:cs typeface="Cabin"/>
              <a:sym typeface="Cabin"/>
            </a:endParaRPr>
          </a:p>
        </p:txBody>
      </p:sp>
      <p:pic>
        <p:nvPicPr>
          <p:cNvPr id="366" name="Shape 366"/>
          <p:cNvPicPr preferRelativeResize="0">
            <a:picLocks noGrp="1"/>
          </p:cNvPicPr>
          <p:nvPr>
            <p:ph type="body" idx="2"/>
          </p:nvPr>
        </p:nvPicPr>
        <p:blipFill rotWithShape="1">
          <a:blip r:embed="rId3">
            <a:alphaModFix/>
          </a:blip>
          <a:srcRect/>
          <a:stretch/>
        </p:blipFill>
        <p:spPr>
          <a:xfrm>
            <a:off x="6096001" y="2278063"/>
            <a:ext cx="5958270" cy="4224337"/>
          </a:xfrm>
          <a:prstGeom prst="rect">
            <a:avLst/>
          </a:prstGeom>
          <a:noFill/>
          <a:ln>
            <a:noFill/>
          </a:ln>
        </p:spPr>
      </p:pic>
      <p:grpSp>
        <p:nvGrpSpPr>
          <p:cNvPr id="367" name="Shape 367"/>
          <p:cNvGrpSpPr/>
          <p:nvPr/>
        </p:nvGrpSpPr>
        <p:grpSpPr>
          <a:xfrm>
            <a:off x="318404" y="268042"/>
            <a:ext cx="11555192" cy="1911564"/>
            <a:chOff x="3387" y="0"/>
            <a:chExt cx="11555192" cy="1911564"/>
          </a:xfrm>
        </p:grpSpPr>
        <p:sp>
          <p:nvSpPr>
            <p:cNvPr id="368" name="Shape 368"/>
            <p:cNvSpPr/>
            <p:nvPr/>
          </p:nvSpPr>
          <p:spPr>
            <a:xfrm>
              <a:off x="867147" y="0"/>
              <a:ext cx="9827672" cy="1911564"/>
            </a:xfrm>
            <a:prstGeom prst="rightArrow">
              <a:avLst>
                <a:gd name="adj1" fmla="val 50000"/>
                <a:gd name="adj2" fmla="val 50000"/>
              </a:avLst>
            </a:prstGeom>
            <a:solidFill>
              <a:srgbClr val="DAE5C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69" name="Shape 369"/>
            <p:cNvSpPr/>
            <p:nvPr/>
          </p:nvSpPr>
          <p:spPr>
            <a:xfrm>
              <a:off x="3387" y="573469"/>
              <a:ext cx="2039151" cy="764625"/>
            </a:xfrm>
            <a:prstGeom prst="roundRect">
              <a:avLst>
                <a:gd name="adj" fmla="val 16667"/>
              </a:avLst>
            </a:prstGeom>
            <a:solidFill>
              <a:schemeClr val="accent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0" name="Shape 370"/>
            <p:cNvSpPr txBox="1"/>
            <p:nvPr/>
          </p:nvSpPr>
          <p:spPr>
            <a:xfrm>
              <a:off x="40713" y="610795"/>
              <a:ext cx="1964499" cy="689973"/>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3000">
                  <a:solidFill>
                    <a:schemeClr val="lt1"/>
                  </a:solidFill>
                  <a:latin typeface="Cabin"/>
                  <a:ea typeface="Cabin"/>
                  <a:cs typeface="Cabin"/>
                  <a:sym typeface="Cabin"/>
                </a:rPr>
                <a:t>Mining</a:t>
              </a:r>
              <a:endParaRPr sz="3000">
                <a:solidFill>
                  <a:schemeClr val="lt1"/>
                </a:solidFill>
                <a:latin typeface="Cabin"/>
                <a:ea typeface="Cabin"/>
                <a:cs typeface="Cabin"/>
                <a:sym typeface="Cabin"/>
              </a:endParaRPr>
            </a:p>
          </p:txBody>
        </p:sp>
        <p:sp>
          <p:nvSpPr>
            <p:cNvPr id="371" name="Shape 371"/>
            <p:cNvSpPr/>
            <p:nvPr/>
          </p:nvSpPr>
          <p:spPr>
            <a:xfrm>
              <a:off x="2382397" y="573469"/>
              <a:ext cx="2039151" cy="764625"/>
            </a:xfrm>
            <a:prstGeom prst="roundRect">
              <a:avLst>
                <a:gd name="adj" fmla="val 16667"/>
              </a:avLst>
            </a:prstGeom>
            <a:solidFill>
              <a:schemeClr val="accent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2" name="Shape 372"/>
            <p:cNvSpPr txBox="1"/>
            <p:nvPr/>
          </p:nvSpPr>
          <p:spPr>
            <a:xfrm>
              <a:off x="2419723" y="610795"/>
              <a:ext cx="1964499" cy="689973"/>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3000">
                  <a:solidFill>
                    <a:schemeClr val="lt1"/>
                  </a:solidFill>
                  <a:latin typeface="Cabin"/>
                  <a:ea typeface="Cabin"/>
                  <a:cs typeface="Cabin"/>
                  <a:sym typeface="Cabin"/>
                </a:rPr>
                <a:t>Production</a:t>
              </a:r>
              <a:endParaRPr sz="3000">
                <a:solidFill>
                  <a:schemeClr val="lt1"/>
                </a:solidFill>
                <a:latin typeface="Cabin"/>
                <a:ea typeface="Cabin"/>
                <a:cs typeface="Cabin"/>
                <a:sym typeface="Cabin"/>
              </a:endParaRPr>
            </a:p>
          </p:txBody>
        </p:sp>
        <p:sp>
          <p:nvSpPr>
            <p:cNvPr id="373" name="Shape 373"/>
            <p:cNvSpPr/>
            <p:nvPr/>
          </p:nvSpPr>
          <p:spPr>
            <a:xfrm>
              <a:off x="4761408" y="573469"/>
              <a:ext cx="2039151" cy="764625"/>
            </a:xfrm>
            <a:prstGeom prst="roundRect">
              <a:avLst>
                <a:gd name="adj" fmla="val 16667"/>
              </a:avLst>
            </a:prstGeom>
            <a:solidFill>
              <a:schemeClr val="accent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4" name="Shape 374"/>
            <p:cNvSpPr txBox="1"/>
            <p:nvPr/>
          </p:nvSpPr>
          <p:spPr>
            <a:xfrm>
              <a:off x="4798734" y="610795"/>
              <a:ext cx="1964499" cy="689973"/>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3000">
                  <a:solidFill>
                    <a:schemeClr val="lt1"/>
                  </a:solidFill>
                  <a:latin typeface="Cabin"/>
                  <a:ea typeface="Cabin"/>
                  <a:cs typeface="Cabin"/>
                  <a:sym typeface="Cabin"/>
                </a:rPr>
                <a:t>Testing</a:t>
              </a:r>
              <a:endParaRPr sz="3000">
                <a:solidFill>
                  <a:schemeClr val="lt1"/>
                </a:solidFill>
                <a:latin typeface="Cabin"/>
                <a:ea typeface="Cabin"/>
                <a:cs typeface="Cabin"/>
                <a:sym typeface="Cabin"/>
              </a:endParaRPr>
            </a:p>
          </p:txBody>
        </p:sp>
        <p:sp>
          <p:nvSpPr>
            <p:cNvPr id="375" name="Shape 375"/>
            <p:cNvSpPr/>
            <p:nvPr/>
          </p:nvSpPr>
          <p:spPr>
            <a:xfrm>
              <a:off x="7140418" y="573469"/>
              <a:ext cx="2039151" cy="764625"/>
            </a:xfrm>
            <a:prstGeom prst="roundRect">
              <a:avLst>
                <a:gd name="adj" fmla="val 16667"/>
              </a:avLst>
            </a:prstGeom>
            <a:solidFill>
              <a:schemeClr val="accent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6" name="Shape 376"/>
            <p:cNvSpPr txBox="1"/>
            <p:nvPr/>
          </p:nvSpPr>
          <p:spPr>
            <a:xfrm>
              <a:off x="7177744" y="610795"/>
              <a:ext cx="1964499" cy="689973"/>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3000">
                  <a:solidFill>
                    <a:schemeClr val="lt1"/>
                  </a:solidFill>
                  <a:latin typeface="Cabin"/>
                  <a:ea typeface="Cabin"/>
                  <a:cs typeface="Cabin"/>
                  <a:sym typeface="Cabin"/>
                </a:rPr>
                <a:t>Use</a:t>
              </a:r>
              <a:endParaRPr sz="3000">
                <a:solidFill>
                  <a:schemeClr val="lt1"/>
                </a:solidFill>
                <a:latin typeface="Cabin"/>
                <a:ea typeface="Cabin"/>
                <a:cs typeface="Cabin"/>
                <a:sym typeface="Cabin"/>
              </a:endParaRPr>
            </a:p>
          </p:txBody>
        </p:sp>
        <p:sp>
          <p:nvSpPr>
            <p:cNvPr id="377" name="Shape 377"/>
            <p:cNvSpPr/>
            <p:nvPr/>
          </p:nvSpPr>
          <p:spPr>
            <a:xfrm>
              <a:off x="9519428" y="573469"/>
              <a:ext cx="2039151" cy="764625"/>
            </a:xfrm>
            <a:prstGeom prst="roundRect">
              <a:avLst>
                <a:gd name="adj" fmla="val 16667"/>
              </a:avLst>
            </a:prstGeom>
            <a:solidFill>
              <a:schemeClr val="accent5"/>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78" name="Shape 378"/>
            <p:cNvSpPr txBox="1"/>
            <p:nvPr/>
          </p:nvSpPr>
          <p:spPr>
            <a:xfrm>
              <a:off x="9556754" y="610795"/>
              <a:ext cx="1964499" cy="689973"/>
            </a:xfrm>
            <a:prstGeom prst="rect">
              <a:avLst/>
            </a:prstGeom>
            <a:noFill/>
            <a:ln>
              <a:noFill/>
            </a:ln>
          </p:spPr>
          <p:txBody>
            <a:bodyPr spcFirstLastPara="1" wrap="square" lIns="114300" tIns="114300" rIns="114300" bIns="114300" anchor="ctr" anchorCtr="0">
              <a:noAutofit/>
            </a:bodyPr>
            <a:lstStyle/>
            <a:p>
              <a:pPr marL="0" marR="0" lvl="0" indent="0" algn="ctr" rtl="0">
                <a:lnSpc>
                  <a:spcPct val="90000"/>
                </a:lnSpc>
                <a:spcBef>
                  <a:spcPts val="0"/>
                </a:spcBef>
                <a:spcAft>
                  <a:spcPts val="0"/>
                </a:spcAft>
                <a:buNone/>
              </a:pPr>
              <a:r>
                <a:rPr lang="en-US" sz="3000">
                  <a:solidFill>
                    <a:schemeClr val="lt1"/>
                  </a:solidFill>
                  <a:latin typeface="Cabin"/>
                  <a:ea typeface="Cabin"/>
                  <a:cs typeface="Cabin"/>
                  <a:sym typeface="Cabin"/>
                </a:rPr>
                <a:t>Clean-up </a:t>
              </a:r>
              <a:endParaRPr sz="3000">
                <a:solidFill>
                  <a:schemeClr val="lt1"/>
                </a:solidFill>
                <a:latin typeface="Cabin"/>
                <a:ea typeface="Cabin"/>
                <a:cs typeface="Cabin"/>
                <a:sym typeface="Cabin"/>
              </a:endParaRPr>
            </a:p>
          </p:txBody>
        </p:sp>
      </p:grpSp>
      <p:pic>
        <p:nvPicPr>
          <p:cNvPr id="379" name="Shape 379"/>
          <p:cNvPicPr preferRelativeResize="0"/>
          <p:nvPr/>
        </p:nvPicPr>
        <p:blipFill rotWithShape="1">
          <a:blip r:embed="rId4">
            <a:alphaModFix/>
          </a:blip>
          <a:srcRect l="2852" r="9657"/>
          <a:stretch/>
        </p:blipFill>
        <p:spPr>
          <a:xfrm>
            <a:off x="315017" y="2278063"/>
            <a:ext cx="5562600" cy="4238589"/>
          </a:xfrm>
          <a:prstGeom prst="rect">
            <a:avLst/>
          </a:prstGeom>
          <a:noFill/>
          <a:ln>
            <a:noFill/>
          </a:ln>
        </p:spPr>
      </p:pic>
      <p:sp>
        <p:nvSpPr>
          <p:cNvPr id="380" name="Shape 380"/>
          <p:cNvSpPr txBox="1"/>
          <p:nvPr/>
        </p:nvSpPr>
        <p:spPr>
          <a:xfrm>
            <a:off x="315017" y="6581001"/>
            <a:ext cx="5486400" cy="276999"/>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bin"/>
                <a:ea typeface="Cabin"/>
                <a:cs typeface="Cabin"/>
                <a:sym typeface="Cabin"/>
              </a:rPr>
              <a:t>Photos: US Department of Energy</a:t>
            </a:r>
            <a:endParaRPr sz="1200">
              <a:solidFill>
                <a:schemeClr val="dk1"/>
              </a:solidFill>
              <a:latin typeface="Cabin"/>
              <a:ea typeface="Cabin"/>
              <a:cs typeface="Cabin"/>
              <a:sym typeface="Cabin"/>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Shape 385"/>
        <p:cNvGrpSpPr/>
        <p:nvPr/>
      </p:nvGrpSpPr>
      <p:grpSpPr>
        <a:xfrm>
          <a:off x="0" y="0"/>
          <a:ext cx="0" cy="0"/>
          <a:chOff x="0" y="0"/>
          <a:chExt cx="0" cy="0"/>
        </a:xfrm>
      </p:grpSpPr>
      <p:pic>
        <p:nvPicPr>
          <p:cNvPr id="386" name="Shape 386"/>
          <p:cNvPicPr preferRelativeResize="0"/>
          <p:nvPr/>
        </p:nvPicPr>
        <p:blipFill rotWithShape="1">
          <a:blip r:embed="rId3">
            <a:alphaModFix/>
          </a:blip>
          <a:srcRect t="7362" b="7861"/>
          <a:stretch/>
        </p:blipFill>
        <p:spPr>
          <a:xfrm>
            <a:off x="1508077" y="696034"/>
            <a:ext cx="9144000" cy="5813947"/>
          </a:xfrm>
          <a:prstGeom prst="rect">
            <a:avLst/>
          </a:prstGeom>
          <a:noFill/>
          <a:ln>
            <a:noFill/>
          </a:ln>
        </p:spPr>
      </p:pic>
      <p:grpSp>
        <p:nvGrpSpPr>
          <p:cNvPr id="387" name="Shape 387"/>
          <p:cNvGrpSpPr/>
          <p:nvPr/>
        </p:nvGrpSpPr>
        <p:grpSpPr>
          <a:xfrm>
            <a:off x="285844" y="4779876"/>
            <a:ext cx="11588466" cy="1919055"/>
            <a:chOff x="0" y="0"/>
            <a:chExt cx="11588466" cy="1919055"/>
          </a:xfrm>
        </p:grpSpPr>
        <p:sp>
          <p:nvSpPr>
            <p:cNvPr id="388" name="Shape 388"/>
            <p:cNvSpPr/>
            <p:nvPr/>
          </p:nvSpPr>
          <p:spPr>
            <a:xfrm>
              <a:off x="0" y="0"/>
              <a:ext cx="11588466" cy="683586"/>
            </a:xfrm>
            <a:prstGeom prst="roundRect">
              <a:avLst>
                <a:gd name="adj" fmla="val 16667"/>
              </a:avLst>
            </a:prstGeom>
            <a:solidFill>
              <a:schemeClr val="accent1"/>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89" name="Shape 389"/>
            <p:cNvSpPr txBox="1"/>
            <p:nvPr/>
          </p:nvSpPr>
          <p:spPr>
            <a:xfrm>
              <a:off x="33370" y="33370"/>
              <a:ext cx="11521726" cy="616846"/>
            </a:xfrm>
            <a:prstGeom prst="rect">
              <a:avLst/>
            </a:prstGeom>
            <a:noFill/>
            <a:ln>
              <a:noFill/>
            </a:ln>
          </p:spPr>
          <p:txBody>
            <a:bodyPr spcFirstLastPara="1" wrap="square" lIns="106675" tIns="106675" rIns="106675" bIns="106675" anchor="ctr" anchorCtr="0">
              <a:noAutofit/>
            </a:bodyPr>
            <a:lstStyle/>
            <a:p>
              <a:pPr marL="0" marR="0" lvl="0" indent="0" algn="l" rtl="0">
                <a:lnSpc>
                  <a:spcPct val="90000"/>
                </a:lnSpc>
                <a:spcBef>
                  <a:spcPts val="0"/>
                </a:spcBef>
                <a:spcAft>
                  <a:spcPts val="0"/>
                </a:spcAft>
                <a:buNone/>
              </a:pPr>
              <a:r>
                <a:rPr lang="en-US" sz="2800">
                  <a:solidFill>
                    <a:schemeClr val="lt1"/>
                  </a:solidFill>
                  <a:latin typeface="Cabin"/>
                  <a:ea typeface="Cabin"/>
                  <a:cs typeface="Cabin"/>
                  <a:sym typeface="Cabin"/>
                </a:rPr>
                <a:t>Social Justice Connection</a:t>
              </a:r>
              <a:endParaRPr sz="2800">
                <a:solidFill>
                  <a:schemeClr val="lt1"/>
                </a:solidFill>
                <a:latin typeface="Cabin"/>
                <a:ea typeface="Cabin"/>
                <a:cs typeface="Cabin"/>
                <a:sym typeface="Cabin"/>
              </a:endParaRPr>
            </a:p>
          </p:txBody>
        </p:sp>
        <p:sp>
          <p:nvSpPr>
            <p:cNvPr id="390" name="Shape 390"/>
            <p:cNvSpPr/>
            <p:nvPr/>
          </p:nvSpPr>
          <p:spPr>
            <a:xfrm>
              <a:off x="0" y="842655"/>
              <a:ext cx="11588466" cy="1076400"/>
            </a:xfrm>
            <a:prstGeom prst="rect">
              <a:avLst/>
            </a:prstGeom>
            <a:solidFill>
              <a:schemeClr val="lt1"/>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391" name="Shape 391"/>
            <p:cNvSpPr txBox="1"/>
            <p:nvPr/>
          </p:nvSpPr>
          <p:spPr>
            <a:xfrm>
              <a:off x="0" y="842655"/>
              <a:ext cx="11588466" cy="1076400"/>
            </a:xfrm>
            <a:prstGeom prst="rect">
              <a:avLst/>
            </a:prstGeom>
            <a:noFill/>
            <a:ln>
              <a:noFill/>
            </a:ln>
          </p:spPr>
          <p:txBody>
            <a:bodyPr spcFirstLastPara="1" wrap="square" lIns="367925" tIns="25400" rIns="142225" bIns="25400" anchor="t" anchorCtr="0">
              <a:noAutofit/>
            </a:bodyPr>
            <a:lstStyle/>
            <a:p>
              <a:pPr marL="228600" marR="0" lvl="1" indent="-228600" algn="l" rtl="0">
                <a:lnSpc>
                  <a:spcPct val="90000"/>
                </a:lnSpc>
                <a:spcBef>
                  <a:spcPts val="0"/>
                </a:spcBef>
                <a:spcAft>
                  <a:spcPts val="0"/>
                </a:spcAft>
                <a:buClr>
                  <a:schemeClr val="dk1"/>
                </a:buClr>
                <a:buSzPts val="2000"/>
                <a:buFont typeface="Cabin"/>
                <a:buChar char="•"/>
              </a:pPr>
              <a:r>
                <a:rPr lang="en-US" sz="2000" b="0" i="0" u="none" strike="noStrike" cap="none">
                  <a:solidFill>
                    <a:schemeClr val="dk1"/>
                  </a:solidFill>
                  <a:latin typeface="Cabin"/>
                  <a:ea typeface="Cabin"/>
                  <a:cs typeface="Cabin"/>
                  <a:sym typeface="Cabin"/>
                </a:rPr>
                <a:t>Safety culture is deeply flawed, putting workers at risk</a:t>
              </a:r>
              <a:endParaRPr sz="2000" b="0" i="0" u="none" strike="noStrike" cap="none">
                <a:solidFill>
                  <a:schemeClr val="dk1"/>
                </a:solidFill>
                <a:latin typeface="Cabin"/>
                <a:ea typeface="Cabin"/>
                <a:cs typeface="Cabin"/>
                <a:sym typeface="Cabin"/>
              </a:endParaRPr>
            </a:p>
            <a:p>
              <a:pPr marL="228600" marR="0" lvl="1" indent="-228600" algn="l" rtl="0">
                <a:lnSpc>
                  <a:spcPct val="90000"/>
                </a:lnSpc>
                <a:spcBef>
                  <a:spcPts val="400"/>
                </a:spcBef>
                <a:spcAft>
                  <a:spcPts val="0"/>
                </a:spcAft>
                <a:buClr>
                  <a:schemeClr val="dk1"/>
                </a:buClr>
                <a:buSzPts val="2000"/>
                <a:buFont typeface="Cabin"/>
                <a:buChar char="•"/>
              </a:pPr>
              <a:r>
                <a:rPr lang="en-US" sz="2000" b="0" i="0" u="none" strike="noStrike" cap="none">
                  <a:solidFill>
                    <a:schemeClr val="dk1"/>
                  </a:solidFill>
                  <a:latin typeface="Cabin"/>
                  <a:ea typeface="Cabin"/>
                  <a:cs typeface="Cabin"/>
                  <a:sym typeface="Cabin"/>
                </a:rPr>
                <a:t>Clean up workers are treated as disposable</a:t>
              </a:r>
              <a:endParaRPr sz="2000" b="0" i="0" u="none" strike="noStrike" cap="none">
                <a:solidFill>
                  <a:schemeClr val="dk1"/>
                </a:solidFill>
                <a:latin typeface="Cabin"/>
                <a:ea typeface="Cabin"/>
                <a:cs typeface="Cabin"/>
                <a:sym typeface="Cabin"/>
              </a:endParaRPr>
            </a:p>
            <a:p>
              <a:pPr marL="228600" marR="0" lvl="1" indent="-101600" algn="l" rtl="0">
                <a:lnSpc>
                  <a:spcPct val="90000"/>
                </a:lnSpc>
                <a:spcBef>
                  <a:spcPts val="400"/>
                </a:spcBef>
                <a:spcAft>
                  <a:spcPts val="0"/>
                </a:spcAft>
                <a:buClr>
                  <a:schemeClr val="dk1"/>
                </a:buClr>
                <a:buSzPts val="2000"/>
                <a:buFont typeface="Cabin"/>
                <a:buNone/>
              </a:pPr>
              <a:endParaRPr sz="2000" b="0" i="0" u="none" strike="noStrike" cap="none">
                <a:solidFill>
                  <a:schemeClr val="dk1"/>
                </a:solidFill>
                <a:latin typeface="Cabin"/>
                <a:ea typeface="Cabin"/>
                <a:cs typeface="Cabin"/>
                <a:sym typeface="Cabin"/>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Shape 396"/>
        <p:cNvGrpSpPr/>
        <p:nvPr/>
      </p:nvGrpSpPr>
      <p:grpSpPr>
        <a:xfrm>
          <a:off x="0" y="0"/>
          <a:ext cx="0" cy="0"/>
          <a:chOff x="0" y="0"/>
          <a:chExt cx="0" cy="0"/>
        </a:xfrm>
      </p:grpSpPr>
      <p:sp>
        <p:nvSpPr>
          <p:cNvPr id="397" name="Shape 397"/>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Cabin"/>
              <a:buNone/>
            </a:pPr>
            <a:r>
              <a:rPr lang="en-US" sz="2800" b="0" i="0" u="none" strike="noStrike" cap="none">
                <a:solidFill>
                  <a:schemeClr val="lt1"/>
                </a:solidFill>
                <a:latin typeface="Cabin"/>
                <a:ea typeface="Cabin"/>
                <a:cs typeface="Cabin"/>
                <a:sym typeface="Cabin"/>
              </a:rPr>
              <a:t>CRADLE TO GRAVE </a:t>
            </a:r>
            <a:endParaRPr sz="2800" b="0" i="0" u="none" strike="noStrike" cap="none">
              <a:solidFill>
                <a:schemeClr val="lt1"/>
              </a:solidFill>
              <a:latin typeface="Cabin"/>
              <a:ea typeface="Cabin"/>
              <a:cs typeface="Cabin"/>
              <a:sym typeface="Cabin"/>
            </a:endParaRPr>
          </a:p>
        </p:txBody>
      </p:sp>
      <p:grpSp>
        <p:nvGrpSpPr>
          <p:cNvPr id="398" name="Shape 398"/>
          <p:cNvGrpSpPr/>
          <p:nvPr/>
        </p:nvGrpSpPr>
        <p:grpSpPr>
          <a:xfrm>
            <a:off x="581932" y="2180496"/>
            <a:ext cx="11028134" cy="3678303"/>
            <a:chOff x="740" y="0"/>
            <a:chExt cx="11028134" cy="3678303"/>
          </a:xfrm>
        </p:grpSpPr>
        <p:sp>
          <p:nvSpPr>
            <p:cNvPr id="399" name="Shape 399"/>
            <p:cNvSpPr/>
            <p:nvPr/>
          </p:nvSpPr>
          <p:spPr>
            <a:xfrm>
              <a:off x="827221" y="0"/>
              <a:ext cx="9375172" cy="3678303"/>
            </a:xfrm>
            <a:prstGeom prst="rightArrow">
              <a:avLst>
                <a:gd name="adj1" fmla="val 50000"/>
                <a:gd name="adj2" fmla="val 50000"/>
              </a:avLst>
            </a:prstGeom>
            <a:solidFill>
              <a:srgbClr val="DAE5CD"/>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0" name="Shape 400"/>
            <p:cNvSpPr/>
            <p:nvPr/>
          </p:nvSpPr>
          <p:spPr>
            <a:xfrm>
              <a:off x="740" y="1103490"/>
              <a:ext cx="1999252" cy="1471321"/>
            </a:xfrm>
            <a:prstGeom prst="roundRect">
              <a:avLst>
                <a:gd name="adj" fmla="val 16667"/>
              </a:avLst>
            </a:prstGeom>
            <a:solidFill>
              <a:schemeClr val="accent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1" name="Shape 401"/>
            <p:cNvSpPr txBox="1"/>
            <p:nvPr/>
          </p:nvSpPr>
          <p:spPr>
            <a:xfrm>
              <a:off x="72564" y="1175314"/>
              <a:ext cx="1855604" cy="132767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2800">
                  <a:solidFill>
                    <a:schemeClr val="lt1"/>
                  </a:solidFill>
                  <a:latin typeface="Cabin"/>
                  <a:ea typeface="Cabin"/>
                  <a:cs typeface="Cabin"/>
                  <a:sym typeface="Cabin"/>
                </a:rPr>
                <a:t>Mining</a:t>
              </a:r>
              <a:endParaRPr sz="2800">
                <a:solidFill>
                  <a:schemeClr val="lt1"/>
                </a:solidFill>
                <a:latin typeface="Cabin"/>
                <a:ea typeface="Cabin"/>
                <a:cs typeface="Cabin"/>
                <a:sym typeface="Cabin"/>
              </a:endParaRPr>
            </a:p>
          </p:txBody>
        </p:sp>
        <p:sp>
          <p:nvSpPr>
            <p:cNvPr id="402" name="Shape 402"/>
            <p:cNvSpPr/>
            <p:nvPr/>
          </p:nvSpPr>
          <p:spPr>
            <a:xfrm>
              <a:off x="2257960" y="1103490"/>
              <a:ext cx="1999252" cy="1471321"/>
            </a:xfrm>
            <a:prstGeom prst="roundRect">
              <a:avLst>
                <a:gd name="adj" fmla="val 16667"/>
              </a:avLst>
            </a:prstGeom>
            <a:solidFill>
              <a:schemeClr val="accent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3" name="Shape 403"/>
            <p:cNvSpPr txBox="1"/>
            <p:nvPr/>
          </p:nvSpPr>
          <p:spPr>
            <a:xfrm>
              <a:off x="2329784" y="1175314"/>
              <a:ext cx="1855604" cy="132767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2800">
                  <a:solidFill>
                    <a:schemeClr val="lt1"/>
                  </a:solidFill>
                  <a:latin typeface="Cabin"/>
                  <a:ea typeface="Cabin"/>
                  <a:cs typeface="Cabin"/>
                  <a:sym typeface="Cabin"/>
                </a:rPr>
                <a:t>Production</a:t>
              </a:r>
              <a:endParaRPr sz="2800">
                <a:solidFill>
                  <a:schemeClr val="lt1"/>
                </a:solidFill>
                <a:latin typeface="Cabin"/>
                <a:ea typeface="Cabin"/>
                <a:cs typeface="Cabin"/>
                <a:sym typeface="Cabin"/>
              </a:endParaRPr>
            </a:p>
          </p:txBody>
        </p:sp>
        <p:sp>
          <p:nvSpPr>
            <p:cNvPr id="404" name="Shape 404"/>
            <p:cNvSpPr/>
            <p:nvPr/>
          </p:nvSpPr>
          <p:spPr>
            <a:xfrm>
              <a:off x="4515181" y="1103490"/>
              <a:ext cx="1999252" cy="1471321"/>
            </a:xfrm>
            <a:prstGeom prst="roundRect">
              <a:avLst>
                <a:gd name="adj" fmla="val 16667"/>
              </a:avLst>
            </a:prstGeom>
            <a:solidFill>
              <a:schemeClr val="accent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5" name="Shape 405"/>
            <p:cNvSpPr txBox="1"/>
            <p:nvPr/>
          </p:nvSpPr>
          <p:spPr>
            <a:xfrm>
              <a:off x="4587005" y="1175314"/>
              <a:ext cx="1855604" cy="132767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2800">
                  <a:solidFill>
                    <a:schemeClr val="lt1"/>
                  </a:solidFill>
                  <a:latin typeface="Cabin"/>
                  <a:ea typeface="Cabin"/>
                  <a:cs typeface="Cabin"/>
                  <a:sym typeface="Cabin"/>
                </a:rPr>
                <a:t>Testing</a:t>
              </a:r>
              <a:endParaRPr sz="2800">
                <a:solidFill>
                  <a:schemeClr val="lt1"/>
                </a:solidFill>
                <a:latin typeface="Cabin"/>
                <a:ea typeface="Cabin"/>
                <a:cs typeface="Cabin"/>
                <a:sym typeface="Cabin"/>
              </a:endParaRPr>
            </a:p>
          </p:txBody>
        </p:sp>
        <p:sp>
          <p:nvSpPr>
            <p:cNvPr id="406" name="Shape 406"/>
            <p:cNvSpPr/>
            <p:nvPr/>
          </p:nvSpPr>
          <p:spPr>
            <a:xfrm>
              <a:off x="6772401" y="1103490"/>
              <a:ext cx="1999252" cy="1471321"/>
            </a:xfrm>
            <a:prstGeom prst="roundRect">
              <a:avLst>
                <a:gd name="adj" fmla="val 16667"/>
              </a:avLst>
            </a:prstGeom>
            <a:solidFill>
              <a:schemeClr val="accent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7" name="Shape 407"/>
            <p:cNvSpPr txBox="1"/>
            <p:nvPr/>
          </p:nvSpPr>
          <p:spPr>
            <a:xfrm>
              <a:off x="6844225" y="1175314"/>
              <a:ext cx="1855604" cy="132767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2800">
                  <a:solidFill>
                    <a:schemeClr val="lt1"/>
                  </a:solidFill>
                  <a:latin typeface="Cabin"/>
                  <a:ea typeface="Cabin"/>
                  <a:cs typeface="Cabin"/>
                  <a:sym typeface="Cabin"/>
                </a:rPr>
                <a:t>Use</a:t>
              </a:r>
              <a:endParaRPr sz="2800">
                <a:solidFill>
                  <a:schemeClr val="lt1"/>
                </a:solidFill>
                <a:latin typeface="Cabin"/>
                <a:ea typeface="Cabin"/>
                <a:cs typeface="Cabin"/>
                <a:sym typeface="Cabin"/>
              </a:endParaRPr>
            </a:p>
          </p:txBody>
        </p:sp>
        <p:sp>
          <p:nvSpPr>
            <p:cNvPr id="408" name="Shape 408"/>
            <p:cNvSpPr/>
            <p:nvPr/>
          </p:nvSpPr>
          <p:spPr>
            <a:xfrm>
              <a:off x="9029622" y="1103490"/>
              <a:ext cx="1999252" cy="1471321"/>
            </a:xfrm>
            <a:prstGeom prst="roundRect">
              <a:avLst>
                <a:gd name="adj" fmla="val 16667"/>
              </a:avLst>
            </a:prstGeom>
            <a:solidFill>
              <a:schemeClr val="accent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09" name="Shape 409"/>
            <p:cNvSpPr txBox="1"/>
            <p:nvPr/>
          </p:nvSpPr>
          <p:spPr>
            <a:xfrm>
              <a:off x="9101446" y="1175314"/>
              <a:ext cx="1855604" cy="1327673"/>
            </a:xfrm>
            <a:prstGeom prst="rect">
              <a:avLst/>
            </a:prstGeom>
            <a:noFill/>
            <a:ln>
              <a:noFill/>
            </a:ln>
          </p:spPr>
          <p:txBody>
            <a:bodyPr spcFirstLastPara="1" wrap="square" lIns="106675" tIns="106675" rIns="106675" bIns="106675" anchor="ctr" anchorCtr="0">
              <a:noAutofit/>
            </a:bodyPr>
            <a:lstStyle/>
            <a:p>
              <a:pPr marL="0" marR="0" lvl="0" indent="0" algn="ctr" rtl="0">
                <a:lnSpc>
                  <a:spcPct val="90000"/>
                </a:lnSpc>
                <a:spcBef>
                  <a:spcPts val="0"/>
                </a:spcBef>
                <a:spcAft>
                  <a:spcPts val="0"/>
                </a:spcAft>
                <a:buNone/>
              </a:pPr>
              <a:r>
                <a:rPr lang="en-US" sz="2800">
                  <a:solidFill>
                    <a:schemeClr val="lt1"/>
                  </a:solidFill>
                  <a:latin typeface="Cabin"/>
                  <a:ea typeface="Cabin"/>
                  <a:cs typeface="Cabin"/>
                  <a:sym typeface="Cabin"/>
                </a:rPr>
                <a:t>Clean-up </a:t>
              </a:r>
              <a:endParaRPr sz="2800">
                <a:solidFill>
                  <a:schemeClr val="lt1"/>
                </a:solidFill>
                <a:latin typeface="Cabin"/>
                <a:ea typeface="Cabin"/>
                <a:cs typeface="Cabin"/>
                <a:sym typeface="Cabin"/>
              </a:endParaRPr>
            </a:p>
          </p:txBody>
        </p:sp>
      </p:gr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414"/>
        <p:cNvGrpSpPr/>
        <p:nvPr/>
      </p:nvGrpSpPr>
      <p:grpSpPr>
        <a:xfrm>
          <a:off x="0" y="0"/>
          <a:ext cx="0" cy="0"/>
          <a:chOff x="0" y="0"/>
          <a:chExt cx="0" cy="0"/>
        </a:xfrm>
      </p:grpSpPr>
      <p:sp>
        <p:nvSpPr>
          <p:cNvPr id="415" name="Shape 415"/>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Cabin"/>
              <a:buNone/>
            </a:pPr>
            <a:r>
              <a:rPr lang="en-US" sz="2800" b="0" i="0" u="none" strike="noStrike" cap="none">
                <a:solidFill>
                  <a:schemeClr val="lt1"/>
                </a:solidFill>
                <a:latin typeface="Cabin"/>
                <a:ea typeface="Cabin"/>
                <a:cs typeface="Cabin"/>
                <a:sym typeface="Cabin"/>
              </a:rPr>
              <a:t>A HISTORY OF INTERSECTIONALITY </a:t>
            </a:r>
            <a:endParaRPr sz="2800" b="0" i="0" u="none" strike="noStrike" cap="none">
              <a:solidFill>
                <a:schemeClr val="lt1"/>
              </a:solidFill>
              <a:latin typeface="Cabin"/>
              <a:ea typeface="Cabin"/>
              <a:cs typeface="Cabin"/>
              <a:sym typeface="Cabin"/>
            </a:endParaRPr>
          </a:p>
        </p:txBody>
      </p:sp>
      <p:pic>
        <p:nvPicPr>
          <p:cNvPr id="416" name="Shape 416"/>
          <p:cNvPicPr preferRelativeResize="0"/>
          <p:nvPr/>
        </p:nvPicPr>
        <p:blipFill rotWithShape="1">
          <a:blip r:embed="rId3">
            <a:alphaModFix/>
          </a:blip>
          <a:srcRect/>
          <a:stretch/>
        </p:blipFill>
        <p:spPr>
          <a:xfrm>
            <a:off x="1803746" y="2138310"/>
            <a:ext cx="2743200" cy="4114800"/>
          </a:xfrm>
          <a:prstGeom prst="rect">
            <a:avLst/>
          </a:prstGeom>
          <a:noFill/>
          <a:ln>
            <a:noFill/>
          </a:ln>
        </p:spPr>
      </p:pic>
      <p:pic>
        <p:nvPicPr>
          <p:cNvPr id="417" name="Shape 417"/>
          <p:cNvPicPr preferRelativeResize="0"/>
          <p:nvPr/>
        </p:nvPicPr>
        <p:blipFill rotWithShape="1">
          <a:blip r:embed="rId4">
            <a:alphaModFix/>
          </a:blip>
          <a:srcRect/>
          <a:stretch/>
        </p:blipFill>
        <p:spPr>
          <a:xfrm>
            <a:off x="5206651" y="2144573"/>
            <a:ext cx="5478049" cy="4108537"/>
          </a:xfrm>
          <a:prstGeom prst="rect">
            <a:avLst/>
          </a:prstGeom>
          <a:noFill/>
          <a:ln>
            <a:noFill/>
          </a:ln>
        </p:spPr>
      </p:pic>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22"/>
        <p:cNvGrpSpPr/>
        <p:nvPr/>
      </p:nvGrpSpPr>
      <p:grpSpPr>
        <a:xfrm>
          <a:off x="0" y="0"/>
          <a:ext cx="0" cy="0"/>
          <a:chOff x="0" y="0"/>
          <a:chExt cx="0" cy="0"/>
        </a:xfrm>
      </p:grpSpPr>
      <p:sp>
        <p:nvSpPr>
          <p:cNvPr id="423" name="Shape 423"/>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Cabin"/>
              <a:buNone/>
            </a:pPr>
            <a:r>
              <a:rPr lang="en-US" sz="2800" b="0" i="0" u="none" strike="noStrike" cap="none">
                <a:solidFill>
                  <a:schemeClr val="lt1"/>
                </a:solidFill>
                <a:latin typeface="Cabin"/>
                <a:ea typeface="Cabin"/>
                <a:cs typeface="Cabin"/>
                <a:sym typeface="Cabin"/>
              </a:rPr>
              <a:t>A CULTURE OF EXCLUSION </a:t>
            </a:r>
            <a:endParaRPr sz="2800" b="0" i="0" u="none" strike="noStrike" cap="none">
              <a:solidFill>
                <a:schemeClr val="lt1"/>
              </a:solidFill>
              <a:latin typeface="Cabin"/>
              <a:ea typeface="Cabin"/>
              <a:cs typeface="Cabin"/>
              <a:sym typeface="Cabin"/>
            </a:endParaRPr>
          </a:p>
        </p:txBody>
      </p:sp>
      <p:pic>
        <p:nvPicPr>
          <p:cNvPr id="424" name="Shape 424"/>
          <p:cNvPicPr preferRelativeResize="0"/>
          <p:nvPr/>
        </p:nvPicPr>
        <p:blipFill rotWithShape="1">
          <a:blip r:embed="rId3">
            <a:alphaModFix/>
          </a:blip>
          <a:srcRect/>
          <a:stretch/>
        </p:blipFill>
        <p:spPr>
          <a:xfrm>
            <a:off x="393300" y="2765934"/>
            <a:ext cx="3640079" cy="2730059"/>
          </a:xfrm>
          <a:prstGeom prst="rect">
            <a:avLst/>
          </a:prstGeom>
          <a:noFill/>
          <a:ln>
            <a:noFill/>
          </a:ln>
        </p:spPr>
      </p:pic>
      <p:pic>
        <p:nvPicPr>
          <p:cNvPr id="425" name="Shape 425"/>
          <p:cNvPicPr preferRelativeResize="0"/>
          <p:nvPr/>
        </p:nvPicPr>
        <p:blipFill rotWithShape="1">
          <a:blip r:embed="rId4">
            <a:alphaModFix/>
          </a:blip>
          <a:srcRect/>
          <a:stretch/>
        </p:blipFill>
        <p:spPr>
          <a:xfrm>
            <a:off x="8166370" y="2765934"/>
            <a:ext cx="3640078" cy="2730059"/>
          </a:xfrm>
          <a:prstGeom prst="rect">
            <a:avLst/>
          </a:prstGeom>
          <a:noFill/>
          <a:ln>
            <a:noFill/>
          </a:ln>
        </p:spPr>
      </p:pic>
      <p:pic>
        <p:nvPicPr>
          <p:cNvPr id="426" name="Shape 426"/>
          <p:cNvPicPr preferRelativeResize="0"/>
          <p:nvPr/>
        </p:nvPicPr>
        <p:blipFill rotWithShape="1">
          <a:blip r:embed="rId5">
            <a:alphaModFix/>
          </a:blip>
          <a:srcRect/>
          <a:stretch/>
        </p:blipFill>
        <p:spPr>
          <a:xfrm>
            <a:off x="4271373" y="2765934"/>
            <a:ext cx="3657003" cy="2742752"/>
          </a:xfrm>
          <a:prstGeom prst="rect">
            <a:avLst/>
          </a:prstGeom>
          <a:noFill/>
          <a:ln>
            <a:noFill/>
          </a:ln>
        </p:spPr>
      </p:pic>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31"/>
        <p:cNvGrpSpPr/>
        <p:nvPr/>
      </p:nvGrpSpPr>
      <p:grpSpPr>
        <a:xfrm>
          <a:off x="0" y="0"/>
          <a:ext cx="0" cy="0"/>
          <a:chOff x="0" y="0"/>
          <a:chExt cx="0" cy="0"/>
        </a:xfrm>
      </p:grpSpPr>
      <p:sp>
        <p:nvSpPr>
          <p:cNvPr id="432" name="Shape 432"/>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Cabin"/>
              <a:buNone/>
            </a:pPr>
            <a:r>
              <a:rPr lang="en-US" sz="2800" b="0" i="0" u="none" strike="noStrike" cap="none">
                <a:solidFill>
                  <a:schemeClr val="lt1"/>
                </a:solidFill>
                <a:latin typeface="Cabin"/>
                <a:ea typeface="Cabin"/>
                <a:cs typeface="Cabin"/>
                <a:sym typeface="Cabin"/>
              </a:rPr>
              <a:t>YOUR REACTIONS</a:t>
            </a:r>
            <a:endParaRPr sz="2800" b="0" i="0" u="none" strike="noStrike" cap="none">
              <a:solidFill>
                <a:schemeClr val="lt1"/>
              </a:solidFill>
              <a:latin typeface="Cabin"/>
              <a:ea typeface="Cabin"/>
              <a:cs typeface="Cabin"/>
              <a:sym typeface="Cabin"/>
            </a:endParaRPr>
          </a:p>
        </p:txBody>
      </p:sp>
      <p:sp>
        <p:nvSpPr>
          <p:cNvPr id="433" name="Shape 433"/>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Autofit/>
          </a:bodyPr>
          <a:lstStyle/>
          <a:p>
            <a:pPr marL="306000" marR="0" lvl="0" indent="-306000" algn="l" rtl="0">
              <a:spcBef>
                <a:spcPts val="0"/>
              </a:spcBef>
              <a:spcAft>
                <a:spcPts val="0"/>
              </a:spcAft>
              <a:buClr>
                <a:schemeClr val="accent2"/>
              </a:buClr>
              <a:buSzPts val="2208"/>
              <a:buFont typeface="Noto Sans Symbols"/>
              <a:buChar char="◼"/>
            </a:pPr>
            <a:r>
              <a:rPr lang="en-US" sz="2400" b="0" i="0" u="none" strike="noStrike" cap="none">
                <a:solidFill>
                  <a:schemeClr val="dk2"/>
                </a:solidFill>
                <a:latin typeface="Cabin"/>
                <a:ea typeface="Cabin"/>
                <a:cs typeface="Cabin"/>
                <a:sym typeface="Cabin"/>
              </a:rPr>
              <a:t>What is your reaction to this information? </a:t>
            </a:r>
            <a:endParaRPr/>
          </a:p>
          <a:p>
            <a:pPr marL="306000" marR="0" lvl="0" indent="-306000" algn="l" rtl="0">
              <a:spcBef>
                <a:spcPts val="1080"/>
              </a:spcBef>
              <a:spcAft>
                <a:spcPts val="0"/>
              </a:spcAft>
              <a:buClr>
                <a:schemeClr val="accent2"/>
              </a:buClr>
              <a:buSzPts val="2208"/>
              <a:buFont typeface="Noto Sans Symbols"/>
              <a:buChar char="◼"/>
            </a:pPr>
            <a:r>
              <a:rPr lang="en-US" sz="2400" b="0" i="0" u="none" strike="noStrike" cap="none">
                <a:solidFill>
                  <a:schemeClr val="dk2"/>
                </a:solidFill>
                <a:latin typeface="Cabin"/>
                <a:ea typeface="Cabin"/>
                <a:cs typeface="Cabin"/>
                <a:sym typeface="Cabin"/>
              </a:rPr>
              <a:t>Is this new information? If so, why do you think you haven’t heard about it before? If not, why is it not discussed more? </a:t>
            </a:r>
            <a:endParaRPr/>
          </a:p>
          <a:p>
            <a:pPr marL="306000" marR="0" lvl="0" indent="-306000" algn="l" rtl="0">
              <a:spcBef>
                <a:spcPts val="1080"/>
              </a:spcBef>
              <a:spcAft>
                <a:spcPts val="0"/>
              </a:spcAft>
              <a:buClr>
                <a:schemeClr val="accent2"/>
              </a:buClr>
              <a:buSzPts val="2208"/>
              <a:buFont typeface="Noto Sans Symbols"/>
              <a:buChar char="◼"/>
            </a:pPr>
            <a:r>
              <a:rPr lang="en-US" sz="2400" b="0" i="0" u="none" strike="noStrike" cap="none">
                <a:solidFill>
                  <a:schemeClr val="dk2"/>
                </a:solidFill>
                <a:latin typeface="Cabin"/>
                <a:ea typeface="Cabin"/>
                <a:cs typeface="Cabin"/>
                <a:sym typeface="Cabin"/>
              </a:rPr>
              <a:t>Why is public action taking so long? </a:t>
            </a:r>
            <a:endParaRPr sz="2400" b="0" i="0" u="none" strike="noStrike" cap="none">
              <a:solidFill>
                <a:schemeClr val="dk2"/>
              </a:solidFill>
              <a:latin typeface="Cabin"/>
              <a:ea typeface="Cabin"/>
              <a:cs typeface="Cabin"/>
              <a:sym typeface="Cabin"/>
            </a:endParaRPr>
          </a:p>
        </p:txBody>
      </p:sp>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38"/>
        <p:cNvGrpSpPr/>
        <p:nvPr/>
      </p:nvGrpSpPr>
      <p:grpSpPr>
        <a:xfrm>
          <a:off x="0" y="0"/>
          <a:ext cx="0" cy="0"/>
          <a:chOff x="0" y="0"/>
          <a:chExt cx="0" cy="0"/>
        </a:xfrm>
      </p:grpSpPr>
      <p:sp>
        <p:nvSpPr>
          <p:cNvPr id="439" name="Shape 439"/>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Cabin"/>
              <a:buNone/>
            </a:pPr>
            <a:r>
              <a:rPr lang="en-US" sz="2800" b="0" i="0" u="none" strike="noStrike" cap="none">
                <a:solidFill>
                  <a:schemeClr val="lt1"/>
                </a:solidFill>
                <a:latin typeface="Cabin"/>
                <a:ea typeface="Cabin"/>
                <a:cs typeface="Cabin"/>
                <a:sym typeface="Cabin"/>
              </a:rPr>
              <a:t>PROGRESS AND CHANGE </a:t>
            </a:r>
            <a:endParaRPr sz="2800" b="0" i="0" u="none" strike="noStrike" cap="none">
              <a:solidFill>
                <a:schemeClr val="lt1"/>
              </a:solidFill>
              <a:latin typeface="Cabin"/>
              <a:ea typeface="Cabin"/>
              <a:cs typeface="Cabin"/>
              <a:sym typeface="Cabin"/>
            </a:endParaRPr>
          </a:p>
        </p:txBody>
      </p:sp>
      <p:grpSp>
        <p:nvGrpSpPr>
          <p:cNvPr id="440" name="Shape 440"/>
          <p:cNvGrpSpPr/>
          <p:nvPr/>
        </p:nvGrpSpPr>
        <p:grpSpPr>
          <a:xfrm>
            <a:off x="581496" y="2180535"/>
            <a:ext cx="11029298" cy="3678223"/>
            <a:chOff x="304" y="39"/>
            <a:chExt cx="11029298" cy="3678223"/>
          </a:xfrm>
        </p:grpSpPr>
        <p:sp>
          <p:nvSpPr>
            <p:cNvPr id="441" name="Shape 441"/>
            <p:cNvSpPr/>
            <p:nvPr/>
          </p:nvSpPr>
          <p:spPr>
            <a:xfrm rot="5400000">
              <a:off x="6563035" y="-3356380"/>
              <a:ext cx="1031576" cy="7901557"/>
            </a:xfrm>
            <a:prstGeom prst="round2SameRect">
              <a:avLst>
                <a:gd name="adj1" fmla="val 16667"/>
                <a:gd name="adj2" fmla="val 0"/>
              </a:avLst>
            </a:prstGeom>
            <a:solidFill>
              <a:srgbClr val="DAE5CD">
                <a:alpha val="89803"/>
              </a:srgbClr>
            </a:solidFill>
            <a:ln w="22225" cap="rnd" cmpd="sng">
              <a:solidFill>
                <a:srgbClr val="DAE5CD">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2" name="Shape 442"/>
            <p:cNvSpPr txBox="1"/>
            <p:nvPr/>
          </p:nvSpPr>
          <p:spPr>
            <a:xfrm>
              <a:off x="3128045" y="128967"/>
              <a:ext cx="7851200" cy="930862"/>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800"/>
                <a:buFont typeface="Cabin"/>
                <a:buChar char="•"/>
              </a:pPr>
              <a:r>
                <a:rPr lang="en-US" sz="1800" b="0" i="0" u="none" strike="noStrike" cap="none">
                  <a:solidFill>
                    <a:schemeClr val="dk1"/>
                  </a:solidFill>
                  <a:latin typeface="Cabin"/>
                  <a:ea typeface="Cabin"/>
                  <a:cs typeface="Cabin"/>
                  <a:sym typeface="Cabin"/>
                </a:rPr>
                <a:t>The Treaty on the Prohibition of Nuclear Weapons</a:t>
              </a:r>
              <a:endParaRPr sz="1800" b="0" i="0" u="none" strike="noStrike" cap="none">
                <a:solidFill>
                  <a:schemeClr val="dk1"/>
                </a:solidFill>
                <a:latin typeface="Cabin"/>
                <a:ea typeface="Cabin"/>
                <a:cs typeface="Cabin"/>
                <a:sym typeface="Cabin"/>
              </a:endParaRPr>
            </a:p>
            <a:p>
              <a:pPr marL="171450" marR="0" lvl="1" indent="-171450" algn="l" rtl="0">
                <a:lnSpc>
                  <a:spcPct val="90000"/>
                </a:lnSpc>
                <a:spcBef>
                  <a:spcPts val="270"/>
                </a:spcBef>
                <a:spcAft>
                  <a:spcPts val="0"/>
                </a:spcAft>
                <a:buClr>
                  <a:schemeClr val="dk1"/>
                </a:buClr>
                <a:buSzPts val="1800"/>
                <a:buFont typeface="Cabin"/>
                <a:buChar char="•"/>
              </a:pPr>
              <a:r>
                <a:rPr lang="en-US" sz="1800" b="0" i="0" u="none" strike="noStrike" cap="none">
                  <a:solidFill>
                    <a:schemeClr val="dk1"/>
                  </a:solidFill>
                  <a:latin typeface="Cabin"/>
                  <a:ea typeface="Cabin"/>
                  <a:cs typeface="Cabin"/>
                  <a:sym typeface="Cabin"/>
                </a:rPr>
                <a:t>ICAN wins the Nobel Peace Prize </a:t>
              </a:r>
              <a:endParaRPr sz="1800" b="0" i="0" u="none" strike="noStrike" cap="none">
                <a:solidFill>
                  <a:schemeClr val="dk1"/>
                </a:solidFill>
                <a:latin typeface="Cabin"/>
                <a:ea typeface="Cabin"/>
                <a:cs typeface="Cabin"/>
                <a:sym typeface="Cabin"/>
              </a:endParaRPr>
            </a:p>
          </p:txBody>
        </p:sp>
        <p:sp>
          <p:nvSpPr>
            <p:cNvPr id="443" name="Shape 443"/>
            <p:cNvSpPr/>
            <p:nvPr/>
          </p:nvSpPr>
          <p:spPr>
            <a:xfrm>
              <a:off x="304" y="39"/>
              <a:ext cx="3121467" cy="1188716"/>
            </a:xfrm>
            <a:prstGeom prst="roundRect">
              <a:avLst>
                <a:gd name="adj" fmla="val 16667"/>
              </a:avLst>
            </a:prstGeom>
            <a:solidFill>
              <a:schemeClr val="accent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4" name="Shape 444"/>
            <p:cNvSpPr txBox="1"/>
            <p:nvPr/>
          </p:nvSpPr>
          <p:spPr>
            <a:xfrm>
              <a:off x="58332" y="58067"/>
              <a:ext cx="3005411" cy="1072660"/>
            </a:xfrm>
            <a:prstGeom prst="rect">
              <a:avLst/>
            </a:prstGeom>
            <a:noFill/>
            <a:ln>
              <a:noFill/>
            </a:ln>
          </p:spPr>
          <p:txBody>
            <a:bodyPr spcFirstLastPara="1" wrap="square" lIns="121900" tIns="60950" rIns="121900" bIns="60950" anchor="ctr" anchorCtr="0">
              <a:noAutofit/>
            </a:bodyPr>
            <a:lstStyle/>
            <a:p>
              <a:pPr marL="0" marR="0" lvl="0" indent="0" algn="ctr" rtl="0">
                <a:lnSpc>
                  <a:spcPct val="90000"/>
                </a:lnSpc>
                <a:spcBef>
                  <a:spcPts val="0"/>
                </a:spcBef>
                <a:spcAft>
                  <a:spcPts val="0"/>
                </a:spcAft>
                <a:buNone/>
              </a:pPr>
              <a:r>
                <a:rPr lang="en-US" sz="3200">
                  <a:solidFill>
                    <a:schemeClr val="lt1"/>
                  </a:solidFill>
                  <a:latin typeface="Cabin"/>
                  <a:ea typeface="Cabin"/>
                  <a:cs typeface="Cabin"/>
                  <a:sym typeface="Cabin"/>
                </a:rPr>
                <a:t>International </a:t>
              </a:r>
              <a:endParaRPr sz="3200">
                <a:solidFill>
                  <a:schemeClr val="lt1"/>
                </a:solidFill>
                <a:latin typeface="Cabin"/>
                <a:ea typeface="Cabin"/>
                <a:cs typeface="Cabin"/>
                <a:sym typeface="Cabin"/>
              </a:endParaRPr>
            </a:p>
          </p:txBody>
        </p:sp>
        <p:sp>
          <p:nvSpPr>
            <p:cNvPr id="445" name="Shape 445"/>
            <p:cNvSpPr/>
            <p:nvPr/>
          </p:nvSpPr>
          <p:spPr>
            <a:xfrm rot="5400000">
              <a:off x="6557814" y="-2116557"/>
              <a:ext cx="1031576" cy="7911417"/>
            </a:xfrm>
            <a:prstGeom prst="round2SameRect">
              <a:avLst>
                <a:gd name="adj1" fmla="val 16667"/>
                <a:gd name="adj2" fmla="val 0"/>
              </a:avLst>
            </a:prstGeom>
            <a:solidFill>
              <a:srgbClr val="DAE5CD">
                <a:alpha val="89803"/>
              </a:srgbClr>
            </a:solidFill>
            <a:ln w="22225" cap="rnd" cmpd="sng">
              <a:solidFill>
                <a:srgbClr val="DAE5CD">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6" name="Shape 446"/>
            <p:cNvSpPr txBox="1"/>
            <p:nvPr/>
          </p:nvSpPr>
          <p:spPr>
            <a:xfrm>
              <a:off x="3117894" y="1373720"/>
              <a:ext cx="7861060" cy="930862"/>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800"/>
                <a:buFont typeface="Cabin"/>
                <a:buChar char="•"/>
              </a:pPr>
              <a:r>
                <a:rPr lang="en-US" sz="1800" b="0" i="0" u="none" strike="noStrike" cap="none">
                  <a:solidFill>
                    <a:schemeClr val="dk1"/>
                  </a:solidFill>
                  <a:latin typeface="Cabin"/>
                  <a:ea typeface="Cabin"/>
                  <a:cs typeface="Cabin"/>
                  <a:sym typeface="Cabin"/>
                </a:rPr>
                <a:t>Progress on disarmament since the Cold War</a:t>
              </a:r>
              <a:endParaRPr sz="1800" b="0" i="0" u="none" strike="noStrike" cap="none">
                <a:solidFill>
                  <a:schemeClr val="dk1"/>
                </a:solidFill>
                <a:latin typeface="Cabin"/>
                <a:ea typeface="Cabin"/>
                <a:cs typeface="Cabin"/>
                <a:sym typeface="Cabin"/>
              </a:endParaRPr>
            </a:p>
            <a:p>
              <a:pPr marL="171450" marR="0" lvl="1" indent="-171450" algn="l" rtl="0">
                <a:lnSpc>
                  <a:spcPct val="90000"/>
                </a:lnSpc>
                <a:spcBef>
                  <a:spcPts val="270"/>
                </a:spcBef>
                <a:spcAft>
                  <a:spcPts val="0"/>
                </a:spcAft>
                <a:buClr>
                  <a:schemeClr val="dk1"/>
                </a:buClr>
                <a:buSzPts val="1800"/>
                <a:buFont typeface="Cabin"/>
                <a:buChar char="•"/>
              </a:pPr>
              <a:r>
                <a:rPr lang="en-US" sz="1800" b="0" i="0" u="none" strike="noStrike" cap="none">
                  <a:solidFill>
                    <a:schemeClr val="dk1"/>
                  </a:solidFill>
                  <a:latin typeface="Cabin"/>
                  <a:ea typeface="Cabin"/>
                  <a:cs typeface="Cabin"/>
                  <a:sym typeface="Cabin"/>
                </a:rPr>
                <a:t>Members of Congress speaking out, especially in WA </a:t>
              </a:r>
              <a:endParaRPr sz="1800" b="0" i="0" u="none" strike="noStrike" cap="none">
                <a:solidFill>
                  <a:schemeClr val="dk1"/>
                </a:solidFill>
                <a:latin typeface="Cabin"/>
                <a:ea typeface="Cabin"/>
                <a:cs typeface="Cabin"/>
                <a:sym typeface="Cabin"/>
              </a:endParaRPr>
            </a:p>
            <a:p>
              <a:pPr marL="171450" marR="0" lvl="1" indent="-171450" algn="l" rtl="0">
                <a:lnSpc>
                  <a:spcPct val="90000"/>
                </a:lnSpc>
                <a:spcBef>
                  <a:spcPts val="270"/>
                </a:spcBef>
                <a:spcAft>
                  <a:spcPts val="0"/>
                </a:spcAft>
                <a:buClr>
                  <a:schemeClr val="dk1"/>
                </a:buClr>
                <a:buSzPts val="1800"/>
                <a:buFont typeface="Cabin"/>
                <a:buChar char="•"/>
              </a:pPr>
              <a:r>
                <a:rPr lang="en-US" sz="1800" b="0" i="0" u="none" strike="noStrike" cap="none">
                  <a:solidFill>
                    <a:schemeClr val="dk1"/>
                  </a:solidFill>
                  <a:latin typeface="Cabin"/>
                  <a:ea typeface="Cabin"/>
                  <a:cs typeface="Cabin"/>
                  <a:sym typeface="Cabin"/>
                </a:rPr>
                <a:t>New legislation and debate on nuclear weapons policy </a:t>
              </a:r>
              <a:endParaRPr sz="1800" b="0" i="0" u="none" strike="noStrike" cap="none">
                <a:solidFill>
                  <a:schemeClr val="dk1"/>
                </a:solidFill>
                <a:latin typeface="Cabin"/>
                <a:ea typeface="Cabin"/>
                <a:cs typeface="Cabin"/>
                <a:sym typeface="Cabin"/>
              </a:endParaRPr>
            </a:p>
          </p:txBody>
        </p:sp>
        <p:sp>
          <p:nvSpPr>
            <p:cNvPr id="447" name="Shape 447"/>
            <p:cNvSpPr/>
            <p:nvPr/>
          </p:nvSpPr>
          <p:spPr>
            <a:xfrm>
              <a:off x="304" y="1244793"/>
              <a:ext cx="3117589" cy="1188716"/>
            </a:xfrm>
            <a:prstGeom prst="roundRect">
              <a:avLst>
                <a:gd name="adj" fmla="val 16667"/>
              </a:avLst>
            </a:prstGeom>
            <a:solidFill>
              <a:schemeClr val="accent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48" name="Shape 448"/>
            <p:cNvSpPr txBox="1"/>
            <p:nvPr/>
          </p:nvSpPr>
          <p:spPr>
            <a:xfrm>
              <a:off x="58332" y="1302821"/>
              <a:ext cx="3001533" cy="1072660"/>
            </a:xfrm>
            <a:prstGeom prst="rect">
              <a:avLst/>
            </a:prstGeom>
            <a:noFill/>
            <a:ln>
              <a:noFill/>
            </a:ln>
          </p:spPr>
          <p:txBody>
            <a:bodyPr spcFirstLastPara="1" wrap="square" lIns="121900" tIns="60950" rIns="121900" bIns="60950" anchor="ctr" anchorCtr="0">
              <a:noAutofit/>
            </a:bodyPr>
            <a:lstStyle/>
            <a:p>
              <a:pPr marL="0" marR="0" lvl="0" indent="0" algn="ctr" rtl="0">
                <a:lnSpc>
                  <a:spcPct val="90000"/>
                </a:lnSpc>
                <a:spcBef>
                  <a:spcPts val="0"/>
                </a:spcBef>
                <a:spcAft>
                  <a:spcPts val="0"/>
                </a:spcAft>
                <a:buNone/>
              </a:pPr>
              <a:r>
                <a:rPr lang="en-US" sz="3200">
                  <a:solidFill>
                    <a:schemeClr val="lt1"/>
                  </a:solidFill>
                  <a:latin typeface="Cabin"/>
                  <a:ea typeface="Cabin"/>
                  <a:cs typeface="Cabin"/>
                  <a:sym typeface="Cabin"/>
                </a:rPr>
                <a:t>National</a:t>
              </a:r>
              <a:endParaRPr sz="3200">
                <a:solidFill>
                  <a:schemeClr val="lt1"/>
                </a:solidFill>
                <a:latin typeface="Cabin"/>
                <a:ea typeface="Cabin"/>
                <a:cs typeface="Cabin"/>
                <a:sym typeface="Cabin"/>
              </a:endParaRPr>
            </a:p>
          </p:txBody>
        </p:sp>
        <p:sp>
          <p:nvSpPr>
            <p:cNvPr id="449" name="Shape 449"/>
            <p:cNvSpPr/>
            <p:nvPr/>
          </p:nvSpPr>
          <p:spPr>
            <a:xfrm rot="5400000">
              <a:off x="6557814" y="-871803"/>
              <a:ext cx="1031576" cy="7911417"/>
            </a:xfrm>
            <a:prstGeom prst="round2SameRect">
              <a:avLst>
                <a:gd name="adj1" fmla="val 16667"/>
                <a:gd name="adj2" fmla="val 0"/>
              </a:avLst>
            </a:prstGeom>
            <a:solidFill>
              <a:srgbClr val="DAE5CD">
                <a:alpha val="89803"/>
              </a:srgbClr>
            </a:solidFill>
            <a:ln w="22225" cap="rnd" cmpd="sng">
              <a:solidFill>
                <a:srgbClr val="DAE5CD">
                  <a:alpha val="89803"/>
                </a:srgbClr>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0" name="Shape 450"/>
            <p:cNvSpPr txBox="1"/>
            <p:nvPr/>
          </p:nvSpPr>
          <p:spPr>
            <a:xfrm>
              <a:off x="3117894" y="2618474"/>
              <a:ext cx="7861060" cy="930862"/>
            </a:xfrm>
            <a:prstGeom prst="rect">
              <a:avLst/>
            </a:prstGeom>
            <a:noFill/>
            <a:ln>
              <a:noFill/>
            </a:ln>
          </p:spPr>
          <p:txBody>
            <a:bodyPr spcFirstLastPara="1" wrap="square" lIns="247650" tIns="123825" rIns="247650" bIns="123825" anchor="ctr" anchorCtr="0">
              <a:noAutofit/>
            </a:bodyPr>
            <a:lstStyle/>
            <a:p>
              <a:pPr marL="171450" marR="0" lvl="1" indent="-171450" algn="l" rtl="0">
                <a:lnSpc>
                  <a:spcPct val="90000"/>
                </a:lnSpc>
                <a:spcBef>
                  <a:spcPts val="0"/>
                </a:spcBef>
                <a:spcAft>
                  <a:spcPts val="0"/>
                </a:spcAft>
                <a:buClr>
                  <a:schemeClr val="dk1"/>
                </a:buClr>
                <a:buSzPts val="1800"/>
                <a:buFont typeface="Cabin"/>
                <a:buChar char="•"/>
              </a:pPr>
              <a:r>
                <a:rPr lang="en-US" sz="1800" b="0" i="0" u="none" strike="noStrike" cap="none">
                  <a:solidFill>
                    <a:schemeClr val="dk1"/>
                  </a:solidFill>
                  <a:latin typeface="Cabin"/>
                  <a:ea typeface="Cabin"/>
                  <a:cs typeface="Cabin"/>
                  <a:sym typeface="Cabin"/>
                </a:rPr>
                <a:t>Washington Against Nuclear Weapons</a:t>
              </a:r>
              <a:endParaRPr sz="1800" b="0" i="0" u="none" strike="noStrike" cap="none">
                <a:solidFill>
                  <a:schemeClr val="dk1"/>
                </a:solidFill>
                <a:latin typeface="Cabin"/>
                <a:ea typeface="Cabin"/>
                <a:cs typeface="Cabin"/>
                <a:sym typeface="Cabin"/>
              </a:endParaRPr>
            </a:p>
          </p:txBody>
        </p:sp>
        <p:sp>
          <p:nvSpPr>
            <p:cNvPr id="451" name="Shape 451"/>
            <p:cNvSpPr/>
            <p:nvPr/>
          </p:nvSpPr>
          <p:spPr>
            <a:xfrm>
              <a:off x="304" y="2489546"/>
              <a:ext cx="3117589" cy="1188716"/>
            </a:xfrm>
            <a:prstGeom prst="roundRect">
              <a:avLst>
                <a:gd name="adj" fmla="val 16667"/>
              </a:avLst>
            </a:prstGeom>
            <a:solidFill>
              <a:schemeClr val="accent2"/>
            </a:solidFill>
            <a:ln w="22225" cap="rnd" cmpd="sng">
              <a:solidFill>
                <a:schemeClr val="lt1"/>
              </a:solidFill>
              <a:prstDash val="solid"/>
              <a:round/>
              <a:headEnd type="none" w="sm" len="sm"/>
              <a:tailEnd type="none" w="sm" len="sm"/>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452" name="Shape 452"/>
            <p:cNvSpPr txBox="1"/>
            <p:nvPr/>
          </p:nvSpPr>
          <p:spPr>
            <a:xfrm>
              <a:off x="58332" y="2547574"/>
              <a:ext cx="3001533" cy="1072660"/>
            </a:xfrm>
            <a:prstGeom prst="rect">
              <a:avLst/>
            </a:prstGeom>
            <a:noFill/>
            <a:ln>
              <a:noFill/>
            </a:ln>
          </p:spPr>
          <p:txBody>
            <a:bodyPr spcFirstLastPara="1" wrap="square" lIns="121900" tIns="60950" rIns="121900" bIns="60950" anchor="ctr" anchorCtr="0">
              <a:noAutofit/>
            </a:bodyPr>
            <a:lstStyle/>
            <a:p>
              <a:pPr marL="0" marR="0" lvl="0" indent="0" algn="ctr" rtl="0">
                <a:lnSpc>
                  <a:spcPct val="90000"/>
                </a:lnSpc>
                <a:spcBef>
                  <a:spcPts val="0"/>
                </a:spcBef>
                <a:spcAft>
                  <a:spcPts val="0"/>
                </a:spcAft>
                <a:buNone/>
              </a:pPr>
              <a:r>
                <a:rPr lang="en-US" sz="3200">
                  <a:solidFill>
                    <a:schemeClr val="lt1"/>
                  </a:solidFill>
                  <a:latin typeface="Cabin"/>
                  <a:ea typeface="Cabin"/>
                  <a:cs typeface="Cabin"/>
                  <a:sym typeface="Cabin"/>
                </a:rPr>
                <a:t>Local</a:t>
              </a:r>
              <a:endParaRPr sz="3200">
                <a:solidFill>
                  <a:schemeClr val="lt1"/>
                </a:solidFill>
                <a:latin typeface="Cabin"/>
                <a:ea typeface="Cabin"/>
                <a:cs typeface="Cabin"/>
                <a:sym typeface="Cabin"/>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15"/>
        <p:cNvGrpSpPr/>
        <p:nvPr/>
      </p:nvGrpSpPr>
      <p:grpSpPr>
        <a:xfrm>
          <a:off x="0" y="0"/>
          <a:ext cx="0" cy="0"/>
          <a:chOff x="0" y="0"/>
          <a:chExt cx="0" cy="0"/>
        </a:xfrm>
      </p:grpSpPr>
      <p:sp>
        <p:nvSpPr>
          <p:cNvPr id="116" name="Shape 116"/>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Cabin"/>
              <a:buNone/>
            </a:pPr>
            <a:r>
              <a:rPr lang="en-US" sz="2800" b="0" i="0" u="none" strike="noStrike" cap="none">
                <a:solidFill>
                  <a:schemeClr val="lt1"/>
                </a:solidFill>
                <a:latin typeface="Cabin"/>
                <a:ea typeface="Cabin"/>
                <a:cs typeface="Cabin"/>
                <a:sym typeface="Cabin"/>
              </a:rPr>
              <a:t>YOUR TOP FUNDING PRIORITY? </a:t>
            </a:r>
            <a:endParaRPr sz="2800" b="0" i="0" u="none" strike="noStrike" cap="none">
              <a:solidFill>
                <a:schemeClr val="lt1"/>
              </a:solidFill>
              <a:latin typeface="Cabin"/>
              <a:ea typeface="Cabin"/>
              <a:cs typeface="Cabin"/>
              <a:sym typeface="Cabin"/>
            </a:endParaRPr>
          </a:p>
        </p:txBody>
      </p:sp>
      <p:grpSp>
        <p:nvGrpSpPr>
          <p:cNvPr id="117" name="Shape 117"/>
          <p:cNvGrpSpPr/>
          <p:nvPr/>
        </p:nvGrpSpPr>
        <p:grpSpPr>
          <a:xfrm>
            <a:off x="582538" y="2180496"/>
            <a:ext cx="11026922" cy="3678303"/>
            <a:chOff x="1346" y="0"/>
            <a:chExt cx="11026922" cy="3678303"/>
          </a:xfrm>
        </p:grpSpPr>
        <p:sp>
          <p:nvSpPr>
            <p:cNvPr id="118" name="Shape 118"/>
            <p:cNvSpPr/>
            <p:nvPr/>
          </p:nvSpPr>
          <p:spPr>
            <a:xfrm>
              <a:off x="1346" y="0"/>
              <a:ext cx="3500610" cy="3678303"/>
            </a:xfrm>
            <a:prstGeom prst="roundRect">
              <a:avLst>
                <a:gd name="adj" fmla="val 10000"/>
              </a:avLst>
            </a:prstGeom>
            <a:solidFill>
              <a:srgbClr val="D7EEE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19" name="Shape 119"/>
            <p:cNvSpPr txBox="1"/>
            <p:nvPr/>
          </p:nvSpPr>
          <p:spPr>
            <a:xfrm>
              <a:off x="1346" y="0"/>
              <a:ext cx="3500610" cy="110349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US" sz="3200" b="0" i="0" u="none" strike="noStrike" cap="none">
                  <a:solidFill>
                    <a:schemeClr val="dk1"/>
                  </a:solidFill>
                  <a:latin typeface="Cabin"/>
                  <a:ea typeface="Cabin"/>
                  <a:cs typeface="Cabin"/>
                  <a:sym typeface="Cabin"/>
                </a:rPr>
                <a:t>Education? </a:t>
              </a:r>
              <a:endParaRPr sz="3200" b="0" i="0" u="none" strike="noStrike" cap="none">
                <a:solidFill>
                  <a:schemeClr val="dk1"/>
                </a:solidFill>
                <a:latin typeface="Cabin"/>
                <a:ea typeface="Cabin"/>
                <a:cs typeface="Cabin"/>
                <a:sym typeface="Cabin"/>
              </a:endParaRPr>
            </a:p>
          </p:txBody>
        </p:sp>
        <p:sp>
          <p:nvSpPr>
            <p:cNvPr id="120" name="Shape 120"/>
            <p:cNvSpPr/>
            <p:nvPr/>
          </p:nvSpPr>
          <p:spPr>
            <a:xfrm>
              <a:off x="3764502" y="0"/>
              <a:ext cx="3500610" cy="3678303"/>
            </a:xfrm>
            <a:prstGeom prst="roundRect">
              <a:avLst>
                <a:gd name="adj" fmla="val 10000"/>
              </a:avLst>
            </a:prstGeom>
            <a:solidFill>
              <a:srgbClr val="D7EEE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1" name="Shape 121"/>
            <p:cNvSpPr txBox="1"/>
            <p:nvPr/>
          </p:nvSpPr>
          <p:spPr>
            <a:xfrm>
              <a:off x="3764502" y="0"/>
              <a:ext cx="3500610" cy="110349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US" sz="3200" b="0" i="0" u="none" strike="noStrike" cap="none">
                  <a:solidFill>
                    <a:schemeClr val="dk1"/>
                  </a:solidFill>
                  <a:latin typeface="Cabin"/>
                  <a:ea typeface="Cabin"/>
                  <a:cs typeface="Cabin"/>
                  <a:sym typeface="Cabin"/>
                </a:rPr>
                <a:t>Health care? </a:t>
              </a:r>
              <a:endParaRPr sz="3200" b="0" i="0" u="none" strike="noStrike" cap="none">
                <a:solidFill>
                  <a:schemeClr val="dk1"/>
                </a:solidFill>
                <a:latin typeface="Cabin"/>
                <a:ea typeface="Cabin"/>
                <a:cs typeface="Cabin"/>
                <a:sym typeface="Cabin"/>
              </a:endParaRPr>
            </a:p>
          </p:txBody>
        </p:sp>
        <p:sp>
          <p:nvSpPr>
            <p:cNvPr id="122" name="Shape 122"/>
            <p:cNvSpPr/>
            <p:nvPr/>
          </p:nvSpPr>
          <p:spPr>
            <a:xfrm>
              <a:off x="7527658" y="0"/>
              <a:ext cx="3500610" cy="3678303"/>
            </a:xfrm>
            <a:prstGeom prst="roundRect">
              <a:avLst>
                <a:gd name="adj" fmla="val 10000"/>
              </a:avLst>
            </a:prstGeom>
            <a:solidFill>
              <a:srgbClr val="D7EEE0"/>
            </a:solidFill>
            <a:ln>
              <a:noFill/>
            </a:ln>
          </p:spPr>
          <p:txBody>
            <a:bodyPr spcFirstLastPara="1" wrap="square" lIns="91425" tIns="91425" rIns="91425" bIns="91425" anchor="ctr" anchorCtr="0">
              <a:noAutofit/>
            </a:bodyPr>
            <a:lstStyle/>
            <a:p>
              <a:pPr marL="0" lvl="0" indent="0">
                <a:spcBef>
                  <a:spcPts val="0"/>
                </a:spcBef>
                <a:spcAft>
                  <a:spcPts val="0"/>
                </a:spcAft>
                <a:buNone/>
              </a:pPr>
              <a:endParaRPr/>
            </a:p>
          </p:txBody>
        </p:sp>
        <p:sp>
          <p:nvSpPr>
            <p:cNvPr id="123" name="Shape 123"/>
            <p:cNvSpPr txBox="1"/>
            <p:nvPr/>
          </p:nvSpPr>
          <p:spPr>
            <a:xfrm>
              <a:off x="7527658" y="0"/>
              <a:ext cx="3500610" cy="1103490"/>
            </a:xfrm>
            <a:prstGeom prst="rect">
              <a:avLst/>
            </a:prstGeom>
            <a:noFill/>
            <a:ln>
              <a:noFill/>
            </a:ln>
          </p:spPr>
          <p:txBody>
            <a:bodyPr spcFirstLastPara="1" wrap="square" lIns="121900" tIns="121900" rIns="121900" bIns="121900" anchor="ctr" anchorCtr="0">
              <a:noAutofit/>
            </a:bodyPr>
            <a:lstStyle/>
            <a:p>
              <a:pPr marL="0" marR="0" lvl="0" indent="0" algn="ctr" rtl="0">
                <a:lnSpc>
                  <a:spcPct val="90000"/>
                </a:lnSpc>
                <a:spcBef>
                  <a:spcPts val="0"/>
                </a:spcBef>
                <a:spcAft>
                  <a:spcPts val="0"/>
                </a:spcAft>
                <a:buNone/>
              </a:pPr>
              <a:r>
                <a:rPr lang="en-US" sz="3200" b="0" i="0" u="none" strike="noStrike" cap="none">
                  <a:solidFill>
                    <a:schemeClr val="dk1"/>
                  </a:solidFill>
                  <a:latin typeface="Cabin"/>
                  <a:ea typeface="Cabin"/>
                  <a:cs typeface="Cabin"/>
                  <a:sym typeface="Cabin"/>
                </a:rPr>
                <a:t>Affordable housing? </a:t>
              </a:r>
              <a:endParaRPr sz="3200" b="0" i="0" u="none" strike="noStrike" cap="none">
                <a:solidFill>
                  <a:schemeClr val="dk1"/>
                </a:solidFill>
                <a:latin typeface="Cabin"/>
                <a:ea typeface="Cabin"/>
                <a:cs typeface="Cabin"/>
                <a:sym typeface="Cabin"/>
              </a:endParaRPr>
            </a:p>
          </p:txBody>
        </p:sp>
      </p:grpSp>
      <p:pic>
        <p:nvPicPr>
          <p:cNvPr id="124" name="Shape 124"/>
          <p:cNvPicPr preferRelativeResize="0"/>
          <p:nvPr/>
        </p:nvPicPr>
        <p:blipFill rotWithShape="1">
          <a:blip r:embed="rId3">
            <a:alphaModFix/>
          </a:blip>
          <a:srcRect/>
          <a:stretch/>
        </p:blipFill>
        <p:spPr>
          <a:xfrm>
            <a:off x="9075161" y="3224372"/>
            <a:ext cx="1680897" cy="1590550"/>
          </a:xfrm>
          <a:prstGeom prst="rect">
            <a:avLst/>
          </a:prstGeom>
          <a:noFill/>
          <a:ln>
            <a:noFill/>
          </a:ln>
        </p:spPr>
      </p:pic>
      <p:pic>
        <p:nvPicPr>
          <p:cNvPr id="125" name="Shape 125"/>
          <p:cNvPicPr preferRelativeResize="0"/>
          <p:nvPr/>
        </p:nvPicPr>
        <p:blipFill rotWithShape="1">
          <a:blip r:embed="rId4">
            <a:alphaModFix/>
          </a:blip>
          <a:srcRect/>
          <a:stretch/>
        </p:blipFill>
        <p:spPr>
          <a:xfrm>
            <a:off x="1107665" y="3518478"/>
            <a:ext cx="2383681" cy="1002338"/>
          </a:xfrm>
          <a:prstGeom prst="rect">
            <a:avLst/>
          </a:prstGeom>
          <a:noFill/>
          <a:ln>
            <a:noFill/>
          </a:ln>
        </p:spPr>
      </p:pic>
      <p:pic>
        <p:nvPicPr>
          <p:cNvPr id="126" name="Shape 126"/>
          <p:cNvPicPr preferRelativeResize="0"/>
          <p:nvPr/>
        </p:nvPicPr>
        <p:blipFill rotWithShape="1">
          <a:blip r:embed="rId5">
            <a:alphaModFix/>
          </a:blip>
          <a:srcRect/>
          <a:stretch/>
        </p:blipFill>
        <p:spPr>
          <a:xfrm>
            <a:off x="5095008" y="3018656"/>
            <a:ext cx="2001982" cy="2001982"/>
          </a:xfrm>
          <a:prstGeom prst="rect">
            <a:avLst/>
          </a:prstGeom>
          <a:noFill/>
          <a:ln>
            <a:noFill/>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125"/>
                                        </p:tgtEl>
                                        <p:attrNameLst>
                                          <p:attrName>style.visibility</p:attrName>
                                        </p:attrNameLst>
                                      </p:cBhvr>
                                      <p:to>
                                        <p:strVal val="visible"/>
                                      </p:to>
                                    </p:set>
                                    <p:anim calcmode="lin" valueType="num">
                                      <p:cBhvr additive="base">
                                        <p:cTn id="7" dur="500"/>
                                        <p:tgtEl>
                                          <p:spTgt spid="125"/>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126"/>
                                        </p:tgtEl>
                                        <p:attrNameLst>
                                          <p:attrName>style.visibility</p:attrName>
                                        </p:attrNameLst>
                                      </p:cBhvr>
                                      <p:to>
                                        <p:strVal val="visible"/>
                                      </p:to>
                                    </p:set>
                                    <p:anim calcmode="lin" valueType="num">
                                      <p:cBhvr additive="base">
                                        <p:cTn id="10" dur="500"/>
                                        <p:tgtEl>
                                          <p:spTgt spid="126"/>
                                        </p:tgtEl>
                                        <p:attrNameLst>
                                          <p:attrName>ppt_y</p:attrName>
                                        </p:attrNameLst>
                                      </p:cBhvr>
                                      <p:tavLst>
                                        <p:tav tm="0">
                                          <p:val>
                                            <p:strVal val="#ppt_y+1"/>
                                          </p:val>
                                        </p:tav>
                                        <p:tav tm="100000">
                                          <p:val>
                                            <p:strVal val="#ppt_y"/>
                                          </p:val>
                                        </p:tav>
                                      </p:tavLst>
                                    </p:anim>
                                  </p:childTnLst>
                                </p:cTn>
                              </p:par>
                              <p:par>
                                <p:cTn id="11" presetID="2" presetClass="entr" presetSubtype="4" fill="hold" nodeType="withEffect">
                                  <p:stCondLst>
                                    <p:cond delay="0"/>
                                  </p:stCondLst>
                                  <p:childTnLst>
                                    <p:set>
                                      <p:cBhvr>
                                        <p:cTn id="12" dur="1" fill="hold">
                                          <p:stCondLst>
                                            <p:cond delay="0"/>
                                          </p:stCondLst>
                                        </p:cTn>
                                        <p:tgtEl>
                                          <p:spTgt spid="124"/>
                                        </p:tgtEl>
                                        <p:attrNameLst>
                                          <p:attrName>style.visibility</p:attrName>
                                        </p:attrNameLst>
                                      </p:cBhvr>
                                      <p:to>
                                        <p:strVal val="visible"/>
                                      </p:to>
                                    </p:set>
                                    <p:anim calcmode="lin" valueType="num">
                                      <p:cBhvr additive="base">
                                        <p:cTn id="13" dur="500"/>
                                        <p:tgtEl>
                                          <p:spTgt spid="1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57"/>
        <p:cNvGrpSpPr/>
        <p:nvPr/>
      </p:nvGrpSpPr>
      <p:grpSpPr>
        <a:xfrm>
          <a:off x="0" y="0"/>
          <a:ext cx="0" cy="0"/>
          <a:chOff x="0" y="0"/>
          <a:chExt cx="0" cy="0"/>
        </a:xfrm>
      </p:grpSpPr>
      <p:sp>
        <p:nvSpPr>
          <p:cNvPr id="458" name="Shape 458"/>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Cabin"/>
              <a:buNone/>
            </a:pPr>
            <a:r>
              <a:rPr lang="en-US" sz="2800" b="0" i="0" u="none" strike="noStrike" cap="none">
                <a:solidFill>
                  <a:schemeClr val="lt1"/>
                </a:solidFill>
                <a:latin typeface="Cabin"/>
                <a:ea typeface="Cabin"/>
                <a:cs typeface="Cabin"/>
                <a:sym typeface="Cabin"/>
              </a:rPr>
              <a:t>INTERNATIONAL </a:t>
            </a:r>
            <a:endParaRPr sz="2800" b="0" i="0" u="none" strike="noStrike" cap="none">
              <a:solidFill>
                <a:schemeClr val="lt1"/>
              </a:solidFill>
              <a:latin typeface="Cabin"/>
              <a:ea typeface="Cabin"/>
              <a:cs typeface="Cabin"/>
              <a:sym typeface="Cabin"/>
            </a:endParaRPr>
          </a:p>
        </p:txBody>
      </p:sp>
      <p:pic>
        <p:nvPicPr>
          <p:cNvPr id="459" name="Shape 459"/>
          <p:cNvPicPr preferRelativeResize="0"/>
          <p:nvPr/>
        </p:nvPicPr>
        <p:blipFill rotWithShape="1">
          <a:blip r:embed="rId3">
            <a:alphaModFix/>
          </a:blip>
          <a:srcRect/>
          <a:stretch/>
        </p:blipFill>
        <p:spPr>
          <a:xfrm>
            <a:off x="336504" y="5296973"/>
            <a:ext cx="2527455" cy="1158417"/>
          </a:xfrm>
          <a:prstGeom prst="rect">
            <a:avLst/>
          </a:prstGeom>
          <a:noFill/>
          <a:ln>
            <a:noFill/>
          </a:ln>
        </p:spPr>
      </p:pic>
      <p:pic>
        <p:nvPicPr>
          <p:cNvPr id="460" name="Shape 460"/>
          <p:cNvPicPr preferRelativeResize="0"/>
          <p:nvPr/>
        </p:nvPicPr>
        <p:blipFill rotWithShape="1">
          <a:blip r:embed="rId4">
            <a:alphaModFix/>
          </a:blip>
          <a:srcRect/>
          <a:stretch/>
        </p:blipFill>
        <p:spPr>
          <a:xfrm>
            <a:off x="3314337" y="1957428"/>
            <a:ext cx="8296471" cy="4760270"/>
          </a:xfrm>
          <a:prstGeom prst="rect">
            <a:avLst/>
          </a:prstGeom>
          <a:noFill/>
          <a:ln>
            <a:noFill/>
          </a:ln>
        </p:spPr>
      </p:pic>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65"/>
        <p:cNvGrpSpPr/>
        <p:nvPr/>
      </p:nvGrpSpPr>
      <p:grpSpPr>
        <a:xfrm>
          <a:off x="0" y="0"/>
          <a:ext cx="0" cy="0"/>
          <a:chOff x="0" y="0"/>
          <a:chExt cx="0" cy="0"/>
        </a:xfrm>
      </p:grpSpPr>
      <p:sp>
        <p:nvSpPr>
          <p:cNvPr id="466" name="Shape 466"/>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Cabin"/>
              <a:buNone/>
            </a:pPr>
            <a:r>
              <a:rPr lang="en-US" sz="2800" b="0" i="0" u="none" strike="noStrike" cap="none">
                <a:solidFill>
                  <a:schemeClr val="lt1"/>
                </a:solidFill>
                <a:latin typeface="Cabin"/>
                <a:ea typeface="Cabin"/>
                <a:cs typeface="Cabin"/>
                <a:sym typeface="Cabin"/>
              </a:rPr>
              <a:t>NATIONAL</a:t>
            </a:r>
            <a:endParaRPr sz="2800" b="0" i="0" u="none" strike="noStrike" cap="none">
              <a:solidFill>
                <a:schemeClr val="lt1"/>
              </a:solidFill>
              <a:latin typeface="Cabin"/>
              <a:ea typeface="Cabin"/>
              <a:cs typeface="Cabin"/>
              <a:sym typeface="Cabin"/>
            </a:endParaRPr>
          </a:p>
        </p:txBody>
      </p:sp>
      <p:pic>
        <p:nvPicPr>
          <p:cNvPr id="467" name="Shape 467"/>
          <p:cNvPicPr preferRelativeResize="0"/>
          <p:nvPr/>
        </p:nvPicPr>
        <p:blipFill rotWithShape="1">
          <a:blip r:embed="rId3">
            <a:alphaModFix/>
          </a:blip>
          <a:srcRect/>
          <a:stretch/>
        </p:blipFill>
        <p:spPr>
          <a:xfrm>
            <a:off x="1290637" y="2056121"/>
            <a:ext cx="9610725" cy="4629150"/>
          </a:xfrm>
          <a:prstGeom prst="rect">
            <a:avLst/>
          </a:prstGeom>
          <a:noFill/>
          <a:ln>
            <a:noFill/>
          </a:ln>
        </p:spPr>
      </p:pic>
      <p:sp>
        <p:nvSpPr>
          <p:cNvPr id="468" name="Shape 468"/>
          <p:cNvSpPr/>
          <p:nvPr/>
        </p:nvSpPr>
        <p:spPr>
          <a:xfrm>
            <a:off x="163773" y="5767443"/>
            <a:ext cx="1007555" cy="830997"/>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None/>
            </a:pPr>
            <a:r>
              <a:rPr lang="en-US" sz="1200">
                <a:solidFill>
                  <a:schemeClr val="dk1"/>
                </a:solidFill>
                <a:latin typeface="Cabin"/>
                <a:ea typeface="Cabin"/>
                <a:cs typeface="Cabin"/>
                <a:sym typeface="Cabin"/>
              </a:rPr>
              <a:t>Graph: The Bulletin of the Atomic Scientists </a:t>
            </a:r>
            <a:endParaRPr/>
          </a:p>
        </p:txBody>
      </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73"/>
        <p:cNvGrpSpPr/>
        <p:nvPr/>
      </p:nvGrpSpPr>
      <p:grpSpPr>
        <a:xfrm>
          <a:off x="0" y="0"/>
          <a:ext cx="0" cy="0"/>
          <a:chOff x="0" y="0"/>
          <a:chExt cx="0" cy="0"/>
        </a:xfrm>
      </p:grpSpPr>
      <p:sp>
        <p:nvSpPr>
          <p:cNvPr id="474" name="Shape 474"/>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Cabin"/>
              <a:buNone/>
            </a:pPr>
            <a:r>
              <a:rPr lang="en-US" sz="2800" b="0" i="0" u="none" strike="noStrike" cap="none">
                <a:solidFill>
                  <a:schemeClr val="lt1"/>
                </a:solidFill>
                <a:latin typeface="Cabin"/>
                <a:ea typeface="Cabin"/>
                <a:cs typeface="Cabin"/>
                <a:sym typeface="Cabin"/>
              </a:rPr>
              <a:t>LOCAL</a:t>
            </a:r>
            <a:endParaRPr sz="2800" b="0" i="0" u="none" strike="noStrike" cap="none">
              <a:solidFill>
                <a:schemeClr val="lt1"/>
              </a:solidFill>
              <a:latin typeface="Cabin"/>
              <a:ea typeface="Cabin"/>
              <a:cs typeface="Cabin"/>
              <a:sym typeface="Cabin"/>
            </a:endParaRPr>
          </a:p>
        </p:txBody>
      </p:sp>
      <p:pic>
        <p:nvPicPr>
          <p:cNvPr id="475" name="Shape 475"/>
          <p:cNvPicPr preferRelativeResize="0"/>
          <p:nvPr/>
        </p:nvPicPr>
        <p:blipFill rotWithShape="1">
          <a:blip r:embed="rId3">
            <a:alphaModFix/>
          </a:blip>
          <a:srcRect/>
          <a:stretch/>
        </p:blipFill>
        <p:spPr>
          <a:xfrm>
            <a:off x="581192" y="1873586"/>
            <a:ext cx="4605260" cy="4605260"/>
          </a:xfrm>
          <a:prstGeom prst="rect">
            <a:avLst/>
          </a:prstGeom>
          <a:noFill/>
          <a:ln>
            <a:noFill/>
          </a:ln>
        </p:spPr>
      </p:pic>
      <p:pic>
        <p:nvPicPr>
          <p:cNvPr id="476" name="Shape 476"/>
          <p:cNvPicPr preferRelativeResize="0"/>
          <p:nvPr/>
        </p:nvPicPr>
        <p:blipFill rotWithShape="1">
          <a:blip r:embed="rId4">
            <a:alphaModFix/>
          </a:blip>
          <a:srcRect/>
          <a:stretch/>
        </p:blipFill>
        <p:spPr>
          <a:xfrm>
            <a:off x="5627159" y="2238234"/>
            <a:ext cx="5836746" cy="3875964"/>
          </a:xfrm>
          <a:prstGeom prst="rect">
            <a:avLst/>
          </a:prstGeom>
          <a:noFill/>
          <a:ln>
            <a:noFill/>
          </a:ln>
        </p:spPr>
      </p:pic>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80"/>
        <p:cNvGrpSpPr/>
        <p:nvPr/>
      </p:nvGrpSpPr>
      <p:grpSpPr>
        <a:xfrm>
          <a:off x="0" y="0"/>
          <a:ext cx="0" cy="0"/>
          <a:chOff x="0" y="0"/>
          <a:chExt cx="0" cy="0"/>
        </a:xfrm>
      </p:grpSpPr>
      <p:sp>
        <p:nvSpPr>
          <p:cNvPr id="481" name="Shape 481"/>
          <p:cNvSpPr txBox="1">
            <a:spLocks noGrp="1"/>
          </p:cNvSpPr>
          <p:nvPr>
            <p:ph type="title"/>
          </p:nvPr>
        </p:nvSpPr>
        <p:spPr>
          <a:xfrm>
            <a:off x="581193" y="3043910"/>
            <a:ext cx="11029615" cy="1497507"/>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accent1"/>
              </a:buClr>
              <a:buSzPts val="3600"/>
              <a:buFont typeface="Cabin"/>
              <a:buNone/>
            </a:pPr>
            <a:r>
              <a:rPr lang="en-US" sz="3600" b="0" i="0" u="none" strike="noStrike" cap="none">
                <a:solidFill>
                  <a:schemeClr val="accent1"/>
                </a:solidFill>
                <a:latin typeface="Cabin"/>
                <a:ea typeface="Cabin"/>
                <a:cs typeface="Cabin"/>
                <a:sym typeface="Cabin"/>
              </a:rPr>
              <a:t>NUCLEAR WEAPONS ACTIVISM IN </a:t>
            </a:r>
            <a:br>
              <a:rPr lang="en-US" sz="3600" b="0" i="0" u="none" strike="noStrike" cap="none">
                <a:solidFill>
                  <a:schemeClr val="accent1"/>
                </a:solidFill>
                <a:latin typeface="Cabin"/>
                <a:ea typeface="Cabin"/>
                <a:cs typeface="Cabin"/>
                <a:sym typeface="Cabin"/>
              </a:rPr>
            </a:br>
            <a:r>
              <a:rPr lang="en-US" sz="3600" b="0" i="0" u="none" strike="noStrike" cap="none">
                <a:solidFill>
                  <a:schemeClr val="accent1"/>
                </a:solidFill>
                <a:latin typeface="Cabin"/>
                <a:ea typeface="Cabin"/>
                <a:cs typeface="Cabin"/>
                <a:sym typeface="Cabin"/>
              </a:rPr>
              <a:t>NW WASHINGTON</a:t>
            </a:r>
            <a:endParaRPr sz="3600" b="0" i="0" u="none" strike="noStrike" cap="none">
              <a:solidFill>
                <a:schemeClr val="accent1"/>
              </a:solidFill>
              <a:latin typeface="Cabin"/>
              <a:ea typeface="Cabin"/>
              <a:cs typeface="Cabin"/>
              <a:sym typeface="Cabin"/>
            </a:endParaRPr>
          </a:p>
        </p:txBody>
      </p:sp>
      <p:sp>
        <p:nvSpPr>
          <p:cNvPr id="482" name="Shape 482"/>
          <p:cNvSpPr txBox="1">
            <a:spLocks noGrp="1"/>
          </p:cNvSpPr>
          <p:nvPr>
            <p:ph type="body" idx="1"/>
          </p:nvPr>
        </p:nvSpPr>
        <p:spPr>
          <a:xfrm>
            <a:off x="581192" y="4541417"/>
            <a:ext cx="11029615" cy="600556"/>
          </a:xfrm>
          <a:prstGeom prst="rect">
            <a:avLst/>
          </a:prstGeom>
          <a:noFill/>
          <a:ln>
            <a:noFill/>
          </a:ln>
        </p:spPr>
        <p:txBody>
          <a:bodyPr spcFirstLastPara="1" wrap="square" lIns="91425" tIns="45700" rIns="91425" bIns="45700" anchor="t" anchorCtr="0">
            <a:noAutofit/>
          </a:bodyPr>
          <a:lstStyle/>
          <a:p>
            <a:pPr marL="0" marR="0" lvl="0" indent="0" algn="l" rtl="0">
              <a:spcBef>
                <a:spcPts val="0"/>
              </a:spcBef>
              <a:spcAft>
                <a:spcPts val="0"/>
              </a:spcAft>
              <a:buClr>
                <a:schemeClr val="accent2"/>
              </a:buClr>
              <a:buSzPts val="1656"/>
              <a:buFont typeface="Noto Sans Symbols"/>
              <a:buNone/>
            </a:pPr>
            <a:endParaRPr sz="1800" b="0" i="0" u="none" strike="noStrike" cap="none">
              <a:solidFill>
                <a:schemeClr val="accent2"/>
              </a:solidFill>
              <a:latin typeface="Cabin"/>
              <a:ea typeface="Cabin"/>
              <a:cs typeface="Cabin"/>
              <a:sym typeface="Cabin"/>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87"/>
        <p:cNvGrpSpPr/>
        <p:nvPr/>
      </p:nvGrpSpPr>
      <p:grpSpPr>
        <a:xfrm>
          <a:off x="0" y="0"/>
          <a:ext cx="0" cy="0"/>
          <a:chOff x="0" y="0"/>
          <a:chExt cx="0" cy="0"/>
        </a:xfrm>
      </p:grpSpPr>
      <p:sp>
        <p:nvSpPr>
          <p:cNvPr id="488" name="Shape 488"/>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Cabin"/>
              <a:buNone/>
            </a:pPr>
            <a:r>
              <a:rPr lang="en-US" sz="2800" b="0" i="0" u="none" strike="noStrike" cap="none">
                <a:solidFill>
                  <a:schemeClr val="lt1"/>
                </a:solidFill>
                <a:latin typeface="Cabin"/>
                <a:ea typeface="Cabin"/>
                <a:cs typeface="Cabin"/>
                <a:sym typeface="Cabin"/>
              </a:rPr>
              <a:t>GUIDING QUESTIONS</a:t>
            </a:r>
            <a:endParaRPr sz="2800" b="0" i="0" u="none" strike="noStrike" cap="none">
              <a:solidFill>
                <a:schemeClr val="lt1"/>
              </a:solidFill>
              <a:latin typeface="Cabin"/>
              <a:ea typeface="Cabin"/>
              <a:cs typeface="Cabin"/>
              <a:sym typeface="Cabin"/>
            </a:endParaRPr>
          </a:p>
        </p:txBody>
      </p:sp>
      <p:sp>
        <p:nvSpPr>
          <p:cNvPr id="489" name="Shape 489"/>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Autofit/>
          </a:bodyPr>
          <a:lstStyle/>
          <a:p>
            <a:pPr marL="306000" marR="0" lvl="0" indent="-306000" algn="l" rtl="0">
              <a:spcBef>
                <a:spcPts val="0"/>
              </a:spcBef>
              <a:spcAft>
                <a:spcPts val="0"/>
              </a:spcAft>
              <a:buClr>
                <a:schemeClr val="accent2"/>
              </a:buClr>
              <a:buSzPts val="2208"/>
              <a:buFont typeface="Noto Sans Symbols"/>
              <a:buChar char="◼"/>
            </a:pPr>
            <a:r>
              <a:rPr lang="en-US" sz="2400" b="0" i="0" u="none" strike="noStrike" cap="none">
                <a:solidFill>
                  <a:schemeClr val="dk2"/>
                </a:solidFill>
                <a:latin typeface="Cabin"/>
                <a:ea typeface="Cabin"/>
                <a:cs typeface="Cabin"/>
                <a:sym typeface="Cabin"/>
              </a:rPr>
              <a:t>What could nuclear weapons organizing look like in the Bellingham/NW area? </a:t>
            </a:r>
            <a:endParaRPr/>
          </a:p>
          <a:p>
            <a:pPr marL="306000" marR="0" lvl="0" indent="-306000" algn="l" rtl="0">
              <a:spcBef>
                <a:spcPts val="1080"/>
              </a:spcBef>
              <a:spcAft>
                <a:spcPts val="0"/>
              </a:spcAft>
              <a:buClr>
                <a:schemeClr val="accent2"/>
              </a:buClr>
              <a:buSzPts val="2208"/>
              <a:buFont typeface="Noto Sans Symbols"/>
              <a:buChar char="◼"/>
            </a:pPr>
            <a:r>
              <a:rPr lang="en-US" sz="2400" b="0" i="0" u="none" strike="noStrike" cap="none">
                <a:solidFill>
                  <a:schemeClr val="dk2"/>
                </a:solidFill>
                <a:latin typeface="Cabin"/>
                <a:ea typeface="Cabin"/>
                <a:cs typeface="Cabin"/>
                <a:sym typeface="Cabin"/>
              </a:rPr>
              <a:t>What would be impactful and effective in this community and region? </a:t>
            </a:r>
            <a:endParaRPr/>
          </a:p>
          <a:p>
            <a:pPr marL="306000" marR="0" lvl="0" indent="-306000" algn="l" rtl="0">
              <a:spcBef>
                <a:spcPts val="1080"/>
              </a:spcBef>
              <a:spcAft>
                <a:spcPts val="0"/>
              </a:spcAft>
              <a:buClr>
                <a:schemeClr val="accent2"/>
              </a:buClr>
              <a:buSzPts val="2208"/>
              <a:buFont typeface="Noto Sans Symbols"/>
              <a:buChar char="◼"/>
            </a:pPr>
            <a:r>
              <a:rPr lang="en-US" sz="2400" b="0" i="0" u="none" strike="noStrike" cap="none">
                <a:solidFill>
                  <a:schemeClr val="dk2"/>
                </a:solidFill>
                <a:latin typeface="Cabin"/>
                <a:ea typeface="Cabin"/>
                <a:cs typeface="Cabin"/>
                <a:sym typeface="Cabin"/>
              </a:rPr>
              <a:t>What would people in this room like to achieve? </a:t>
            </a:r>
            <a:endParaRPr sz="2400" b="0" i="0" u="none" strike="noStrike" cap="none">
              <a:solidFill>
                <a:schemeClr val="dk2"/>
              </a:solidFill>
              <a:latin typeface="Cabin"/>
              <a:ea typeface="Cabin"/>
              <a:cs typeface="Cabin"/>
              <a:sym typeface="Cabin"/>
            </a:endParaRPr>
          </a:p>
        </p:txBody>
      </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94"/>
        <p:cNvGrpSpPr/>
        <p:nvPr/>
      </p:nvGrpSpPr>
      <p:grpSpPr>
        <a:xfrm>
          <a:off x="0" y="0"/>
          <a:ext cx="0" cy="0"/>
          <a:chOff x="0" y="0"/>
          <a:chExt cx="0" cy="0"/>
        </a:xfrm>
      </p:grpSpPr>
      <p:sp>
        <p:nvSpPr>
          <p:cNvPr id="495" name="Shape 495"/>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Cabin"/>
              <a:buNone/>
            </a:pPr>
            <a:r>
              <a:rPr lang="en-US" sz="2800" b="0" i="0" u="none" strike="noStrike" cap="none">
                <a:solidFill>
                  <a:schemeClr val="lt1"/>
                </a:solidFill>
                <a:latin typeface="Cabin"/>
                <a:ea typeface="Cabin"/>
                <a:cs typeface="Cabin"/>
                <a:sym typeface="Cabin"/>
              </a:rPr>
              <a:t>CONNECTING IN YOUR COMMUNITY</a:t>
            </a:r>
            <a:endParaRPr sz="2800" b="0" i="0" u="none" strike="noStrike" cap="none">
              <a:solidFill>
                <a:schemeClr val="lt1"/>
              </a:solidFill>
              <a:latin typeface="Cabin"/>
              <a:ea typeface="Cabin"/>
              <a:cs typeface="Cabin"/>
              <a:sym typeface="Cabin"/>
            </a:endParaRPr>
          </a:p>
        </p:txBody>
      </p:sp>
      <p:sp>
        <p:nvSpPr>
          <p:cNvPr id="496" name="Shape 496"/>
          <p:cNvSpPr txBox="1">
            <a:spLocks noGrp="1"/>
          </p:cNvSpPr>
          <p:nvPr>
            <p:ph type="body" idx="1"/>
          </p:nvPr>
        </p:nvSpPr>
        <p:spPr>
          <a:xfrm>
            <a:off x="581192" y="2180496"/>
            <a:ext cx="10848808" cy="3678303"/>
          </a:xfrm>
          <a:prstGeom prst="rect">
            <a:avLst/>
          </a:prstGeom>
          <a:noFill/>
          <a:ln>
            <a:noFill/>
          </a:ln>
        </p:spPr>
        <p:txBody>
          <a:bodyPr spcFirstLastPara="1" wrap="square" lIns="91425" tIns="45700" rIns="91425" bIns="45700" anchor="ctr" anchorCtr="0">
            <a:noAutofit/>
          </a:bodyPr>
          <a:lstStyle/>
          <a:p>
            <a:pPr marL="306000" marR="0" lvl="0" indent="-306000" algn="l" rtl="0">
              <a:spcBef>
                <a:spcPts val="0"/>
              </a:spcBef>
              <a:spcAft>
                <a:spcPts val="0"/>
              </a:spcAft>
              <a:buClr>
                <a:schemeClr val="accent2"/>
              </a:buClr>
              <a:buSzPts val="2208"/>
              <a:buFont typeface="Noto Sans Symbols"/>
              <a:buChar char="◼"/>
            </a:pPr>
            <a:r>
              <a:rPr lang="en-US" sz="2400" b="0" i="0" u="none" strike="noStrike" cap="none">
                <a:solidFill>
                  <a:schemeClr val="dk2"/>
                </a:solidFill>
                <a:latin typeface="Cabin"/>
                <a:ea typeface="Cabin"/>
                <a:cs typeface="Cabin"/>
                <a:sym typeface="Cabin"/>
              </a:rPr>
              <a:t>What organizations in the area might be interested in organizing against nuclear weapons? </a:t>
            </a:r>
            <a:endParaRPr/>
          </a:p>
          <a:p>
            <a:pPr marL="306000" marR="0" lvl="0" indent="-306000" algn="l" rtl="0">
              <a:spcBef>
                <a:spcPts val="1080"/>
              </a:spcBef>
              <a:spcAft>
                <a:spcPts val="0"/>
              </a:spcAft>
              <a:buClr>
                <a:schemeClr val="accent2"/>
              </a:buClr>
              <a:buSzPts val="2208"/>
              <a:buFont typeface="Noto Sans Symbols"/>
              <a:buChar char="◼"/>
            </a:pPr>
            <a:r>
              <a:rPr lang="en-US" sz="2400" b="0" i="0" u="none" strike="noStrike" cap="none">
                <a:solidFill>
                  <a:schemeClr val="dk2"/>
                </a:solidFill>
                <a:latin typeface="Cabin"/>
                <a:ea typeface="Cabin"/>
                <a:cs typeface="Cabin"/>
                <a:sym typeface="Cabin"/>
              </a:rPr>
              <a:t>Who are some powerful players in the area?  </a:t>
            </a:r>
            <a:endParaRPr/>
          </a:p>
          <a:p>
            <a:pPr marL="306000" marR="0" lvl="0" indent="-306000" algn="l" rtl="0">
              <a:spcBef>
                <a:spcPts val="1080"/>
              </a:spcBef>
              <a:spcAft>
                <a:spcPts val="0"/>
              </a:spcAft>
              <a:buClr>
                <a:schemeClr val="accent2"/>
              </a:buClr>
              <a:buSzPts val="2208"/>
              <a:buFont typeface="Noto Sans Symbols"/>
              <a:buChar char="◼"/>
            </a:pPr>
            <a:r>
              <a:rPr lang="en-US" sz="2400" b="0" i="0" u="none" strike="noStrike" cap="none">
                <a:solidFill>
                  <a:schemeClr val="dk2"/>
                </a:solidFill>
                <a:latin typeface="Cabin"/>
                <a:ea typeface="Cabin"/>
                <a:cs typeface="Cabin"/>
                <a:sym typeface="Cabin"/>
              </a:rPr>
              <a:t>Usual suspects and unusual suspects</a:t>
            </a:r>
            <a:endParaRPr/>
          </a:p>
        </p:txBody>
      </p: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501"/>
        <p:cNvGrpSpPr/>
        <p:nvPr/>
      </p:nvGrpSpPr>
      <p:grpSpPr>
        <a:xfrm>
          <a:off x="0" y="0"/>
          <a:ext cx="0" cy="0"/>
          <a:chOff x="0" y="0"/>
          <a:chExt cx="0" cy="0"/>
        </a:xfrm>
      </p:grpSpPr>
      <p:sp>
        <p:nvSpPr>
          <p:cNvPr id="502" name="Shape 502"/>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Cabin"/>
              <a:buNone/>
            </a:pPr>
            <a:r>
              <a:rPr lang="en-US" sz="2800" b="0" i="0" u="none" strike="noStrike" cap="none">
                <a:solidFill>
                  <a:schemeClr val="lt1"/>
                </a:solidFill>
                <a:latin typeface="Cabin"/>
                <a:ea typeface="Cabin"/>
                <a:cs typeface="Cabin"/>
                <a:sym typeface="Cabin"/>
              </a:rPr>
              <a:t>TAKING THE NEXT STEP</a:t>
            </a:r>
            <a:endParaRPr sz="2800" b="0" i="0" u="none" strike="noStrike" cap="none">
              <a:solidFill>
                <a:schemeClr val="lt1"/>
              </a:solidFill>
              <a:latin typeface="Cabin"/>
              <a:ea typeface="Cabin"/>
              <a:cs typeface="Cabin"/>
              <a:sym typeface="Cabin"/>
            </a:endParaRPr>
          </a:p>
        </p:txBody>
      </p:sp>
      <p:sp>
        <p:nvSpPr>
          <p:cNvPr id="503" name="Shape 503"/>
          <p:cNvSpPr txBox="1">
            <a:spLocks noGrp="1"/>
          </p:cNvSpPr>
          <p:nvPr>
            <p:ph type="body" idx="1"/>
          </p:nvPr>
        </p:nvSpPr>
        <p:spPr>
          <a:xfrm>
            <a:off x="581192" y="2180496"/>
            <a:ext cx="11029615" cy="3678303"/>
          </a:xfrm>
          <a:prstGeom prst="rect">
            <a:avLst/>
          </a:prstGeom>
          <a:noFill/>
          <a:ln>
            <a:noFill/>
          </a:ln>
        </p:spPr>
        <p:txBody>
          <a:bodyPr spcFirstLastPara="1" wrap="square" lIns="91425" tIns="45700" rIns="91425" bIns="45700" anchor="ctr" anchorCtr="0">
            <a:noAutofit/>
          </a:bodyPr>
          <a:lstStyle/>
          <a:p>
            <a:pPr marL="306000" marR="0" lvl="0" indent="-306000" algn="l" rtl="0">
              <a:spcBef>
                <a:spcPts val="0"/>
              </a:spcBef>
              <a:spcAft>
                <a:spcPts val="0"/>
              </a:spcAft>
              <a:buClr>
                <a:schemeClr val="accent2"/>
              </a:buClr>
              <a:buSzPts val="2208"/>
              <a:buFont typeface="Noto Sans Symbols"/>
              <a:buChar char="◼"/>
            </a:pPr>
            <a:r>
              <a:rPr lang="en-US" sz="2400" b="0" i="0" u="none" strike="noStrike" cap="none">
                <a:solidFill>
                  <a:schemeClr val="dk2"/>
                </a:solidFill>
                <a:latin typeface="Cabin"/>
                <a:ea typeface="Cabin"/>
                <a:cs typeface="Cabin"/>
                <a:sym typeface="Cabin"/>
              </a:rPr>
              <a:t>What connections do people already have with these groups? How can we build on these relationships? </a:t>
            </a:r>
            <a:endParaRPr/>
          </a:p>
          <a:p>
            <a:pPr marL="306000" marR="0" lvl="0" indent="-306000" algn="l" rtl="0">
              <a:spcBef>
                <a:spcPts val="1080"/>
              </a:spcBef>
              <a:spcAft>
                <a:spcPts val="0"/>
              </a:spcAft>
              <a:buClr>
                <a:schemeClr val="accent2"/>
              </a:buClr>
              <a:buSzPts val="2208"/>
              <a:buFont typeface="Noto Sans Symbols"/>
              <a:buChar char="◼"/>
            </a:pPr>
            <a:r>
              <a:rPr lang="en-US" sz="2400" b="0" i="0" u="none" strike="noStrike" cap="none">
                <a:solidFill>
                  <a:schemeClr val="dk2"/>
                </a:solidFill>
                <a:latin typeface="Cabin"/>
                <a:ea typeface="Cabin"/>
                <a:cs typeface="Cabin"/>
                <a:sym typeface="Cabin"/>
              </a:rPr>
              <a:t>How can we build new connections? </a:t>
            </a:r>
            <a:endParaRPr/>
          </a:p>
          <a:p>
            <a:pPr marL="306000" marR="0" lvl="0" indent="-306000" algn="l" rtl="0">
              <a:spcBef>
                <a:spcPts val="1080"/>
              </a:spcBef>
              <a:spcAft>
                <a:spcPts val="0"/>
              </a:spcAft>
              <a:buClr>
                <a:schemeClr val="accent2"/>
              </a:buClr>
              <a:buSzPts val="2208"/>
              <a:buFont typeface="Noto Sans Symbols"/>
              <a:buChar char="◼"/>
            </a:pPr>
            <a:r>
              <a:rPr lang="en-US" sz="2400" b="0" i="0" u="none" strike="noStrike" cap="none">
                <a:solidFill>
                  <a:schemeClr val="dk2"/>
                </a:solidFill>
                <a:latin typeface="Cabin"/>
                <a:ea typeface="Cabin"/>
                <a:cs typeface="Cabin"/>
                <a:sym typeface="Cabin"/>
              </a:rPr>
              <a:t>How should we organize ourselves? </a:t>
            </a:r>
            <a:endParaRPr/>
          </a:p>
          <a:p>
            <a:pPr marL="306000" marR="0" lvl="0" indent="-306000" algn="l" rtl="0">
              <a:spcBef>
                <a:spcPts val="1080"/>
              </a:spcBef>
              <a:spcAft>
                <a:spcPts val="0"/>
              </a:spcAft>
              <a:buClr>
                <a:schemeClr val="accent2"/>
              </a:buClr>
              <a:buSzPts val="2208"/>
              <a:buFont typeface="Noto Sans Symbols"/>
              <a:buChar char="◼"/>
            </a:pPr>
            <a:r>
              <a:rPr lang="en-US" sz="2400" b="0" i="0" u="none" strike="noStrike" cap="none">
                <a:solidFill>
                  <a:schemeClr val="dk2"/>
                </a:solidFill>
                <a:latin typeface="Cabin"/>
                <a:ea typeface="Cabin"/>
                <a:cs typeface="Cabin"/>
                <a:sym typeface="Cabin"/>
              </a:rPr>
              <a:t>What happens next? </a:t>
            </a:r>
            <a:endParaRPr sz="2400" b="0" i="0" u="none" strike="noStrike" cap="none">
              <a:solidFill>
                <a:schemeClr val="dk2"/>
              </a:solidFill>
              <a:latin typeface="Cabin"/>
              <a:ea typeface="Cabin"/>
              <a:cs typeface="Cabin"/>
              <a:sym typeface="Cabin"/>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508"/>
        <p:cNvGrpSpPr/>
        <p:nvPr/>
      </p:nvGrpSpPr>
      <p:grpSpPr>
        <a:xfrm>
          <a:off x="0" y="0"/>
          <a:ext cx="0" cy="0"/>
          <a:chOff x="0" y="0"/>
          <a:chExt cx="0" cy="0"/>
        </a:xfrm>
      </p:grpSpPr>
      <p:sp>
        <p:nvSpPr>
          <p:cNvPr id="509" name="Shape 509"/>
          <p:cNvSpPr txBox="1">
            <a:spLocks noGrp="1"/>
          </p:cNvSpPr>
          <p:nvPr>
            <p:ph type="title"/>
          </p:nvPr>
        </p:nvSpPr>
        <p:spPr>
          <a:xfrm>
            <a:off x="498065" y="2369127"/>
            <a:ext cx="11029615" cy="703708"/>
          </a:xfrm>
          <a:prstGeom prst="rect">
            <a:avLst/>
          </a:prstGeom>
          <a:noFill/>
          <a:ln>
            <a:noFill/>
          </a:ln>
        </p:spPr>
        <p:txBody>
          <a:bodyPr spcFirstLastPara="1" wrap="square" lIns="91425" tIns="45700" rIns="91425" bIns="45700" anchor="b" anchorCtr="0">
            <a:noAutofit/>
          </a:bodyPr>
          <a:lstStyle/>
          <a:p>
            <a:pPr marL="0" marR="0" lvl="0" indent="0" algn="ctr" rtl="0">
              <a:spcBef>
                <a:spcPts val="0"/>
              </a:spcBef>
              <a:spcAft>
                <a:spcPts val="0"/>
              </a:spcAft>
              <a:buClr>
                <a:schemeClr val="accent1"/>
              </a:buClr>
              <a:buSzPts val="3600"/>
              <a:buFont typeface="Cabin"/>
              <a:buNone/>
            </a:pPr>
            <a:r>
              <a:rPr lang="en-US" sz="3600" b="0" i="0" u="none" strike="noStrike" cap="none">
                <a:solidFill>
                  <a:schemeClr val="accent1"/>
                </a:solidFill>
                <a:latin typeface="Cabin"/>
                <a:ea typeface="Cabin"/>
                <a:cs typeface="Cabin"/>
                <a:sym typeface="Cabin"/>
              </a:rPr>
              <a:t>THANK YOU! </a:t>
            </a:r>
            <a:endParaRPr sz="3600" b="0" i="0" u="none" strike="noStrike" cap="none">
              <a:solidFill>
                <a:schemeClr val="accent1"/>
              </a:solidFill>
              <a:latin typeface="Cabin"/>
              <a:ea typeface="Cabin"/>
              <a:cs typeface="Cabin"/>
              <a:sym typeface="Cabin"/>
            </a:endParaRPr>
          </a:p>
        </p:txBody>
      </p: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131"/>
        <p:cNvGrpSpPr/>
        <p:nvPr/>
      </p:nvGrpSpPr>
      <p:grpSpPr>
        <a:xfrm>
          <a:off x="0" y="0"/>
          <a:ext cx="0" cy="0"/>
          <a:chOff x="0" y="0"/>
          <a:chExt cx="0" cy="0"/>
        </a:xfrm>
      </p:grpSpPr>
      <p:sp>
        <p:nvSpPr>
          <p:cNvPr id="132" name="Shape 132"/>
          <p:cNvSpPr txBox="1">
            <a:spLocks noGrp="1"/>
          </p:cNvSpPr>
          <p:nvPr>
            <p:ph type="title"/>
          </p:nvPr>
        </p:nvSpPr>
        <p:spPr>
          <a:xfrm>
            <a:off x="447817" y="5981862"/>
            <a:ext cx="11029616" cy="566738"/>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accent1"/>
              </a:buClr>
              <a:buSzPts val="2400"/>
              <a:buFont typeface="Cabin"/>
              <a:buNone/>
            </a:pPr>
            <a:r>
              <a:rPr lang="en-US" sz="2400" b="0" i="0" u="none" strike="noStrike" cap="none">
                <a:solidFill>
                  <a:schemeClr val="accent1"/>
                </a:solidFill>
                <a:latin typeface="Cabin"/>
                <a:ea typeface="Cabin"/>
                <a:cs typeface="Cabin"/>
                <a:sym typeface="Cabin"/>
              </a:rPr>
              <a:t>TRUMP’S 2019 BUDGET REQUEST </a:t>
            </a:r>
            <a:endParaRPr sz="2400" b="0" i="0" u="none" strike="noStrike" cap="none">
              <a:solidFill>
                <a:schemeClr val="accent1"/>
              </a:solidFill>
              <a:latin typeface="Cabin"/>
              <a:ea typeface="Cabin"/>
              <a:cs typeface="Cabin"/>
              <a:sym typeface="Cabin"/>
            </a:endParaRPr>
          </a:p>
        </p:txBody>
      </p:sp>
      <p:pic>
        <p:nvPicPr>
          <p:cNvPr id="133" name="Shape 133"/>
          <p:cNvPicPr preferRelativeResize="0"/>
          <p:nvPr/>
        </p:nvPicPr>
        <p:blipFill rotWithShape="1">
          <a:blip r:embed="rId3">
            <a:alphaModFix/>
          </a:blip>
          <a:srcRect/>
          <a:stretch/>
        </p:blipFill>
        <p:spPr>
          <a:xfrm>
            <a:off x="2182859" y="692409"/>
            <a:ext cx="7780006" cy="5398107"/>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38"/>
        <p:cNvGrpSpPr/>
        <p:nvPr/>
      </p:nvGrpSpPr>
      <p:grpSpPr>
        <a:xfrm>
          <a:off x="0" y="0"/>
          <a:ext cx="0" cy="0"/>
          <a:chOff x="0" y="0"/>
          <a:chExt cx="0" cy="0"/>
        </a:xfrm>
      </p:grpSpPr>
      <p:sp>
        <p:nvSpPr>
          <p:cNvPr id="139" name="Shape 139"/>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Cabin"/>
              <a:buNone/>
            </a:pPr>
            <a:r>
              <a:rPr lang="en-US" sz="2800" b="0" i="0" u="none" strike="noStrike" cap="none">
                <a:solidFill>
                  <a:schemeClr val="lt1"/>
                </a:solidFill>
                <a:latin typeface="Cabin"/>
                <a:ea typeface="Cabin"/>
                <a:cs typeface="Cabin"/>
                <a:sym typeface="Cabin"/>
              </a:rPr>
              <a:t>SPENDING ON NUCLEAR WEAPONS </a:t>
            </a:r>
            <a:endParaRPr sz="2800" b="0" i="0" u="none" strike="noStrike" cap="none">
              <a:solidFill>
                <a:schemeClr val="lt1"/>
              </a:solidFill>
              <a:latin typeface="Cabin"/>
              <a:ea typeface="Cabin"/>
              <a:cs typeface="Cabin"/>
              <a:sym typeface="Cabin"/>
            </a:endParaRPr>
          </a:p>
        </p:txBody>
      </p:sp>
      <p:sp>
        <p:nvSpPr>
          <p:cNvPr id="140" name="Shape 140"/>
          <p:cNvSpPr txBox="1">
            <a:spLocks noGrp="1"/>
          </p:cNvSpPr>
          <p:nvPr>
            <p:ph type="body" idx="1"/>
          </p:nvPr>
        </p:nvSpPr>
        <p:spPr>
          <a:xfrm>
            <a:off x="581192" y="2180496"/>
            <a:ext cx="6837918" cy="2668595"/>
          </a:xfrm>
          <a:prstGeom prst="rect">
            <a:avLst/>
          </a:prstGeom>
          <a:noFill/>
          <a:ln>
            <a:noFill/>
          </a:ln>
        </p:spPr>
        <p:txBody>
          <a:bodyPr spcFirstLastPara="1" wrap="square" lIns="91425" tIns="45700" rIns="91425" bIns="45700" anchor="ctr" anchorCtr="0">
            <a:noAutofit/>
          </a:bodyPr>
          <a:lstStyle/>
          <a:p>
            <a:pPr marL="306000" marR="0" lvl="0" indent="-306000" algn="l" rtl="0">
              <a:spcBef>
                <a:spcPts val="0"/>
              </a:spcBef>
              <a:spcAft>
                <a:spcPts val="0"/>
              </a:spcAft>
              <a:buClr>
                <a:schemeClr val="accent2"/>
              </a:buClr>
              <a:buSzPts val="2208"/>
              <a:buFont typeface="Noto Sans Symbols"/>
              <a:buChar char="◼"/>
            </a:pPr>
            <a:r>
              <a:rPr lang="en-US" sz="2400" b="0" i="0" u="none" strike="noStrike" cap="none">
                <a:solidFill>
                  <a:schemeClr val="dk2"/>
                </a:solidFill>
                <a:latin typeface="Cabin"/>
                <a:ea typeface="Cabin"/>
                <a:cs typeface="Cabin"/>
                <a:sym typeface="Cabin"/>
              </a:rPr>
              <a:t>$1.7 trillion over 30 years, with inflation </a:t>
            </a:r>
            <a:endParaRPr/>
          </a:p>
          <a:p>
            <a:pPr marL="306000" marR="0" lvl="0" indent="-306000" algn="l" rtl="0">
              <a:spcBef>
                <a:spcPts val="1080"/>
              </a:spcBef>
              <a:spcAft>
                <a:spcPts val="0"/>
              </a:spcAft>
              <a:buClr>
                <a:schemeClr val="accent2"/>
              </a:buClr>
              <a:buSzPts val="2208"/>
              <a:buFont typeface="Noto Sans Symbols"/>
              <a:buChar char="◼"/>
            </a:pPr>
            <a:r>
              <a:rPr lang="en-US" sz="2400" b="1" i="0" u="none" strike="noStrike" cap="none">
                <a:solidFill>
                  <a:schemeClr val="dk2"/>
                </a:solidFill>
                <a:latin typeface="Cabin"/>
                <a:ea typeface="Cabin"/>
                <a:cs typeface="Cabin"/>
                <a:sym typeface="Cabin"/>
              </a:rPr>
              <a:t>$4.6 million every hour, for the next 30 years</a:t>
            </a:r>
            <a:endParaRPr/>
          </a:p>
        </p:txBody>
      </p:sp>
      <p:pic>
        <p:nvPicPr>
          <p:cNvPr id="141" name="Shape 141"/>
          <p:cNvPicPr preferRelativeResize="0"/>
          <p:nvPr/>
        </p:nvPicPr>
        <p:blipFill rotWithShape="1">
          <a:blip r:embed="rId3">
            <a:alphaModFix/>
          </a:blip>
          <a:srcRect/>
          <a:stretch/>
        </p:blipFill>
        <p:spPr>
          <a:xfrm>
            <a:off x="8084128" y="2043547"/>
            <a:ext cx="2805544" cy="2805544"/>
          </a:xfrm>
          <a:prstGeom prst="rect">
            <a:avLst/>
          </a:prstGeom>
          <a:noFill/>
          <a:ln>
            <a:noFill/>
          </a:ln>
        </p:spPr>
      </p:pic>
      <p:sp>
        <p:nvSpPr>
          <p:cNvPr id="142" name="Shape 142"/>
          <p:cNvSpPr txBox="1"/>
          <p:nvPr/>
        </p:nvSpPr>
        <p:spPr>
          <a:xfrm>
            <a:off x="2201946" y="5829300"/>
            <a:ext cx="7788108" cy="461665"/>
          </a:xfrm>
          <a:prstGeom prst="rect">
            <a:avLst/>
          </a:prstGeom>
          <a:noFill/>
          <a:ln>
            <a:noFill/>
          </a:ln>
        </p:spPr>
        <p:txBody>
          <a:bodyPr spcFirstLastPara="1" wrap="square" lIns="91425" tIns="45700" rIns="91425" bIns="45700" anchor="t" anchorCtr="0">
            <a:noAutofit/>
          </a:bodyPr>
          <a:lstStyle/>
          <a:p>
            <a:pPr marL="0" marR="0" lvl="0" indent="0" algn="ctr" rtl="0">
              <a:spcBef>
                <a:spcPts val="0"/>
              </a:spcBef>
              <a:spcAft>
                <a:spcPts val="0"/>
              </a:spcAft>
              <a:buNone/>
            </a:pPr>
            <a:r>
              <a:rPr lang="en-US" sz="2400" b="0" i="0" u="none" strike="noStrike" cap="none">
                <a:solidFill>
                  <a:schemeClr val="dk1"/>
                </a:solidFill>
                <a:latin typeface="Cabin"/>
                <a:ea typeface="Cabin"/>
                <a:cs typeface="Cabin"/>
                <a:sym typeface="Cabin"/>
              </a:rPr>
              <a:t>WHAT COULD WE SPEND THAT MONEY ON INSTEAD? </a:t>
            </a:r>
            <a:endParaRPr sz="2400" b="0" i="0" u="none" strike="noStrike" cap="none">
              <a:solidFill>
                <a:schemeClr val="dk1"/>
              </a:solidFill>
              <a:latin typeface="Cabin"/>
              <a:ea typeface="Cabin"/>
              <a:cs typeface="Cabin"/>
              <a:sym typeface="Cabin"/>
            </a:endParaRPr>
          </a:p>
        </p:txBody>
      </p:sp>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147"/>
        <p:cNvGrpSpPr/>
        <p:nvPr/>
      </p:nvGrpSpPr>
      <p:grpSpPr>
        <a:xfrm>
          <a:off x="0" y="0"/>
          <a:ext cx="0" cy="0"/>
          <a:chOff x="0" y="0"/>
          <a:chExt cx="0" cy="0"/>
        </a:xfrm>
      </p:grpSpPr>
      <p:pic>
        <p:nvPicPr>
          <p:cNvPr id="148" name="Shape 148"/>
          <p:cNvPicPr preferRelativeResize="0"/>
          <p:nvPr/>
        </p:nvPicPr>
        <p:blipFill rotWithShape="1">
          <a:blip r:embed="rId3">
            <a:alphaModFix/>
          </a:blip>
          <a:srcRect l="3157" t="-211" r="-3156" b="211"/>
          <a:stretch/>
        </p:blipFill>
        <p:spPr>
          <a:xfrm>
            <a:off x="397564" y="843322"/>
            <a:ext cx="11198088" cy="5772209"/>
          </a:xfrm>
          <a:prstGeom prst="rect">
            <a:avLst/>
          </a:prstGeom>
          <a:noFill/>
          <a:ln>
            <a:noFill/>
          </a:ln>
        </p:spPr>
      </p:pic>
      <p:sp>
        <p:nvSpPr>
          <p:cNvPr id="149" name="Shape 149"/>
          <p:cNvSpPr/>
          <p:nvPr/>
        </p:nvSpPr>
        <p:spPr>
          <a:xfrm>
            <a:off x="1536192" y="1524000"/>
            <a:ext cx="8339328" cy="585216"/>
          </a:xfrm>
          <a:prstGeom prst="rect">
            <a:avLst/>
          </a:prstGeom>
          <a:gradFill>
            <a:gsLst>
              <a:gs pos="0">
                <a:srgbClr val="F8F8F8"/>
              </a:gs>
              <a:gs pos="48700">
                <a:srgbClr val="FDFDFD"/>
              </a:gs>
              <a:gs pos="100000">
                <a:srgbClr val="E9E9E9"/>
              </a:gs>
            </a:gsLst>
            <a:lin ang="0" scaled="0"/>
          </a:gradFill>
          <a:ln>
            <a:noFill/>
          </a:ln>
        </p:spPr>
        <p:txBody>
          <a:bodyPr spcFirstLastPara="1" wrap="square" lIns="91425" tIns="45700" rIns="91425" bIns="45700" anchor="ctr" anchorCtr="0">
            <a:noAutofit/>
          </a:bodyPr>
          <a:lstStyle/>
          <a:p>
            <a:pPr marL="0" marR="0" lvl="0" indent="0" algn="ctr" rtl="0">
              <a:spcBef>
                <a:spcPts val="0"/>
              </a:spcBef>
              <a:spcAft>
                <a:spcPts val="0"/>
              </a:spcAft>
              <a:buNone/>
            </a:pPr>
            <a:endParaRPr sz="1800" b="0" i="0" u="none" strike="noStrike" cap="none">
              <a:solidFill>
                <a:schemeClr val="lt1"/>
              </a:solidFill>
              <a:latin typeface="Cabin"/>
              <a:ea typeface="Cabin"/>
              <a:cs typeface="Cabin"/>
              <a:sym typeface="Cabin"/>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54"/>
        <p:cNvGrpSpPr/>
        <p:nvPr/>
      </p:nvGrpSpPr>
      <p:grpSpPr>
        <a:xfrm>
          <a:off x="0" y="0"/>
          <a:ext cx="0" cy="0"/>
          <a:chOff x="0" y="0"/>
          <a:chExt cx="0" cy="0"/>
        </a:xfrm>
      </p:grpSpPr>
      <p:sp>
        <p:nvSpPr>
          <p:cNvPr id="155" name="Shape 155"/>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Cabin"/>
              <a:buNone/>
            </a:pPr>
            <a:r>
              <a:rPr lang="en-US" sz="2800" b="0" i="0" u="none" strike="noStrike" cap="none">
                <a:solidFill>
                  <a:schemeClr val="lt1"/>
                </a:solidFill>
                <a:latin typeface="Cabin"/>
                <a:ea typeface="Cabin"/>
                <a:cs typeface="Cabin"/>
                <a:sym typeface="Cabin"/>
              </a:rPr>
              <a:t>GLOBAL CONTEXT </a:t>
            </a:r>
            <a:endParaRPr sz="2800" b="0" i="0" u="none" strike="noStrike" cap="none">
              <a:solidFill>
                <a:schemeClr val="lt1"/>
              </a:solidFill>
              <a:latin typeface="Cabin"/>
              <a:ea typeface="Cabin"/>
              <a:cs typeface="Cabin"/>
              <a:sym typeface="Cabin"/>
            </a:endParaRPr>
          </a:p>
        </p:txBody>
      </p:sp>
      <p:pic>
        <p:nvPicPr>
          <p:cNvPr id="156" name="Shape 156"/>
          <p:cNvPicPr preferRelativeResize="0">
            <a:picLocks noGrp="1"/>
          </p:cNvPicPr>
          <p:nvPr>
            <p:ph type="body" idx="1"/>
          </p:nvPr>
        </p:nvPicPr>
        <p:blipFill rotWithShape="1">
          <a:blip r:embed="rId3">
            <a:alphaModFix/>
          </a:blip>
          <a:srcRect/>
          <a:stretch/>
        </p:blipFill>
        <p:spPr>
          <a:xfrm>
            <a:off x="1961183" y="2092324"/>
            <a:ext cx="8269634" cy="4511675"/>
          </a:xfrm>
          <a:prstGeom prst="rect">
            <a:avLst/>
          </a:prstGeom>
          <a:noFill/>
          <a:ln>
            <a:noFill/>
          </a:ln>
        </p:spPr>
      </p:pic>
      <p:pic>
        <p:nvPicPr>
          <p:cNvPr id="157" name="Shape 157"/>
          <p:cNvPicPr preferRelativeResize="0"/>
          <p:nvPr/>
        </p:nvPicPr>
        <p:blipFill rotWithShape="1">
          <a:blip r:embed="rId4">
            <a:alphaModFix/>
          </a:blip>
          <a:srcRect/>
          <a:stretch/>
        </p:blipFill>
        <p:spPr>
          <a:xfrm>
            <a:off x="2600325" y="2411412"/>
            <a:ext cx="2311134" cy="1741488"/>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Shape 163"/>
          <p:cNvSpPr txBox="1">
            <a:spLocks noGrp="1"/>
          </p:cNvSpPr>
          <p:nvPr>
            <p:ph type="title"/>
          </p:nvPr>
        </p:nvSpPr>
        <p:spPr>
          <a:xfrm>
            <a:off x="581192" y="702156"/>
            <a:ext cx="11029616" cy="1013800"/>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Cabin"/>
              <a:buNone/>
            </a:pPr>
            <a:r>
              <a:rPr lang="en-US" sz="2800" b="0" i="0" u="none" strike="noStrike" cap="none">
                <a:solidFill>
                  <a:schemeClr val="lt1"/>
                </a:solidFill>
                <a:latin typeface="Cabin"/>
                <a:ea typeface="Cabin"/>
                <a:cs typeface="Cabin"/>
                <a:sym typeface="Cabin"/>
              </a:rPr>
              <a:t>THE US NUCLEAR POSTURE REVIEW </a:t>
            </a:r>
            <a:endParaRPr sz="2800" b="0" i="0" u="none" strike="noStrike" cap="none">
              <a:solidFill>
                <a:schemeClr val="lt1"/>
              </a:solidFill>
              <a:latin typeface="Cabin"/>
              <a:ea typeface="Cabin"/>
              <a:cs typeface="Cabin"/>
              <a:sym typeface="Cabin"/>
            </a:endParaRPr>
          </a:p>
        </p:txBody>
      </p:sp>
      <p:pic>
        <p:nvPicPr>
          <p:cNvPr id="164" name="Shape 164"/>
          <p:cNvPicPr preferRelativeResize="0"/>
          <p:nvPr/>
        </p:nvPicPr>
        <p:blipFill rotWithShape="1">
          <a:blip r:embed="rId3">
            <a:alphaModFix/>
          </a:blip>
          <a:srcRect/>
          <a:stretch/>
        </p:blipFill>
        <p:spPr>
          <a:xfrm>
            <a:off x="2747168" y="2205037"/>
            <a:ext cx="6697663" cy="4467841"/>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69"/>
        <p:cNvGrpSpPr/>
        <p:nvPr/>
      </p:nvGrpSpPr>
      <p:grpSpPr>
        <a:xfrm>
          <a:off x="0" y="0"/>
          <a:ext cx="0" cy="0"/>
          <a:chOff x="0" y="0"/>
          <a:chExt cx="0" cy="0"/>
        </a:xfrm>
      </p:grpSpPr>
      <p:sp>
        <p:nvSpPr>
          <p:cNvPr id="170" name="Shape 170"/>
          <p:cNvSpPr txBox="1">
            <a:spLocks noGrp="1"/>
          </p:cNvSpPr>
          <p:nvPr>
            <p:ph type="title"/>
          </p:nvPr>
        </p:nvSpPr>
        <p:spPr>
          <a:xfrm>
            <a:off x="575894" y="729658"/>
            <a:ext cx="11029616" cy="988332"/>
          </a:xfrm>
          <a:prstGeom prst="rect">
            <a:avLst/>
          </a:prstGeom>
          <a:noFill/>
          <a:ln>
            <a:noFill/>
          </a:ln>
        </p:spPr>
        <p:txBody>
          <a:bodyPr spcFirstLastPara="1" wrap="square" lIns="91425" tIns="45700" rIns="91425" bIns="45700" anchor="b" anchorCtr="0">
            <a:noAutofit/>
          </a:bodyPr>
          <a:lstStyle/>
          <a:p>
            <a:pPr marL="0" marR="0" lvl="0" indent="0" algn="l" rtl="0">
              <a:spcBef>
                <a:spcPts val="0"/>
              </a:spcBef>
              <a:spcAft>
                <a:spcPts val="0"/>
              </a:spcAft>
              <a:buClr>
                <a:schemeClr val="lt1"/>
              </a:buClr>
              <a:buSzPts val="2800"/>
              <a:buFont typeface="Cabin"/>
              <a:buNone/>
            </a:pPr>
            <a:r>
              <a:rPr lang="en-US" sz="2800" b="0" i="0" u="none" strike="noStrike" cap="none">
                <a:solidFill>
                  <a:schemeClr val="lt1"/>
                </a:solidFill>
                <a:latin typeface="Cabin"/>
                <a:ea typeface="Cabin"/>
                <a:cs typeface="Cabin"/>
                <a:sym typeface="Cabin"/>
              </a:rPr>
              <a:t>NUCLEAR WEAPONS IN WASHINGTON</a:t>
            </a:r>
            <a:endParaRPr sz="2800" b="0" i="0" u="none" strike="noStrike" cap="none">
              <a:solidFill>
                <a:schemeClr val="lt1"/>
              </a:solidFill>
              <a:latin typeface="Cabin"/>
              <a:ea typeface="Cabin"/>
              <a:cs typeface="Cabin"/>
              <a:sym typeface="Cabin"/>
            </a:endParaRPr>
          </a:p>
        </p:txBody>
      </p:sp>
      <p:pic>
        <p:nvPicPr>
          <p:cNvPr id="171" name="Shape 171"/>
          <p:cNvPicPr preferRelativeResize="0"/>
          <p:nvPr/>
        </p:nvPicPr>
        <p:blipFill rotWithShape="1">
          <a:blip r:embed="rId3">
            <a:alphaModFix/>
          </a:blip>
          <a:srcRect b="5739"/>
          <a:stretch/>
        </p:blipFill>
        <p:spPr>
          <a:xfrm>
            <a:off x="2730418" y="2105678"/>
            <a:ext cx="6720568" cy="4459670"/>
          </a:xfrm>
          <a:prstGeom prst="rect">
            <a:avLst/>
          </a:prstGeom>
          <a:noFill/>
          <a:ln>
            <a:noFill/>
          </a:ln>
        </p:spPr>
      </p:pic>
    </p:spTree>
  </p:cSld>
  <p:clrMapOvr>
    <a:masterClrMapping/>
  </p:clrMapOvr>
</p:sld>
</file>

<file path=ppt/theme/theme1.xml><?xml version="1.0" encoding="utf-8"?>
<a:theme xmlns:a="http://schemas.openxmlformats.org/drawingml/2006/main" name="Dividend">
  <a:themeElements>
    <a:clrScheme name="Dividend">
      <a:dk1>
        <a:srgbClr val="000000"/>
      </a:dk1>
      <a:lt1>
        <a:srgbClr val="FFFFFF"/>
      </a:lt1>
      <a:dk2>
        <a:srgbClr val="3D3D3D"/>
      </a:dk2>
      <a:lt2>
        <a:srgbClr val="EBEBEB"/>
      </a:lt2>
      <a:accent1>
        <a:srgbClr val="366658"/>
      </a:accent1>
      <a:accent2>
        <a:srgbClr val="8CB64A"/>
      </a:accent2>
      <a:accent3>
        <a:srgbClr val="88D5A9"/>
      </a:accent3>
      <a:accent4>
        <a:srgbClr val="969FA7"/>
      </a:accent4>
      <a:accent5>
        <a:srgbClr val="E8A844"/>
      </a:accent5>
      <a:accent6>
        <a:srgbClr val="A1561F"/>
      </a:accent6>
      <a:hlink>
        <a:srgbClr val="828282"/>
      </a:hlink>
      <a:folHlink>
        <a:srgbClr val="A5A5A5"/>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TotalTime>
  <Words>4012</Words>
  <Application>Microsoft Office PowerPoint</Application>
  <PresentationFormat>Widescreen</PresentationFormat>
  <Paragraphs>345</Paragraphs>
  <Slides>37</Slides>
  <Notes>37</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37</vt:i4>
      </vt:variant>
    </vt:vector>
  </HeadingPairs>
  <TitlesOfParts>
    <vt:vector size="42" baseType="lpstr">
      <vt:lpstr>Arial</vt:lpstr>
      <vt:lpstr>Calibri</vt:lpstr>
      <vt:lpstr>Cabin</vt:lpstr>
      <vt:lpstr>Noto Sans Symbols</vt:lpstr>
      <vt:lpstr>Dividend</vt:lpstr>
      <vt:lpstr>NUCLEAR WEAPONS AND  SOCIAL JUSTICE: BUILDING AN INTERCONNECTED MOVEMENT</vt:lpstr>
      <vt:lpstr>WASHINGTON PHYSICIANS FOR SOCIAL RESPONSIBILITY </vt:lpstr>
      <vt:lpstr>YOUR TOP FUNDING PRIORITY? </vt:lpstr>
      <vt:lpstr>TRUMP’S 2019 BUDGET REQUEST </vt:lpstr>
      <vt:lpstr>SPENDING ON NUCLEAR WEAPONS </vt:lpstr>
      <vt:lpstr>PowerPoint Presentation</vt:lpstr>
      <vt:lpstr>GLOBAL CONTEXT </vt:lpstr>
      <vt:lpstr>THE US NUCLEAR POSTURE REVIEW </vt:lpstr>
      <vt:lpstr>NUCLEAR WEAPONS IN WASHINGTON</vt:lpstr>
      <vt:lpstr>WHY FIND INTERSECTIONALITY? </vt:lpstr>
      <vt:lpstr>PowerPoint Presentation</vt:lpstr>
      <vt:lpstr>SPENDING ON NUCLEAR WEAPONS </vt:lpstr>
      <vt:lpstr>10 YEARS OF NUCLEAR WEAPONS FUNDING</vt:lpstr>
      <vt:lpstr>CRADLE TO GRAVE </vt:lpstr>
      <vt:lpstr>PowerPoint Presentation</vt:lpstr>
      <vt:lpstr>PowerPoint Presentation</vt:lpstr>
      <vt:lpstr>NUCLEAR WEAPONS PRODUCTION</vt:lpstr>
      <vt:lpstr>PowerPoint Presentation</vt:lpstr>
      <vt:lpstr>PowerPoint Presentation</vt:lpstr>
      <vt:lpstr>PowerPoint Presentation</vt:lpstr>
      <vt:lpstr>USE OF NUCLEAR WEAPONS</vt:lpstr>
      <vt:lpstr>PowerPoint Presentation</vt:lpstr>
      <vt:lpstr>CLEANUP OF NUCLEAR WASTE </vt:lpstr>
      <vt:lpstr>PowerPoint Presentation</vt:lpstr>
      <vt:lpstr>CRADLE TO GRAVE </vt:lpstr>
      <vt:lpstr>A HISTORY OF INTERSECTIONALITY </vt:lpstr>
      <vt:lpstr>A CULTURE OF EXCLUSION </vt:lpstr>
      <vt:lpstr>YOUR REACTIONS</vt:lpstr>
      <vt:lpstr>PROGRESS AND CHANGE </vt:lpstr>
      <vt:lpstr>INTERNATIONAL </vt:lpstr>
      <vt:lpstr>NATIONAL</vt:lpstr>
      <vt:lpstr>LOCAL</vt:lpstr>
      <vt:lpstr>NUCLEAR WEAPONS ACTIVISM IN  NW WASHINGTON</vt:lpstr>
      <vt:lpstr>GUIDING QUESTIONS</vt:lpstr>
      <vt:lpstr>CONNECTING IN YOUR COMMUNITY</vt:lpstr>
      <vt:lpstr>TAKING THE NEXT STEP</vt:lpstr>
      <vt:lpstr>THANK YOU! </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NUCLEAR WEAPONS AND  SOCIAL JUSTICE: BUILDING AN INTERCONNECTED MOVEMENT</dc:title>
  <dc:creator>Powell</dc:creator>
  <cp:lastModifiedBy>Powel</cp:lastModifiedBy>
  <cp:revision>2</cp:revision>
  <dcterms:modified xsi:type="dcterms:W3CDTF">2018-05-18T19:48:35Z</dcterms:modified>
</cp:coreProperties>
</file>