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bin"/>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t.ly/2MgAIK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it.ly/2ltOGN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r.org/blog/resource/nuclear-famine-two-billion-people-at-risk/?sf_action=get_data&amp;sf_data=all&amp;_sft_resource_category=nuclear-weapons&amp;_sft_resource_tag=rep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 what do we specifically spend on nuclear weapons?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Congressional Budget Office estimates that we’re going to spend $400 billion over the next 10 years on nuclear weapons</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That’s roughly $1.</a:t>
            </a:r>
            <a:r>
              <a:rPr lang="en-US"/>
              <a:t>7</a:t>
            </a:r>
            <a:r>
              <a:rPr lang="en-US" sz="1200" b="0" i="0" u="none" strike="noStrike" cap="none">
                <a:solidFill>
                  <a:schemeClr val="dk1"/>
                </a:solidFill>
                <a:latin typeface="Calibri"/>
                <a:ea typeface="Calibri"/>
                <a:cs typeface="Calibri"/>
                <a:sym typeface="Calibri"/>
              </a:rPr>
              <a:t> trillion over 30 years, with inflation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That’s a huge number, and it’s hard to visualize a trillion dollars, so I like to break it down</a:t>
            </a:r>
            <a:endParaRPr sz="1200" b="0" i="0" u="none" strike="noStrike" cap="none">
              <a:solidFill>
                <a:schemeClr val="dk1"/>
              </a:solidFill>
              <a:latin typeface="Calibri"/>
              <a:ea typeface="Calibri"/>
              <a:cs typeface="Calibri"/>
              <a:sym typeface="Calibri"/>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calculate it out, $400 billion comes to $4.6 million, every single hour, for 10 years</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What else could we do with that money? How many of the issues that people talked about before could be solved with that kind of funding?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It’s important to know that this is not just money for maintaining our current nuclear weapons</a:t>
            </a:r>
            <a:r>
              <a:rPr lang="en-US"/>
              <a:t>;</a:t>
            </a:r>
            <a:r>
              <a:rPr lang="en-US" sz="1200" b="0" i="0" u="none" strike="noStrike" cap="none">
                <a:solidFill>
                  <a:schemeClr val="dk1"/>
                </a:solidFill>
                <a:latin typeface="Calibri"/>
                <a:ea typeface="Calibri"/>
                <a:cs typeface="Calibri"/>
                <a:sym typeface="Calibri"/>
              </a:rPr>
              <a:t> it’s going towards rebuilding every part of nuclear weapons “triad” – the submarines, air bombers, and ground launched missiles. We are making </a:t>
            </a:r>
            <a:r>
              <a:rPr lang="en-US" sz="1200" b="0" i="1" u="none" strike="noStrike" cap="none">
                <a:solidFill>
                  <a:schemeClr val="dk1"/>
                </a:solidFill>
                <a:latin typeface="Calibri"/>
                <a:ea typeface="Calibri"/>
                <a:cs typeface="Calibri"/>
                <a:sym typeface="Calibri"/>
              </a:rPr>
              <a:t>new </a:t>
            </a:r>
            <a:r>
              <a:rPr lang="en-US" sz="1200" b="0" i="0" u="none" strike="noStrike" cap="none">
                <a:solidFill>
                  <a:schemeClr val="dk1"/>
                </a:solidFill>
                <a:latin typeface="Calibri"/>
                <a:ea typeface="Calibri"/>
                <a:cs typeface="Calibri"/>
                <a:sym typeface="Calibri"/>
              </a:rPr>
              <a:t>nuclear weapons.</a:t>
            </a:r>
            <a:r>
              <a:rPr lang="en-US" sz="1200" b="0" i="1"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is provoking a new arms race, because it’s forcing other nuclear weapons states to keep up. </a:t>
            </a:r>
            <a:endParaRPr/>
          </a:p>
        </p:txBody>
      </p:sp>
      <p:sp>
        <p:nvSpPr>
          <p:cNvPr id="162" name="Shape 1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a:t>In 2017, the UN passed the Treaty on the Prohibition of Nuclear Weapons, which makes it illegal for signatory countries to possess, make, or use nuclear weapons. This is a huge step towards a world without nuclear weapons. The US did not vote to support the treaty and is unlikely to ratify it.</a:t>
            </a:r>
            <a:endParaRPr/>
          </a:p>
          <a:p>
            <a:pPr marL="171450" marR="0" lvl="0" indent="-171450" algn="l" rtl="0">
              <a:spcBef>
                <a:spcPts val="0"/>
              </a:spcBef>
              <a:spcAft>
                <a:spcPts val="0"/>
              </a:spcAft>
              <a:buClr>
                <a:schemeClr val="dk1"/>
              </a:buClr>
              <a:buSzPts val="1200"/>
              <a:buFont typeface="Arial"/>
              <a:buChar char="•"/>
            </a:pPr>
            <a:r>
              <a:rPr lang="en-US"/>
              <a:t>Instead, the US is moving in the opposite direction. This Administration released a new “nuclear posture review” - a statement of the role of nuclear weapons in our military. It calls for not just the “modernization” program we talked about earlier, but also new, more dangerous nuclear weapons, expanding the situations in which we might use nuclear weapons, and drastically reducing the role of diplomacy and disarmament. This is a dangerous direction that we’re now moving in. </a:t>
            </a:r>
            <a:endParaRPr/>
          </a:p>
          <a:p>
            <a:pPr marL="0" marR="0" lvl="0" indent="0" algn="l" rtl="0">
              <a:spcBef>
                <a:spcPts val="0"/>
              </a:spcBef>
              <a:spcAft>
                <a:spcPts val="0"/>
              </a:spcAft>
              <a:buNone/>
            </a:pPr>
            <a:r>
              <a:rPr lang="en-US"/>
              <a:t>There has been legislation introduced to reduce the risks of nuclear weapons, and we strongly support these bills: </a:t>
            </a:r>
            <a:endParaRPr/>
          </a:p>
          <a:p>
            <a:pPr marL="171450" marR="0" lvl="0" indent="-171450" algn="l" rtl="0">
              <a:spcBef>
                <a:spcPts val="0"/>
              </a:spcBef>
              <a:spcAft>
                <a:spcPts val="0"/>
              </a:spcAft>
              <a:buClr>
                <a:schemeClr val="dk1"/>
              </a:buClr>
              <a:buSzPts val="1200"/>
              <a:buFont typeface="Arial"/>
              <a:buChar char="•"/>
            </a:pPr>
            <a:r>
              <a:rPr lang="en-US"/>
              <a:t>The Restricting First Use of Nuclear Weapons Act, which would require Congress to authorize any “first-use” of nuclear weapons</a:t>
            </a:r>
            <a:endParaRPr/>
          </a:p>
          <a:p>
            <a:pPr marL="171450" marR="0" lvl="0" indent="-171450" algn="l" rtl="0">
              <a:spcBef>
                <a:spcPts val="0"/>
              </a:spcBef>
              <a:spcAft>
                <a:spcPts val="0"/>
              </a:spcAft>
              <a:buClr>
                <a:schemeClr val="dk1"/>
              </a:buClr>
              <a:buSzPts val="1200"/>
              <a:buFont typeface="Arial"/>
              <a:buChar char="•"/>
            </a:pPr>
            <a:r>
              <a:rPr lang="en-US"/>
              <a:t>Going even further, a bill introduced by our own Rep. Adam Smith to enact a “no first use” policy, so that we would never be the first country to use nuclear weapons</a:t>
            </a:r>
            <a:endParaRPr/>
          </a:p>
          <a:p>
            <a:pPr marL="171450" marR="0" lvl="0" indent="-171450" algn="l" rtl="0">
              <a:spcBef>
                <a:spcPts val="0"/>
              </a:spcBef>
              <a:spcAft>
                <a:spcPts val="0"/>
              </a:spcAft>
              <a:buClr>
                <a:schemeClr val="dk1"/>
              </a:buClr>
              <a:buSzPts val="1200"/>
              <a:buFont typeface="Arial"/>
              <a:buChar char="•"/>
            </a:pPr>
            <a:r>
              <a:rPr lang="en-US"/>
              <a:t>And in response to the crisis in North Korea, legislation in the House + Senate to restrict military violence in North Korea without Congressional approval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Shape 1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6679" marR="0" lvl="0" indent="-176679" algn="l" rtl="0">
              <a:spcBef>
                <a:spcPts val="0"/>
              </a:spcBef>
              <a:spcAft>
                <a:spcPts val="0"/>
              </a:spcAft>
              <a:buClr>
                <a:schemeClr val="dk1"/>
              </a:buClr>
              <a:buSzPts val="1200"/>
              <a:buFont typeface="Arial"/>
              <a:buChar char="•"/>
            </a:pPr>
            <a:r>
              <a:rPr lang="en-US" sz="1200" b="0" i="1" u="none" strike="noStrike" cap="none">
                <a:solidFill>
                  <a:schemeClr val="dk1"/>
                </a:solidFill>
                <a:latin typeface="Calibri"/>
                <a:ea typeface="Calibri"/>
                <a:cs typeface="Calibri"/>
                <a:sym typeface="Calibri"/>
              </a:rPr>
              <a:t>Question for the audience: How many nuclear weapons do you think the US has today? Get a few answers </a:t>
            </a:r>
            <a:endParaRPr sz="1200" b="0" i="0" u="none" strike="noStrike" cap="none">
              <a:solidFill>
                <a:schemeClr val="dk1"/>
              </a:solidFill>
              <a:latin typeface="Calibri"/>
              <a:ea typeface="Calibri"/>
              <a:cs typeface="Calibri"/>
              <a:sym typeface="Calibri"/>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US has nearly </a:t>
            </a:r>
            <a:r>
              <a:rPr lang="en-US"/>
              <a:t>6,500</a:t>
            </a:r>
            <a:r>
              <a:rPr lang="en-US" sz="1200" b="0" i="0" u="none" strike="noStrike" cap="none">
                <a:solidFill>
                  <a:schemeClr val="dk1"/>
                </a:solidFill>
                <a:latin typeface="Calibri"/>
                <a:ea typeface="Calibri"/>
                <a:cs typeface="Calibri"/>
                <a:sym typeface="Calibri"/>
              </a:rPr>
              <a:t> nuclear weapons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Nearly 1000 of those are on hair-trigger alert, meaning they can be launched within minutes.</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President also has sole authority to launch them, and doesn’t need to consult anyone else in the military or government. </a:t>
            </a:r>
            <a:endParaRPr/>
          </a:p>
        </p:txBody>
      </p:sp>
      <p:sp>
        <p:nvSpPr>
          <p:cNvPr id="105" name="Shape 1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is often thought of as a Cold War era issue, but it is just as important as it was during that time.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Unfortunately, it has largely flown under the radar since 1991.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world still has nearly 15,000 nuclear weapons, in the hands of 9 countries. </a:t>
            </a:r>
            <a:endParaRPr sz="1200" b="0" i="0" u="none" strike="noStrike" cap="none">
              <a:solidFill>
                <a:schemeClr val="dk1"/>
              </a:solidFill>
              <a:latin typeface="Calibri"/>
              <a:ea typeface="Calibri"/>
              <a:cs typeface="Calibri"/>
              <a:sym typeface="Calibri"/>
            </a:endParaRPr>
          </a:p>
          <a:p>
            <a:pPr marL="176678" marR="0" lvl="0" indent="-17667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US and Russia have </a:t>
            </a:r>
            <a:r>
              <a:rPr lang="en-US"/>
              <a:t>over </a:t>
            </a:r>
            <a:r>
              <a:rPr lang="en-US" sz="1200" b="0" i="0" u="none" strike="noStrike" cap="none">
                <a:solidFill>
                  <a:schemeClr val="dk1"/>
                </a:solidFill>
                <a:latin typeface="Calibri"/>
                <a:ea typeface="Calibri"/>
                <a:cs typeface="Calibri"/>
                <a:sym typeface="Calibri"/>
              </a:rPr>
              <a:t>90% of those </a:t>
            </a:r>
            <a:endParaRPr sz="1200" b="0" i="0" u="none" strike="noStrike" cap="none">
              <a:solidFill>
                <a:schemeClr val="dk1"/>
              </a:solidFill>
              <a:latin typeface="Calibri"/>
              <a:ea typeface="Calibri"/>
              <a:cs typeface="Calibri"/>
              <a:sym typeface="Calibri"/>
            </a:endParaRPr>
          </a:p>
          <a:p>
            <a:pPr marL="176679" marR="0" lvl="0" indent="-176679" algn="l" rtl="0">
              <a:spcBef>
                <a:spcPts val="0"/>
              </a:spcBef>
              <a:spcAft>
                <a:spcPts val="0"/>
              </a:spcAft>
              <a:buClr>
                <a:schemeClr val="dk1"/>
              </a:buClr>
              <a:buSzPts val="1200"/>
              <a:buFont typeface="Arial"/>
              <a:buChar char="•"/>
            </a:pPr>
            <a:r>
              <a:rPr lang="en-US"/>
              <a:t>The weapons we have today are up to 100 times more powerful than those used in 1945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spcBef>
                <a:spcPts val="0"/>
              </a:spcBef>
              <a:spcAft>
                <a:spcPts val="0"/>
              </a:spcAft>
              <a:buSzPts val="1400"/>
              <a:buChar char="●"/>
            </a:pPr>
            <a:r>
              <a:rPr lang="en-US"/>
              <a:t>Here in WA state, we have the largest concentration of nuclear weapons in the US</a:t>
            </a:r>
            <a:endParaRPr/>
          </a:p>
          <a:p>
            <a:pPr marL="457200" lvl="0" indent="-317500">
              <a:spcBef>
                <a:spcPts val="0"/>
              </a:spcBef>
              <a:spcAft>
                <a:spcPts val="0"/>
              </a:spcAft>
              <a:buSzPts val="1400"/>
              <a:buChar char="●"/>
            </a:pPr>
            <a:r>
              <a:rPr lang="en-US"/>
              <a:t>If WA were a country, we would be the third largest nuclear weapons country in the world </a:t>
            </a:r>
            <a:endParaRPr/>
          </a:p>
          <a:p>
            <a:pPr marL="457200" lvl="0" indent="-317500">
              <a:spcBef>
                <a:spcPts val="0"/>
              </a:spcBef>
              <a:spcAft>
                <a:spcPts val="0"/>
              </a:spcAft>
              <a:buSzPts val="1400"/>
              <a:buChar char="●"/>
            </a:pPr>
            <a:r>
              <a:rPr lang="en-US"/>
              <a:t>these weapons are just 20 miles from where we’re sitting today</a:t>
            </a:r>
            <a:endParaRPr/>
          </a:p>
        </p:txBody>
      </p:sp>
      <p:sp>
        <p:nvSpPr>
          <p:cNvPr id="120" name="Shape 12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sz="950">
                <a:solidFill>
                  <a:srgbClr val="222222"/>
                </a:solidFill>
                <a:latin typeface="Arial"/>
                <a:ea typeface="Arial"/>
                <a:cs typeface="Arial"/>
                <a:sym typeface="Arial"/>
              </a:rPr>
              <a:t>This image shows the effect of a 455 Kiloton bomb aerial burst on Seattle - the same size as the warheads on the submarines in WA state </a:t>
            </a:r>
            <a:endParaRPr sz="950">
              <a:solidFill>
                <a:srgbClr val="222222"/>
              </a:solidFill>
              <a:latin typeface="Arial"/>
              <a:ea typeface="Arial"/>
              <a:cs typeface="Arial"/>
              <a:sym typeface="Arial"/>
            </a:endParaRPr>
          </a:p>
          <a:p>
            <a:pPr marL="0" lvl="0" indent="0">
              <a:spcBef>
                <a:spcPts val="0"/>
              </a:spcBef>
              <a:spcAft>
                <a:spcPts val="0"/>
              </a:spcAft>
              <a:buClr>
                <a:schemeClr val="dk1"/>
              </a:buClr>
              <a:buSzPts val="1100"/>
              <a:buFont typeface="Arial"/>
              <a:buNone/>
            </a:pPr>
            <a:endParaRPr sz="950">
              <a:solidFill>
                <a:srgbClr val="222222"/>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950">
                <a:solidFill>
                  <a:srgbClr val="222222"/>
                </a:solidFill>
                <a:latin typeface="Arial"/>
                <a:ea typeface="Arial"/>
                <a:cs typeface="Arial"/>
                <a:sym typeface="Arial"/>
              </a:rPr>
              <a:t>circles represent different effects from the bomb </a:t>
            </a:r>
            <a:endParaRPr sz="950">
              <a:solidFill>
                <a:srgbClr val="222222"/>
              </a:solidFill>
              <a:latin typeface="Arial"/>
              <a:ea typeface="Arial"/>
              <a:cs typeface="Arial"/>
              <a:sym typeface="Arial"/>
            </a:endParaRPr>
          </a:p>
          <a:p>
            <a:pPr marL="457200" lvl="0" indent="-288925">
              <a:spcBef>
                <a:spcPts val="0"/>
              </a:spcBef>
              <a:spcAft>
                <a:spcPts val="0"/>
              </a:spcAft>
              <a:buClr>
                <a:srgbClr val="222222"/>
              </a:buClr>
              <a:buSzPts val="950"/>
              <a:buFont typeface="Arial"/>
              <a:buChar char="●"/>
            </a:pPr>
            <a:r>
              <a:rPr lang="en-US" sz="950">
                <a:solidFill>
                  <a:srgbClr val="222222"/>
                </a:solidFill>
                <a:latin typeface="Arial"/>
                <a:ea typeface="Arial"/>
                <a:cs typeface="Arial"/>
                <a:sym typeface="Arial"/>
              </a:rPr>
              <a:t>1st (yellow) circle:  fireball at center of explosion - hotter than surface of the sun, everything is vaporized </a:t>
            </a:r>
            <a:endParaRPr sz="950">
              <a:solidFill>
                <a:srgbClr val="222222"/>
              </a:solidFill>
              <a:latin typeface="Arial"/>
              <a:ea typeface="Arial"/>
              <a:cs typeface="Arial"/>
              <a:sym typeface="Arial"/>
            </a:endParaRPr>
          </a:p>
          <a:p>
            <a:pPr marL="457200" lvl="0" indent="-288925" rtl="0">
              <a:spcBef>
                <a:spcPts val="0"/>
              </a:spcBef>
              <a:spcAft>
                <a:spcPts val="0"/>
              </a:spcAft>
              <a:buClr>
                <a:srgbClr val="222222"/>
              </a:buClr>
              <a:buSzPts val="950"/>
              <a:buFont typeface="Arial"/>
              <a:buChar char="●"/>
            </a:pPr>
            <a:r>
              <a:rPr lang="en-US" sz="950">
                <a:solidFill>
                  <a:srgbClr val="222222"/>
                </a:solidFill>
                <a:latin typeface="Arial"/>
                <a:ea typeface="Arial"/>
                <a:cs typeface="Arial"/>
                <a:sym typeface="Arial"/>
              </a:rPr>
              <a:t>2nd (red) circle: no survivors, most structures are destroyed </a:t>
            </a:r>
            <a:endParaRPr sz="950">
              <a:solidFill>
                <a:srgbClr val="222222"/>
              </a:solidFill>
              <a:latin typeface="Arial"/>
              <a:ea typeface="Arial"/>
              <a:cs typeface="Arial"/>
              <a:sym typeface="Arial"/>
            </a:endParaRPr>
          </a:p>
          <a:p>
            <a:pPr marL="457200" lvl="0" indent="-288925">
              <a:spcBef>
                <a:spcPts val="0"/>
              </a:spcBef>
              <a:spcAft>
                <a:spcPts val="0"/>
              </a:spcAft>
              <a:buClr>
                <a:srgbClr val="222222"/>
              </a:buClr>
              <a:buSzPts val="950"/>
              <a:buFont typeface="Arial"/>
              <a:buChar char="●"/>
            </a:pPr>
            <a:r>
              <a:rPr lang="en-US" sz="950">
                <a:solidFill>
                  <a:srgbClr val="222222"/>
                </a:solidFill>
                <a:latin typeface="Arial"/>
                <a:ea typeface="Arial"/>
                <a:cs typeface="Arial"/>
                <a:sym typeface="Arial"/>
              </a:rPr>
              <a:t>gray/blue circle: injuries are universal, most residential buildings collapse. Because of blast, no medical system to address needs of survivors </a:t>
            </a:r>
            <a:endParaRPr sz="950">
              <a:solidFill>
                <a:srgbClr val="222222"/>
              </a:solidFill>
              <a:latin typeface="Arial"/>
              <a:ea typeface="Arial"/>
              <a:cs typeface="Arial"/>
              <a:sym typeface="Arial"/>
            </a:endParaRPr>
          </a:p>
          <a:p>
            <a:pPr marL="457200" lvl="0" indent="-288925">
              <a:spcBef>
                <a:spcPts val="0"/>
              </a:spcBef>
              <a:spcAft>
                <a:spcPts val="0"/>
              </a:spcAft>
              <a:buClr>
                <a:srgbClr val="222222"/>
              </a:buClr>
              <a:buSzPts val="950"/>
              <a:buFont typeface="Arial"/>
              <a:buChar char="●"/>
            </a:pPr>
            <a:r>
              <a:rPr lang="en-US" sz="950">
                <a:solidFill>
                  <a:srgbClr val="222222"/>
                </a:solidFill>
                <a:latin typeface="Arial"/>
                <a:ea typeface="Arial"/>
                <a:cs typeface="Arial"/>
                <a:sym typeface="Arial"/>
              </a:rPr>
              <a:t>orange circle - nearly universal 3rd degree burns </a:t>
            </a:r>
            <a:endParaRPr sz="950">
              <a:solidFill>
                <a:srgbClr val="222222"/>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950">
                <a:solidFill>
                  <a:srgbClr val="222222"/>
                </a:solidFill>
                <a:latin typeface="Arial"/>
                <a:ea typeface="Arial"/>
                <a:cs typeface="Arial"/>
                <a:sym typeface="Arial"/>
              </a:rPr>
              <a:t> this is one image of what we will lose</a:t>
            </a:r>
            <a:endParaRPr sz="950">
              <a:solidFill>
                <a:srgbClr val="222222"/>
              </a:solidFill>
              <a:latin typeface="Arial"/>
              <a:ea typeface="Arial"/>
              <a:cs typeface="Arial"/>
              <a:sym typeface="Arial"/>
            </a:endParaRPr>
          </a:p>
          <a:p>
            <a:pPr marL="0" lvl="0" indent="0">
              <a:spcBef>
                <a:spcPts val="0"/>
              </a:spcBef>
              <a:spcAft>
                <a:spcPts val="0"/>
              </a:spcAft>
              <a:buNone/>
            </a:pPr>
            <a:endParaRPr/>
          </a:p>
          <a:p>
            <a:pPr marL="0" lvl="0" indent="0">
              <a:spcBef>
                <a:spcPts val="0"/>
              </a:spcBef>
              <a:spcAft>
                <a:spcPts val="0"/>
              </a:spcAft>
              <a:buNone/>
            </a:pPr>
            <a:r>
              <a:rPr lang="en-US"/>
              <a:t>Nukemap: </a:t>
            </a:r>
            <a:r>
              <a:rPr lang="en-US" u="sng">
                <a:solidFill>
                  <a:schemeClr val="hlink"/>
                </a:solidFill>
                <a:hlinkClick r:id="rId3"/>
              </a:rPr>
              <a:t>https://bit.ly/2MgAIKG</a:t>
            </a:r>
            <a:endParaRPr/>
          </a:p>
          <a:p>
            <a:pPr marL="0" lvl="0" indent="0">
              <a:spcBef>
                <a:spcPts val="0"/>
              </a:spcBef>
              <a:spcAft>
                <a:spcPts val="0"/>
              </a:spcAft>
              <a:buNone/>
            </a:pPr>
            <a:r>
              <a:rPr lang="en-US"/>
              <a:t>Another simulator: </a:t>
            </a:r>
            <a:r>
              <a:rPr lang="en-US" u="sng">
                <a:solidFill>
                  <a:schemeClr val="hlink"/>
                </a:solidFill>
                <a:hlinkClick r:id="rId4"/>
              </a:rPr>
              <a:t>https://bit.ly/2ltOGNC</a:t>
            </a:r>
            <a:endParaRPr/>
          </a:p>
          <a:p>
            <a:pPr marL="0" lvl="0" indent="0">
              <a:spcBef>
                <a:spcPts val="0"/>
              </a:spcBef>
              <a:spcAft>
                <a:spcPts val="0"/>
              </a:spcAft>
              <a:buNone/>
            </a:pPr>
            <a:endParaRPr/>
          </a:p>
        </p:txBody>
      </p:sp>
      <p:sp>
        <p:nvSpPr>
          <p:cNvPr id="128" name="Shape 12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This is an example of what we would lose </a:t>
            </a:r>
            <a:endParaRPr/>
          </a:p>
        </p:txBody>
      </p:sp>
      <p:sp>
        <p:nvSpPr>
          <p:cNvPr id="134" name="Shape 13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a:t>
            </a:r>
            <a:r>
              <a:rPr lang="en-US"/>
              <a:t>is image shows a survivor, or hibakusha, from Nagasaki, holding a picture of himself taken in 1945</a:t>
            </a:r>
            <a:r>
              <a:rPr lang="en-US" sz="1200" b="0" i="0" u="none" strike="noStrike" cap="none">
                <a:solidFill>
                  <a:schemeClr val="dk1"/>
                </a:solidFill>
                <a:latin typeface="Calibri"/>
                <a:ea typeface="Calibri"/>
                <a:cs typeface="Calibri"/>
                <a:sym typeface="Calibri"/>
              </a:rPr>
              <a:t>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Most of us are familiar with images from Hiroshima and Nagasaki after the bombing, in which over 200,000 people died.  </a:t>
            </a:r>
            <a:endParaRPr/>
          </a:p>
          <a:p>
            <a:pPr marL="176679" marR="0" lvl="0" indent="-1766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But it is important that we understand that the destruction of these two cities, as horrible as it was, does not begin to approximate what is likely to happen the next time nuclear weapons are used.</a:t>
            </a:r>
            <a:endParaRPr sz="1200" b="0" i="0" u="none" strike="noStrike" cap="none">
              <a:solidFill>
                <a:schemeClr val="dk1"/>
              </a:solidFill>
              <a:latin typeface="Calibri"/>
              <a:ea typeface="Calibri"/>
              <a:cs typeface="Calibri"/>
              <a:sym typeface="Calibri"/>
            </a:endParaRPr>
          </a:p>
          <a:p>
            <a:pPr marL="176678" marR="0" lvl="0" indent="-17667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war today will not involve just one or two bombs, and today, our nuclear weapons are up to hundreds of times more powerful than those used in Hiroshima. </a:t>
            </a:r>
            <a:endParaRPr sz="1200" b="0" i="0" u="none" strike="noStrike" cap="none">
              <a:solidFill>
                <a:schemeClr val="dk1"/>
              </a:solidFill>
              <a:latin typeface="Calibri"/>
              <a:ea typeface="Calibri"/>
              <a:cs typeface="Calibri"/>
              <a:sym typeface="Calibri"/>
            </a:endParaRPr>
          </a:p>
          <a:p>
            <a:pPr marL="176678" marR="0" lvl="0" indent="-176678" algn="l" rtl="0">
              <a:spcBef>
                <a:spcPts val="0"/>
              </a:spcBef>
              <a:spcAft>
                <a:spcPts val="0"/>
              </a:spcAft>
              <a:buClr>
                <a:schemeClr val="dk1"/>
              </a:buClr>
              <a:buSzPts val="1200"/>
              <a:buFont typeface="Arial"/>
              <a:buChar char="•"/>
            </a:pPr>
            <a:r>
              <a:rPr lang="en-US"/>
              <a:t>There are also now 9 countries with nuclear weapons, not 2, and more than one or two cities would be targeted </a:t>
            </a:r>
            <a:endParaRPr/>
          </a:p>
          <a:p>
            <a:pPr marL="176678" marR="0" lvl="0" indent="-176678" algn="l" rtl="0">
              <a:spcBef>
                <a:spcPts val="0"/>
              </a:spcBef>
              <a:spcAft>
                <a:spcPts val="0"/>
              </a:spcAft>
              <a:buClr>
                <a:schemeClr val="dk1"/>
              </a:buClr>
              <a:buSzPts val="1200"/>
              <a:buFont typeface="Arial"/>
              <a:buChar char="•"/>
            </a:pPr>
            <a:r>
              <a:rPr lang="en-US"/>
              <a:t>Even in a “limited” nuclear conflict, we could face extinction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For personal stories of hibakusha living in Seattle, see these interviews from the Seattle Hiroshima Club: http://seahiro.org/culture/interviews/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In the event of a nuclear war, we risk extinction as a species </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Report: </a:t>
            </a:r>
            <a:r>
              <a:rPr lang="en-US" u="sng">
                <a:solidFill>
                  <a:schemeClr val="hlink"/>
                </a:solidFill>
                <a:hlinkClick r:id="rId3"/>
              </a:rPr>
              <a:t>Nuclear Famine: 2 Billion People At Risk? </a:t>
            </a:r>
            <a:endParaRPr/>
          </a:p>
        </p:txBody>
      </p:sp>
      <p:sp>
        <p:nvSpPr>
          <p:cNvPr id="149" name="Shape 1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6678" marR="0" lvl="0" indent="-176678" algn="l" rtl="0">
              <a:spcBef>
                <a:spcPts val="0"/>
              </a:spcBef>
              <a:spcAft>
                <a:spcPts val="0"/>
              </a:spcAft>
              <a:buClr>
                <a:schemeClr val="dk1"/>
              </a:buClr>
              <a:buSzPts val="1200"/>
              <a:buFont typeface="Arial"/>
              <a:buChar char="•"/>
            </a:pPr>
            <a:r>
              <a:rPr lang="en-US"/>
              <a:t>Here’s a graph of how</a:t>
            </a:r>
            <a:r>
              <a:rPr lang="en-US" sz="1200" b="0" u="none" strike="noStrike" cap="none">
                <a:solidFill>
                  <a:schemeClr val="dk1"/>
                </a:solidFill>
                <a:latin typeface="Calibri"/>
                <a:ea typeface="Calibri"/>
                <a:cs typeface="Calibri"/>
                <a:sym typeface="Calibri"/>
              </a:rPr>
              <a:t> the government</a:t>
            </a:r>
            <a:r>
              <a:rPr lang="en-US" sz="1200" b="0" i="0" u="none" strike="noStrike" cap="none">
                <a:solidFill>
                  <a:schemeClr val="dk1"/>
                </a:solidFill>
                <a:latin typeface="Calibri"/>
                <a:ea typeface="Calibri"/>
                <a:cs typeface="Calibri"/>
                <a:sym typeface="Calibri"/>
              </a:rPr>
              <a:t> prioritizes our spending. This is Trump’s budget proposal for 201</a:t>
            </a:r>
            <a:r>
              <a:rPr lang="en-US"/>
              <a:t>9</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176678" lvl="0" indent="-176678" rtl="0">
              <a:spcBef>
                <a:spcPts val="0"/>
              </a:spcBef>
              <a:spcAft>
                <a:spcPts val="0"/>
              </a:spcAft>
              <a:buClr>
                <a:schemeClr val="dk1"/>
              </a:buClr>
              <a:buSzPts val="1200"/>
              <a:buFont typeface="Arial"/>
              <a:buChar char="•"/>
            </a:pPr>
            <a:r>
              <a:rPr lang="en-US"/>
              <a:t>only discretionary spending, does not include mandatory spending like social security, medicare and Medicaid, spending on the national debt, etc. It’s the money that our government can choose how to spend. </a:t>
            </a:r>
            <a:endParaRPr/>
          </a:p>
          <a:p>
            <a:pPr marL="176679" marR="0" lvl="0" indent="-176679" algn="l" rtl="0">
              <a:spcBef>
                <a:spcPts val="0"/>
              </a:spcBef>
              <a:spcAft>
                <a:spcPts val="0"/>
              </a:spcAft>
              <a:buClr>
                <a:schemeClr val="dk1"/>
              </a:buClr>
              <a:buSzPts val="1200"/>
              <a:buFont typeface="Arial"/>
              <a:buChar char="•"/>
            </a:pPr>
            <a:r>
              <a:rPr lang="en-US"/>
              <a:t>Over </a:t>
            </a:r>
            <a:r>
              <a:rPr lang="en-US" sz="1200" b="0" i="0" u="none" strike="noStrike" cap="none">
                <a:solidFill>
                  <a:schemeClr val="dk1"/>
                </a:solidFill>
                <a:latin typeface="Calibri"/>
                <a:ea typeface="Calibri"/>
                <a:cs typeface="Calibri"/>
                <a:sym typeface="Calibri"/>
              </a:rPr>
              <a:t>60% of spending is set to go to military, nearly everything else is getting cut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176679" marR="0" lvl="0" indent="-100479"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6679" marR="0" lvl="0" indent="-176679" algn="l" rtl="0">
              <a:spcBef>
                <a:spcPts val="0"/>
              </a:spcBef>
              <a:spcAft>
                <a:spcPts val="0"/>
              </a:spcAft>
              <a:buClr>
                <a:schemeClr val="dk1"/>
              </a:buClr>
              <a:buSzPts val="1200"/>
              <a:buFont typeface="Arial"/>
              <a:buChar char="•"/>
            </a:pPr>
            <a:r>
              <a:rPr lang="en-US" sz="1200" b="0" i="1" u="none" strike="noStrike" cap="none">
                <a:solidFill>
                  <a:schemeClr val="dk1"/>
                </a:solidFill>
                <a:latin typeface="Calibri"/>
                <a:ea typeface="Calibri"/>
                <a:cs typeface="Calibri"/>
                <a:sym typeface="Calibri"/>
              </a:rPr>
              <a:t>If people ask: Nuclear weapons are roughly 4% of military budget, but that is now set to increase to 7% </a:t>
            </a: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Shape 2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lstStyle>
            <a:lvl1pPr marR="0" lvl="0" algn="l" rtl="0">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22" name="Shape 2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6" name="Shape 8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3" name="Shape 9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Shape 26"/>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 name="Shape 28"/>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2"/>
              </a:buClr>
              <a:buSzPts val="1656"/>
              <a:buFont typeface="Noto Sans Symbols"/>
              <a:buNone/>
              <a:defRPr sz="18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29" name="Shape 2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39" name="Shape 3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lstStyle>
            <a:lvl1pPr marL="457200" marR="0" lvl="0" indent="-228600" algn="l" rtl="0">
              <a:spcBef>
                <a:spcPts val="24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1pPr>
            <a:lvl2pPr marL="914400" marR="0" lvl="1" indent="-228600" algn="l" rtl="0">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40" name="Shape 4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Shape 4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6" name="Shape 4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7" name="Shape 4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Shape 51"/>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Shape 5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Shape 5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9" name="Shape 59"/>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0" name="Shape 60"/>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1" name="Shape 6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Shape 65"/>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68" name="Shape 6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9" name="Shape 69"/>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70" name="Shape 70"/>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71" name="Shape 7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Shape 75"/>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39F8A"/>
              </a:buClr>
              <a:buSzPts val="2000"/>
              <a:buFont typeface="Cabin"/>
              <a:buNone/>
              <a:defRPr sz="20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lstStyle>
            <a:lvl1pPr marL="457200" marR="0" lvl="0" indent="-345440" algn="l" rtl="0">
              <a:spcBef>
                <a:spcPts val="400"/>
              </a:spcBef>
              <a:spcAft>
                <a:spcPts val="0"/>
              </a:spcAft>
              <a:buClr>
                <a:schemeClr val="accent2"/>
              </a:buClr>
              <a:buSzPts val="1840"/>
              <a:buFont typeface="Noto Sans Symbols"/>
              <a:buChar char="◼"/>
              <a:defRPr sz="2000" b="0" i="0" u="none" strike="noStrike" cap="none">
                <a:solidFill>
                  <a:schemeClr val="dk2"/>
                </a:solidFill>
                <a:latin typeface="Cabin"/>
                <a:ea typeface="Cabin"/>
                <a:cs typeface="Cabin"/>
                <a:sym typeface="Cabin"/>
              </a:defRPr>
            </a:lvl1pPr>
            <a:lvl2pPr marL="914400" marR="0" lvl="1" indent="-333756" algn="l" rtl="0">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78" name="Shape 78"/>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lstStyle>
            <a:lvl1pPr marL="457200" marR="0" lvl="0" indent="-228600" algn="r" rtl="0">
              <a:spcBef>
                <a:spcPts val="220"/>
              </a:spcBef>
              <a:spcAft>
                <a:spcPts val="0"/>
              </a:spcAft>
              <a:buClr>
                <a:schemeClr val="accent2"/>
              </a:buClr>
              <a:buSzPts val="1012"/>
              <a:buFont typeface="Noto Sans Symbols"/>
              <a:buNone/>
              <a:defRPr sz="1100" b="0" i="0" u="none" strike="noStrike" cap="none">
                <a:solidFill>
                  <a:schemeClr val="lt1"/>
                </a:solidFill>
                <a:latin typeface="Cabin"/>
                <a:ea typeface="Cabin"/>
                <a:cs typeface="Cabin"/>
                <a:sym typeface="Cabin"/>
              </a:defRPr>
            </a:lvl1pPr>
            <a:lvl2pPr marL="914400" marR="0" lvl="1" indent="-228600" algn="l" rtl="0">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9" name="Shape 7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Shape 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NUCLEAR WEAPONS 101 </a:t>
            </a:r>
            <a:endParaRPr sz="3600" b="0" i="0" u="none" strike="noStrike" cap="none">
              <a:solidFill>
                <a:schemeClr val="accent1"/>
              </a:solidFill>
              <a:latin typeface="Cabin"/>
              <a:ea typeface="Cabin"/>
              <a:cs typeface="Cabin"/>
              <a:sym typeface="Cabin"/>
            </a:endParaRPr>
          </a:p>
        </p:txBody>
      </p:sp>
      <p:sp>
        <p:nvSpPr>
          <p:cNvPr id="101" name="Shape 10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472"/>
              <a:buFont typeface="Noto Sans Symbols"/>
              <a:buNone/>
            </a:pPr>
            <a:endParaRPr sz="1600" b="0" i="0" u="none" strike="noStrike" cap="none">
              <a:solidFill>
                <a:schemeClr val="accent2"/>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SPENDING ON NUCLEAR WEAPONS </a:t>
            </a:r>
            <a:endParaRPr sz="2800" b="0" i="0" u="none" strike="noStrike" cap="none">
              <a:solidFill>
                <a:schemeClr val="lt1"/>
              </a:solidFill>
              <a:latin typeface="Cabin"/>
              <a:ea typeface="Cabin"/>
              <a:cs typeface="Cabin"/>
              <a:sym typeface="Cabin"/>
            </a:endParaRPr>
          </a:p>
        </p:txBody>
      </p:sp>
      <p:sp>
        <p:nvSpPr>
          <p:cNvPr id="165" name="Shape 165"/>
          <p:cNvSpPr txBox="1">
            <a:spLocks noGrp="1"/>
          </p:cNvSpPr>
          <p:nvPr>
            <p:ph type="body" idx="1"/>
          </p:nvPr>
        </p:nvSpPr>
        <p:spPr>
          <a:xfrm>
            <a:off x="581192" y="2180496"/>
            <a:ext cx="6837918" cy="2668595"/>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$400 billion over the next 10 years,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$1.7 trillion over 30 years </a:t>
            </a:r>
            <a:endParaRPr/>
          </a:p>
          <a:p>
            <a:pPr marL="306000" marR="0" lvl="0" indent="-306000" algn="l" rtl="0">
              <a:spcBef>
                <a:spcPts val="1080"/>
              </a:spcBef>
              <a:spcAft>
                <a:spcPts val="0"/>
              </a:spcAft>
              <a:buClr>
                <a:schemeClr val="accent2"/>
              </a:buClr>
              <a:buSzPts val="2208"/>
              <a:buFont typeface="Noto Sans Symbols"/>
              <a:buChar char="◼"/>
            </a:pPr>
            <a:r>
              <a:rPr lang="en-US" sz="2400" b="1" i="0" u="none" strike="noStrike" cap="none">
                <a:solidFill>
                  <a:schemeClr val="dk2"/>
                </a:solidFill>
                <a:latin typeface="Cabin"/>
                <a:ea typeface="Cabin"/>
                <a:cs typeface="Cabin"/>
                <a:sym typeface="Cabin"/>
              </a:rPr>
              <a:t>$4.6 million every hour, for the next 30 years </a:t>
            </a:r>
            <a:endParaRPr sz="2400" b="1" i="0" u="none" strike="noStrike" cap="none">
              <a:solidFill>
                <a:schemeClr val="dk2"/>
              </a:solidFill>
              <a:latin typeface="Cabin"/>
              <a:ea typeface="Cabin"/>
              <a:cs typeface="Cabin"/>
              <a:sym typeface="Cabin"/>
            </a:endParaRPr>
          </a:p>
        </p:txBody>
      </p:sp>
      <p:pic>
        <p:nvPicPr>
          <p:cNvPr id="166" name="Shape 166"/>
          <p:cNvPicPr preferRelativeResize="0"/>
          <p:nvPr/>
        </p:nvPicPr>
        <p:blipFill rotWithShape="1">
          <a:blip r:embed="rId3">
            <a:alphaModFix/>
          </a:blip>
          <a:srcRect/>
          <a:stretch/>
        </p:blipFill>
        <p:spPr>
          <a:xfrm>
            <a:off x="8084128" y="2043547"/>
            <a:ext cx="2805544" cy="2805544"/>
          </a:xfrm>
          <a:prstGeom prst="rect">
            <a:avLst/>
          </a:prstGeom>
          <a:noFill/>
          <a:ln>
            <a:noFill/>
          </a:ln>
        </p:spPr>
      </p:pic>
      <p:sp>
        <p:nvSpPr>
          <p:cNvPr id="167" name="Shape 167"/>
          <p:cNvSpPr txBox="1"/>
          <p:nvPr/>
        </p:nvSpPr>
        <p:spPr>
          <a:xfrm>
            <a:off x="3159691" y="5764697"/>
            <a:ext cx="587261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bin"/>
                <a:ea typeface="Cabin"/>
                <a:cs typeface="Cabin"/>
                <a:sym typeface="Cabin"/>
              </a:rPr>
              <a:t>WHAT COULD WE SPEND THAT MONEY ON INSTEAD? </a:t>
            </a:r>
            <a:endParaRPr sz="1800" b="0" i="0" u="none" strike="noStrike" cap="none">
              <a:solidFill>
                <a:schemeClr val="dk1"/>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a:t>NUCLEAR POLICY AND OPPORTUNITIES  </a:t>
            </a:r>
            <a:endParaRPr sz="2800" b="0" i="0" u="none" strike="noStrike" cap="none">
              <a:solidFill>
                <a:schemeClr val="lt1"/>
              </a:solidFill>
              <a:latin typeface="Cabin"/>
              <a:ea typeface="Cabin"/>
              <a:cs typeface="Cabin"/>
              <a:sym typeface="Cabin"/>
            </a:endParaRPr>
          </a:p>
        </p:txBody>
      </p:sp>
      <p:pic>
        <p:nvPicPr>
          <p:cNvPr id="174" name="Shape 174"/>
          <p:cNvPicPr preferRelativeResize="0"/>
          <p:nvPr/>
        </p:nvPicPr>
        <p:blipFill rotWithShape="1">
          <a:blip r:embed="rId3">
            <a:alphaModFix/>
          </a:blip>
          <a:srcRect/>
          <a:stretch/>
        </p:blipFill>
        <p:spPr>
          <a:xfrm>
            <a:off x="5560075" y="2571925"/>
            <a:ext cx="6226124" cy="4153301"/>
          </a:xfrm>
          <a:prstGeom prst="rect">
            <a:avLst/>
          </a:prstGeom>
          <a:noFill/>
          <a:ln>
            <a:noFill/>
          </a:ln>
        </p:spPr>
      </p:pic>
      <p:sp>
        <p:nvSpPr>
          <p:cNvPr id="175" name="Shape 175"/>
          <p:cNvSpPr txBox="1"/>
          <p:nvPr/>
        </p:nvSpPr>
        <p:spPr>
          <a:xfrm>
            <a:off x="440900" y="2117075"/>
            <a:ext cx="8208600" cy="3882600"/>
          </a:xfrm>
          <a:prstGeom prst="rect">
            <a:avLst/>
          </a:prstGeom>
          <a:noFill/>
          <a:ln>
            <a:noFill/>
          </a:ln>
        </p:spPr>
        <p:txBody>
          <a:bodyPr spcFirstLastPara="1" wrap="square" lIns="91425" tIns="91425" rIns="91425" bIns="91425" anchor="t" anchorCtr="0">
            <a:noAutofit/>
          </a:bodyPr>
          <a:lstStyle/>
          <a:p>
            <a:pPr marL="457200" lvl="0" indent="-406400" rtl="0">
              <a:spcBef>
                <a:spcPts val="0"/>
              </a:spcBef>
              <a:spcAft>
                <a:spcPts val="0"/>
              </a:spcAft>
              <a:buSzPts val="2800"/>
              <a:buFont typeface="Cabin"/>
              <a:buChar char="●"/>
            </a:pPr>
            <a:r>
              <a:rPr lang="en-US" sz="2800">
                <a:solidFill>
                  <a:schemeClr val="dk1"/>
                </a:solidFill>
                <a:latin typeface="Cabin"/>
                <a:ea typeface="Cabin"/>
                <a:cs typeface="Cabin"/>
                <a:sym typeface="Cabin"/>
              </a:rPr>
              <a:t>Treaty on the Prohibition of Nuclear Weapons </a:t>
            </a:r>
            <a:endParaRPr sz="2800">
              <a:solidFill>
                <a:schemeClr val="dk1"/>
              </a:solidFill>
              <a:latin typeface="Cabin"/>
              <a:ea typeface="Cabin"/>
              <a:cs typeface="Cabin"/>
              <a:sym typeface="Cabin"/>
            </a:endParaRPr>
          </a:p>
          <a:p>
            <a:pPr marL="457200" lvl="0" indent="-406400"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Nuclear Posture Review</a:t>
            </a:r>
            <a:endParaRPr sz="2800">
              <a:solidFill>
                <a:schemeClr val="dk1"/>
              </a:solidFill>
              <a:latin typeface="Cabin"/>
              <a:ea typeface="Cabin"/>
              <a:cs typeface="Cabin"/>
              <a:sym typeface="Cabin"/>
            </a:endParaRPr>
          </a:p>
          <a:p>
            <a:pPr marL="457200" lvl="0" indent="-406400"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First use legislation </a:t>
            </a:r>
            <a:endParaRPr sz="2800">
              <a:solidFill>
                <a:schemeClr val="dk1"/>
              </a:solidFill>
              <a:latin typeface="Cabin"/>
              <a:ea typeface="Cabin"/>
              <a:cs typeface="Cabin"/>
              <a:sym typeface="Cabin"/>
            </a:endParaRPr>
          </a:p>
          <a:p>
            <a:pPr marL="914400" lvl="1" indent="-406400"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Restricting first use of nuclear weapons</a:t>
            </a:r>
            <a:endParaRPr sz="2800">
              <a:solidFill>
                <a:schemeClr val="dk1"/>
              </a:solidFill>
              <a:latin typeface="Cabin"/>
              <a:ea typeface="Cabin"/>
              <a:cs typeface="Cabin"/>
              <a:sym typeface="Cabin"/>
            </a:endParaRPr>
          </a:p>
          <a:p>
            <a:pPr marL="914400" lvl="1" indent="-406400"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No first use </a:t>
            </a:r>
            <a:endParaRPr sz="2800">
              <a:solidFill>
                <a:schemeClr val="dk1"/>
              </a:solidFill>
              <a:latin typeface="Cabin"/>
              <a:ea typeface="Cabin"/>
              <a:cs typeface="Cabin"/>
              <a:sym typeface="Cabin"/>
            </a:endParaRPr>
          </a:p>
          <a:p>
            <a:pPr marL="457200" lvl="0" indent="-406400"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Restricting military violence </a:t>
            </a:r>
            <a:endParaRPr sz="2800">
              <a:solidFill>
                <a:schemeClr val="dk1"/>
              </a:solidFill>
              <a:latin typeface="Cabin"/>
              <a:ea typeface="Cabin"/>
              <a:cs typeface="Cabin"/>
              <a:sym typeface="Cabin"/>
            </a:endParaRPr>
          </a:p>
          <a:p>
            <a:pPr marL="0" lvl="0" indent="457200" rtl="0">
              <a:spcBef>
                <a:spcPts val="0"/>
              </a:spcBef>
              <a:spcAft>
                <a:spcPts val="0"/>
              </a:spcAft>
              <a:buNone/>
            </a:pPr>
            <a:r>
              <a:rPr lang="en-US" sz="2800">
                <a:solidFill>
                  <a:schemeClr val="dk1"/>
                </a:solidFill>
                <a:latin typeface="Cabin"/>
                <a:ea typeface="Cabin"/>
                <a:cs typeface="Cabin"/>
                <a:sym typeface="Cabin"/>
              </a:rPr>
              <a:t>in North Korea </a:t>
            </a:r>
            <a:endParaRPr sz="2800">
              <a:solidFill>
                <a:schemeClr val="dk1"/>
              </a:solidFill>
              <a:latin typeface="Cabin"/>
              <a:ea typeface="Cabin"/>
              <a:cs typeface="Cabin"/>
              <a:sym typeface="Cabin"/>
            </a:endParaRPr>
          </a:p>
          <a:p>
            <a:pPr marL="0" marR="0" lvl="0" indent="0" algn="l" rtl="0">
              <a:lnSpc>
                <a:spcPct val="100000"/>
              </a:lnSpc>
              <a:spcBef>
                <a:spcPts val="0"/>
              </a:spcBef>
              <a:spcAft>
                <a:spcPts val="0"/>
              </a:spcAft>
              <a:buNone/>
            </a:pPr>
            <a:endParaRPr sz="2800">
              <a:latin typeface="Cabin"/>
              <a:ea typeface="Cabin"/>
              <a:cs typeface="Cabin"/>
              <a:sym typeface="Cabin"/>
            </a:endParaRPr>
          </a:p>
          <a:p>
            <a:pPr marL="0" lvl="0" indent="0">
              <a:spcBef>
                <a:spcPts val="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01084" y="3570383"/>
            <a:ext cx="11610807" cy="149750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HOW MANY NUCLEAR WEAPONS DOES THE US HAVE? </a:t>
            </a:r>
            <a:endParaRPr sz="3600" b="0" i="0" u="none" strike="noStrike" cap="none">
              <a:solidFill>
                <a:schemeClr val="accent1"/>
              </a:solidFill>
              <a:latin typeface="Cabin"/>
              <a:ea typeface="Cabin"/>
              <a:cs typeface="Cabin"/>
              <a:sym typeface="Cabin"/>
            </a:endParaRPr>
          </a:p>
        </p:txBody>
      </p:sp>
      <p:pic>
        <p:nvPicPr>
          <p:cNvPr id="108" name="Shape 108"/>
          <p:cNvPicPr preferRelativeResize="0"/>
          <p:nvPr/>
        </p:nvPicPr>
        <p:blipFill rotWithShape="1">
          <a:blip r:embed="rId3">
            <a:alphaModFix/>
          </a:blip>
          <a:srcRect/>
          <a:stretch/>
        </p:blipFill>
        <p:spPr>
          <a:xfrm>
            <a:off x="584548" y="1655336"/>
            <a:ext cx="3318493" cy="1915047"/>
          </a:xfrm>
          <a:prstGeom prst="rect">
            <a:avLst/>
          </a:prstGeom>
          <a:noFill/>
          <a:ln>
            <a:noFill/>
          </a:ln>
        </p:spPr>
      </p:pic>
      <p:pic>
        <p:nvPicPr>
          <p:cNvPr id="109" name="Shape 109"/>
          <p:cNvPicPr preferRelativeResize="0"/>
          <p:nvPr/>
        </p:nvPicPr>
        <p:blipFill rotWithShape="1">
          <a:blip r:embed="rId4">
            <a:alphaModFix/>
          </a:blip>
          <a:srcRect/>
          <a:stretch/>
        </p:blipFill>
        <p:spPr>
          <a:xfrm>
            <a:off x="5523774" y="925819"/>
            <a:ext cx="1628688" cy="3030117"/>
          </a:xfrm>
          <a:prstGeom prst="rect">
            <a:avLst/>
          </a:prstGeom>
          <a:noFill/>
          <a:ln>
            <a:noFill/>
          </a:ln>
        </p:spPr>
      </p:pic>
      <p:pic>
        <p:nvPicPr>
          <p:cNvPr id="110" name="Shape 110"/>
          <p:cNvPicPr preferRelativeResize="0"/>
          <p:nvPr/>
        </p:nvPicPr>
        <p:blipFill rotWithShape="1">
          <a:blip r:embed="rId5">
            <a:alphaModFix/>
          </a:blip>
          <a:srcRect/>
          <a:stretch/>
        </p:blipFill>
        <p:spPr>
          <a:xfrm>
            <a:off x="8773195" y="1435449"/>
            <a:ext cx="2354821" cy="23548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2169450" y="745378"/>
            <a:ext cx="7651525" cy="5951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r="16191"/>
          <a:stretch/>
        </p:blipFill>
        <p:spPr>
          <a:xfrm>
            <a:off x="361050" y="1467300"/>
            <a:ext cx="5286701" cy="4201652"/>
          </a:xfrm>
          <a:prstGeom prst="rect">
            <a:avLst/>
          </a:prstGeom>
          <a:noFill/>
          <a:ln>
            <a:noFill/>
          </a:ln>
        </p:spPr>
      </p:pic>
      <p:pic>
        <p:nvPicPr>
          <p:cNvPr id="123" name="Shape 123" descr="seattle bangor 2.tiff"/>
          <p:cNvPicPr preferRelativeResize="0"/>
          <p:nvPr/>
        </p:nvPicPr>
        <p:blipFill rotWithShape="1">
          <a:blip r:embed="rId4">
            <a:alphaModFix/>
          </a:blip>
          <a:srcRect l="4304" r="13390" b="4085"/>
          <a:stretch/>
        </p:blipFill>
        <p:spPr>
          <a:xfrm>
            <a:off x="6015275" y="1467300"/>
            <a:ext cx="5906400" cy="4201800"/>
          </a:xfrm>
          <a:prstGeom prst="rect">
            <a:avLst/>
          </a:prstGeom>
          <a:noFill/>
          <a:ln>
            <a:noFill/>
          </a:ln>
        </p:spPr>
      </p:pic>
      <p:cxnSp>
        <p:nvCxnSpPr>
          <p:cNvPr id="124" name="Shape 124"/>
          <p:cNvCxnSpPr/>
          <p:nvPr/>
        </p:nvCxnSpPr>
        <p:spPr>
          <a:xfrm>
            <a:off x="7141380" y="3189702"/>
            <a:ext cx="3707400" cy="1682100"/>
          </a:xfrm>
          <a:prstGeom prst="straightConnector1">
            <a:avLst/>
          </a:prstGeom>
          <a:noFill/>
          <a:ln w="22225" cap="rnd" cmpd="sng">
            <a:solidFill>
              <a:srgbClr val="3F3F3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289935" y="-76200"/>
            <a:ext cx="12913812" cy="693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212525" y="-472975"/>
            <a:ext cx="12617048" cy="838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355724" y="6026384"/>
            <a:ext cx="11531476" cy="68951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EEEDC"/>
              </a:buClr>
              <a:buSzPts val="2400"/>
              <a:buFont typeface="Cabin"/>
              <a:buNone/>
            </a:pPr>
            <a:r>
              <a:rPr lang="en-US" sz="2400" b="0" i="0" u="none" strike="noStrike" cap="none">
                <a:solidFill>
                  <a:srgbClr val="CEEEDC"/>
                </a:solidFill>
                <a:latin typeface="Cabin"/>
                <a:ea typeface="Cabin"/>
                <a:cs typeface="Cabin"/>
                <a:sym typeface="Cabin"/>
              </a:rPr>
              <a:t>HIROSHIMA </a:t>
            </a:r>
            <a:r>
              <a:rPr lang="en-US" sz="2400">
                <a:solidFill>
                  <a:srgbClr val="CEEEDC"/>
                </a:solidFill>
                <a:latin typeface="Cabin"/>
                <a:ea typeface="Cabin"/>
                <a:cs typeface="Cabin"/>
                <a:sym typeface="Cabin"/>
              </a:rPr>
              <a:t>AND NAGASAKI</a:t>
            </a:r>
            <a:r>
              <a:rPr lang="en-US" sz="2400" b="0" i="0" u="none" strike="noStrike" cap="none">
                <a:solidFill>
                  <a:srgbClr val="CEEEDC"/>
                </a:solidFill>
                <a:latin typeface="Cabin"/>
                <a:ea typeface="Cabin"/>
                <a:cs typeface="Cabin"/>
                <a:sym typeface="Cabin"/>
              </a:rPr>
              <a:t>, 1945</a:t>
            </a:r>
            <a:endParaRPr sz="2400" b="0" i="0" u="none" strike="noStrike" cap="none">
              <a:solidFill>
                <a:srgbClr val="CEEEDC"/>
              </a:solidFill>
              <a:latin typeface="Cabin"/>
              <a:ea typeface="Cabin"/>
              <a:cs typeface="Cabin"/>
              <a:sym typeface="Cabin"/>
            </a:endParaRPr>
          </a:p>
        </p:txBody>
      </p:sp>
      <p:sp>
        <p:nvSpPr>
          <p:cNvPr id="143" name="Shape 143"/>
          <p:cNvSpPr txBox="1"/>
          <p:nvPr/>
        </p:nvSpPr>
        <p:spPr>
          <a:xfrm>
            <a:off x="225286" y="237849"/>
            <a:ext cx="11807687" cy="1014413"/>
          </a:xfrm>
          <a:prstGeom prst="rect">
            <a:avLst/>
          </a:prstGeom>
          <a:solidFill>
            <a:schemeClr val="lt1"/>
          </a:solid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HUMANITARIAN CONCERN </a:t>
            </a:r>
            <a:endParaRPr sz="2800" b="0" i="0" u="none" strike="noStrike" cap="none">
              <a:solidFill>
                <a:schemeClr val="lt1"/>
              </a:solidFill>
              <a:latin typeface="Cabin"/>
              <a:ea typeface="Cabin"/>
              <a:cs typeface="Cabin"/>
              <a:sym typeface="Cabin"/>
            </a:endParaRPr>
          </a:p>
        </p:txBody>
      </p:sp>
      <p:pic>
        <p:nvPicPr>
          <p:cNvPr id="144" name="Shape 144"/>
          <p:cNvPicPr preferRelativeResize="0"/>
          <p:nvPr/>
        </p:nvPicPr>
        <p:blipFill>
          <a:blip r:embed="rId3">
            <a:alphaModFix/>
          </a:blip>
          <a:stretch>
            <a:fillRect/>
          </a:stretch>
        </p:blipFill>
        <p:spPr>
          <a:xfrm>
            <a:off x="1935038" y="237847"/>
            <a:ext cx="8372849" cy="5674499"/>
          </a:xfrm>
          <a:prstGeom prst="rect">
            <a:avLst/>
          </a:prstGeom>
          <a:noFill/>
          <a:ln>
            <a:noFill/>
          </a:ln>
        </p:spPr>
      </p:pic>
      <p:sp>
        <p:nvSpPr>
          <p:cNvPr id="145" name="Shape 145"/>
          <p:cNvSpPr txBox="1"/>
          <p:nvPr/>
        </p:nvSpPr>
        <p:spPr>
          <a:xfrm>
            <a:off x="10307875" y="5018875"/>
            <a:ext cx="1479600" cy="80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AP Photo/Eugene Hoshiko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0" y="0"/>
            <a:ext cx="12192000" cy="684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47817" y="5981862"/>
            <a:ext cx="11029616" cy="56673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2400"/>
              <a:buFont typeface="Cabin"/>
              <a:buNone/>
            </a:pPr>
            <a:r>
              <a:rPr lang="en-US" sz="2400" b="0" i="0" u="none" strike="noStrike" cap="none">
                <a:solidFill>
                  <a:schemeClr val="accent1"/>
                </a:solidFill>
                <a:latin typeface="Cabin"/>
                <a:ea typeface="Cabin"/>
                <a:cs typeface="Cabin"/>
                <a:sym typeface="Cabin"/>
              </a:rPr>
              <a:t>TRUMP’S 201</a:t>
            </a:r>
            <a:r>
              <a:rPr lang="en-US"/>
              <a:t>9</a:t>
            </a:r>
            <a:r>
              <a:rPr lang="en-US" sz="2400" b="0" i="0" u="none" strike="noStrike" cap="none">
                <a:solidFill>
                  <a:schemeClr val="accent1"/>
                </a:solidFill>
                <a:latin typeface="Cabin"/>
                <a:ea typeface="Cabin"/>
                <a:cs typeface="Cabin"/>
                <a:sym typeface="Cabin"/>
              </a:rPr>
              <a:t> BUDGET REQUEST </a:t>
            </a:r>
            <a:endParaRPr sz="2400" b="0" i="0" u="none" strike="noStrike" cap="none">
              <a:solidFill>
                <a:schemeClr val="accent1"/>
              </a:solidFill>
              <a:latin typeface="Cabin"/>
              <a:ea typeface="Cabin"/>
              <a:cs typeface="Cabin"/>
              <a:sym typeface="Cabin"/>
            </a:endParaRPr>
          </a:p>
        </p:txBody>
      </p:sp>
      <p:pic>
        <p:nvPicPr>
          <p:cNvPr id="158" name="Shape 158"/>
          <p:cNvPicPr preferRelativeResize="0"/>
          <p:nvPr/>
        </p:nvPicPr>
        <p:blipFill>
          <a:blip r:embed="rId3">
            <a:alphaModFix/>
          </a:blip>
          <a:stretch>
            <a:fillRect/>
          </a:stretch>
        </p:blipFill>
        <p:spPr>
          <a:xfrm>
            <a:off x="2320725" y="655675"/>
            <a:ext cx="7676325" cy="5326175"/>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Noto Sans Symbols</vt:lpstr>
      <vt:lpstr>Arial</vt:lpstr>
      <vt:lpstr>Calibri</vt:lpstr>
      <vt:lpstr>Cabin</vt:lpstr>
      <vt:lpstr>Dividend</vt:lpstr>
      <vt:lpstr>NUCLEAR WEAPONS 101 </vt:lpstr>
      <vt:lpstr>HOW MANY NUCLEAR WEAPONS DOES THE US HAVE? </vt:lpstr>
      <vt:lpstr>PowerPoint Presentation</vt:lpstr>
      <vt:lpstr>PowerPoint Presentation</vt:lpstr>
      <vt:lpstr>PowerPoint Presentation</vt:lpstr>
      <vt:lpstr>PowerPoint Presentation</vt:lpstr>
      <vt:lpstr>PowerPoint Presentation</vt:lpstr>
      <vt:lpstr>PowerPoint Presentation</vt:lpstr>
      <vt:lpstr>TRUMP’S 2019 BUDGET REQUEST </vt:lpstr>
      <vt:lpstr>SPENDING ON NUCLEAR WEAPONS </vt:lpstr>
      <vt:lpstr>NUCLEAR POLICY AND 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101 </dc:title>
  <dc:creator>Powell</dc:creator>
  <cp:lastModifiedBy>Powel</cp:lastModifiedBy>
  <cp:revision>1</cp:revision>
  <dcterms:modified xsi:type="dcterms:W3CDTF">2018-07-03T20:33:28Z</dcterms:modified>
</cp:coreProperties>
</file>