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2.xml" ContentType="application/vnd.openxmlformats-officedocument.themeOverride+xml"/>
  <Override PartName="/ppt/notesSlides/notesSlide14.xml" ContentType="application/vnd.openxmlformats-officedocument.presentationml.notesSlide+xml"/>
  <Override PartName="/ppt/theme/themeOverride3.xml" ContentType="application/vnd.openxmlformats-officedocument.themeOverride+xml"/>
  <Override PartName="/ppt/notesSlides/notesSlide15.xml" ContentType="application/vnd.openxmlformats-officedocument.presentationml.notesSlide+xml"/>
  <Override PartName="/ppt/theme/themeOverride4.xml" ContentType="application/vnd.openxmlformats-officedocument.themeOverride+xml"/>
  <Override PartName="/ppt/notesSlides/notesSlide16.xml" ContentType="application/vnd.openxmlformats-officedocument.presentationml.notesSlide+xml"/>
  <Override PartName="/ppt/theme/themeOverride5.xml" ContentType="application/vnd.openxmlformats-officedocument.themeOverride+xml"/>
  <Override PartName="/ppt/notesSlides/notesSlide17.xml" ContentType="application/vnd.openxmlformats-officedocument.presentationml.notesSlide+xml"/>
  <Override PartName="/ppt/theme/themeOverride6.xml" ContentType="application/vnd.openxmlformats-officedocument.themeOverride+xml"/>
  <Override PartName="/ppt/notesSlides/notesSlide18.xml" ContentType="application/vnd.openxmlformats-officedocument.presentationml.notesSlide+xml"/>
  <Override PartName="/ppt/theme/themeOverride7.xml" ContentType="application/vnd.openxmlformats-officedocument.themeOverride+xml"/>
  <Override PartName="/ppt/notesSlides/notesSlide19.xml" ContentType="application/vnd.openxmlformats-officedocument.presentationml.notesSlide+xml"/>
  <Override PartName="/ppt/theme/themeOverride8.xml" ContentType="application/vnd.openxmlformats-officedocument.themeOverride+xml"/>
  <Override PartName="/ppt/notesSlides/notesSlide20.xml" ContentType="application/vnd.openxmlformats-officedocument.presentationml.notesSlide+xml"/>
  <Override PartName="/ppt/theme/themeOverride9.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0.xml" ContentType="application/vnd.openxmlformats-officedocument.themeOverride+xml"/>
  <Override PartName="/ppt/notesSlides/notesSlide23.xml" ContentType="application/vnd.openxmlformats-officedocument.presentationml.notesSlide+xml"/>
  <Override PartName="/ppt/theme/themeOverride11.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Lst>
  <p:notesMasterIdLst>
    <p:notesMasterId r:id="rId31"/>
  </p:notesMasterIdLst>
  <p:sldIdLst>
    <p:sldId id="256" r:id="rId5"/>
    <p:sldId id="321" r:id="rId6"/>
    <p:sldId id="302" r:id="rId7"/>
    <p:sldId id="301" r:id="rId8"/>
    <p:sldId id="266" r:id="rId9"/>
    <p:sldId id="303" r:id="rId10"/>
    <p:sldId id="257" r:id="rId11"/>
    <p:sldId id="280" r:id="rId12"/>
    <p:sldId id="289" r:id="rId13"/>
    <p:sldId id="309" r:id="rId14"/>
    <p:sldId id="310" r:id="rId15"/>
    <p:sldId id="311" r:id="rId16"/>
    <p:sldId id="312" r:id="rId17"/>
    <p:sldId id="290" r:id="rId18"/>
    <p:sldId id="325" r:id="rId19"/>
    <p:sldId id="291" r:id="rId20"/>
    <p:sldId id="315" r:id="rId21"/>
    <p:sldId id="314" r:id="rId22"/>
    <p:sldId id="313" r:id="rId23"/>
    <p:sldId id="316" r:id="rId24"/>
    <p:sldId id="292" r:id="rId25"/>
    <p:sldId id="287" r:id="rId26"/>
    <p:sldId id="294" r:id="rId27"/>
    <p:sldId id="295" r:id="rId28"/>
    <p:sldId id="269" r:id="rId29"/>
    <p:sldId id="270" r:id="rId30"/>
  </p:sldIdLst>
  <p:sldSz cx="18288000" cy="10287000"/>
  <p:notesSz cx="6858000" cy="9144000"/>
  <p:embeddedFontLst>
    <p:embeddedFont>
      <p:font typeface="Calibri" panose="020F0502020204030204" pitchFamily="3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A7F"/>
    <a:srgbClr val="023A7F"/>
    <a:srgbClr val="0080FF"/>
    <a:srgbClr val="00FF00"/>
    <a:srgbClr val="008040"/>
    <a:srgbClr val="0000FF"/>
    <a:srgbClr val="497F1F"/>
    <a:srgbClr val="499D1E"/>
    <a:srgbClr val="58BA23"/>
    <a:srgbClr val="B8CD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96" autoAdjust="0"/>
    <p:restoredTop sz="59551" autoAdjust="0"/>
  </p:normalViewPr>
  <p:slideViewPr>
    <p:cSldViewPr>
      <p:cViewPr varScale="1">
        <p:scale>
          <a:sx n="34" d="100"/>
          <a:sy n="34" d="100"/>
        </p:scale>
        <p:origin x="2040"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E16ECD-F9AF-4DA7-9856-10F05C84A017}" type="datetimeFigureOut">
              <a:rPr lang="en-US" smtClean="0"/>
              <a:t>10/4/2019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A7DE20-3736-495E-8A4A-9B61D7A2D7E3}" type="slidenum">
              <a:rPr lang="en-US" smtClean="0"/>
              <a:t>‹#›</a:t>
            </a:fld>
            <a:endParaRPr lang="en-US"/>
          </a:p>
        </p:txBody>
      </p:sp>
    </p:spTree>
    <p:extLst>
      <p:ext uri="{BB962C8B-B14F-4D97-AF65-F5344CB8AC3E}">
        <p14:creationId xmlns:p14="http://schemas.microsoft.com/office/powerpoint/2010/main" val="408860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preventnuclearwar.or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preventnuclearwar.or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Thank you all for joining us and making time to learn about this important campaign, called “Back From the Brink: Organizing Locally to Prevent Nuclear War.”</a:t>
            </a:r>
            <a:endParaRPr lang="en-US" dirty="0"/>
          </a:p>
        </p:txBody>
      </p:sp>
      <p:sp>
        <p:nvSpPr>
          <p:cNvPr id="4" name="Slide Number Placeholder 3"/>
          <p:cNvSpPr>
            <a:spLocks noGrp="1"/>
          </p:cNvSpPr>
          <p:nvPr>
            <p:ph type="sldNum" sz="quarter" idx="5"/>
          </p:nvPr>
        </p:nvSpPr>
        <p:spPr/>
        <p:txBody>
          <a:bodyPr/>
          <a:lstStyle/>
          <a:p>
            <a:fld id="{E5A7DE20-3736-495E-8A4A-9B61D7A2D7E3}" type="slidenum">
              <a:rPr lang="en-US" smtClean="0"/>
              <a:t>1</a:t>
            </a:fld>
            <a:endParaRPr lang="en-US"/>
          </a:p>
        </p:txBody>
      </p:sp>
    </p:spTree>
    <p:extLst>
      <p:ext uri="{BB962C8B-B14F-4D97-AF65-F5344CB8AC3E}">
        <p14:creationId xmlns:p14="http://schemas.microsoft.com/office/powerpoint/2010/main" val="2775605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some areas, the entire town gets to vote, as you can see in this screenshot from a town meeting in Needham, MA. For this town, a resolution can be introduced by residents if they get enough other people in the town to first sign a petition in support of it.</a:t>
            </a:r>
            <a:endParaRPr lang="en-US" dirty="0"/>
          </a:p>
        </p:txBody>
      </p:sp>
      <p:sp>
        <p:nvSpPr>
          <p:cNvPr id="4" name="Slide Number Placeholder 3"/>
          <p:cNvSpPr>
            <a:spLocks noGrp="1"/>
          </p:cNvSpPr>
          <p:nvPr>
            <p:ph type="sldNum" sz="quarter" idx="5"/>
          </p:nvPr>
        </p:nvSpPr>
        <p:spPr/>
        <p:txBody>
          <a:bodyPr/>
          <a:lstStyle/>
          <a:p>
            <a:fld id="{E5A7DE20-3736-495E-8A4A-9B61D7A2D7E3}" type="slidenum">
              <a:rPr lang="en-US" smtClean="0"/>
              <a:t>10</a:t>
            </a:fld>
            <a:endParaRPr lang="en-US"/>
          </a:p>
        </p:txBody>
      </p:sp>
    </p:spTree>
    <p:extLst>
      <p:ext uri="{BB962C8B-B14F-4D97-AF65-F5344CB8AC3E}">
        <p14:creationId xmlns:p14="http://schemas.microsoft.com/office/powerpoint/2010/main" val="4059825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Some cities might not do resolutions but would incorporate Back from the Brink’s policy points in their legislative platform, and that’s what happened in Santa Barbara, CA.</a:t>
            </a:r>
            <a:endParaRPr lang="en-US" dirty="0"/>
          </a:p>
        </p:txBody>
      </p:sp>
      <p:sp>
        <p:nvSpPr>
          <p:cNvPr id="4" name="Slide Number Placeholder 3"/>
          <p:cNvSpPr>
            <a:spLocks noGrp="1"/>
          </p:cNvSpPr>
          <p:nvPr>
            <p:ph type="sldNum" sz="quarter" idx="5"/>
          </p:nvPr>
        </p:nvSpPr>
        <p:spPr/>
        <p:txBody>
          <a:bodyPr/>
          <a:lstStyle/>
          <a:p>
            <a:fld id="{E5A7DE20-3736-495E-8A4A-9B61D7A2D7E3}" type="slidenum">
              <a:rPr lang="en-US" smtClean="0"/>
              <a:t>11</a:t>
            </a:fld>
            <a:endParaRPr lang="en-US"/>
          </a:p>
        </p:txBody>
      </p:sp>
    </p:spTree>
    <p:extLst>
      <p:ext uri="{BB962C8B-B14F-4D97-AF65-F5344CB8AC3E}">
        <p14:creationId xmlns:p14="http://schemas.microsoft.com/office/powerpoint/2010/main" val="3084477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Oregon, statements of support are referred to as memorials. Here you can see a committee hearing with testimony from a PSR representative and members of the Marshallese community whose homeland has been so grievously impacted by U.S. nuclear weapons tests.</a:t>
            </a:r>
            <a:endParaRPr lang="en-US" dirty="0"/>
          </a:p>
        </p:txBody>
      </p:sp>
      <p:sp>
        <p:nvSpPr>
          <p:cNvPr id="4" name="Slide Number Placeholder 3"/>
          <p:cNvSpPr>
            <a:spLocks noGrp="1"/>
          </p:cNvSpPr>
          <p:nvPr>
            <p:ph type="sldNum" sz="quarter" idx="5"/>
          </p:nvPr>
        </p:nvSpPr>
        <p:spPr/>
        <p:txBody>
          <a:bodyPr/>
          <a:lstStyle/>
          <a:p>
            <a:fld id="{E5A7DE20-3736-495E-8A4A-9B61D7A2D7E3}" type="slidenum">
              <a:rPr lang="en-US" smtClean="0"/>
              <a:t>12</a:t>
            </a:fld>
            <a:endParaRPr lang="en-US"/>
          </a:p>
        </p:txBody>
      </p:sp>
    </p:spTree>
    <p:extLst>
      <p:ext uri="{BB962C8B-B14F-4D97-AF65-F5344CB8AC3E}">
        <p14:creationId xmlns:p14="http://schemas.microsoft.com/office/powerpoint/2010/main" val="2268392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Some municipalities may simply want to provide a statement of support. In Santa Monica, the  council voted unanimously to support Back from the Brink, but instead of a traditional resolution they provided a letter indicating their support.</a:t>
            </a:r>
            <a:endParaRPr lang="en-US" dirty="0"/>
          </a:p>
        </p:txBody>
      </p:sp>
      <p:sp>
        <p:nvSpPr>
          <p:cNvPr id="4" name="Slide Number Placeholder 3"/>
          <p:cNvSpPr>
            <a:spLocks noGrp="1"/>
          </p:cNvSpPr>
          <p:nvPr>
            <p:ph type="sldNum" sz="quarter" idx="5"/>
          </p:nvPr>
        </p:nvSpPr>
        <p:spPr/>
        <p:txBody>
          <a:bodyPr/>
          <a:lstStyle/>
          <a:p>
            <a:fld id="{E5A7DE20-3736-495E-8A4A-9B61D7A2D7E3}" type="slidenum">
              <a:rPr lang="en-US" smtClean="0"/>
              <a:t>13</a:t>
            </a:fld>
            <a:endParaRPr lang="en-US"/>
          </a:p>
        </p:txBody>
      </p:sp>
    </p:spTree>
    <p:extLst>
      <p:ext uri="{BB962C8B-B14F-4D97-AF65-F5344CB8AC3E}">
        <p14:creationId xmlns:p14="http://schemas.microsoft.com/office/powerpoint/2010/main" val="3904685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You can find a sample resolution on the Back from the Brink website that you can customize to make more relevant for your town or city. Of course you’ll want to be sure to include our five policy points and that the municipality will send the resolution to your area’s Congressional delegation.</a:t>
            </a:r>
            <a:endParaRPr lang="en-US" dirty="0"/>
          </a:p>
        </p:txBody>
      </p:sp>
      <p:sp>
        <p:nvSpPr>
          <p:cNvPr id="4" name="Slide Number Placeholder 3"/>
          <p:cNvSpPr>
            <a:spLocks noGrp="1"/>
          </p:cNvSpPr>
          <p:nvPr>
            <p:ph type="sldNum" sz="quarter" idx="5"/>
          </p:nvPr>
        </p:nvSpPr>
        <p:spPr/>
        <p:txBody>
          <a:bodyPr/>
          <a:lstStyle/>
          <a:p>
            <a:fld id="{E5A7DE20-3736-495E-8A4A-9B61D7A2D7E3}" type="slidenum">
              <a:rPr lang="en-US" smtClean="0"/>
              <a:t>14</a:t>
            </a:fld>
            <a:endParaRPr lang="en-US"/>
          </a:p>
        </p:txBody>
      </p:sp>
    </p:spTree>
    <p:extLst>
      <p:ext uri="{BB962C8B-B14F-4D97-AF65-F5344CB8AC3E}">
        <p14:creationId xmlns:p14="http://schemas.microsoft.com/office/powerpoint/2010/main" val="101756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3" dirty="0">
                <a:solidFill>
                  <a:srgbClr val="FFFFFF"/>
                </a:solidFill>
                <a:latin typeface="Arial"/>
                <a:cs typeface="Arial"/>
              </a:rPr>
              <a:t>Customize the “Whereas” statements to your city or town. An especially powerful statement may be related to nuclear weapons costs to taxpayers in your municipality. </a:t>
            </a:r>
            <a:r>
              <a:rPr lang="en-US" sz="1200" b="0" i="0" kern="1200" dirty="0">
                <a:solidFill>
                  <a:schemeClr val="tx1"/>
                </a:solidFill>
                <a:effectLst/>
                <a:latin typeface="+mn-lt"/>
                <a:ea typeface="+mn-ea"/>
                <a:cs typeface="+mn-cs"/>
              </a:rPr>
              <a:t>Including this information in Baltimore’s resolution helped it become the first major city in the U.S. to adopt a Back from the Brink resolution.</a:t>
            </a:r>
            <a:endParaRPr lang="en-US" dirty="0"/>
          </a:p>
        </p:txBody>
      </p:sp>
      <p:sp>
        <p:nvSpPr>
          <p:cNvPr id="4" name="Slide Number Placeholder 3"/>
          <p:cNvSpPr>
            <a:spLocks noGrp="1"/>
          </p:cNvSpPr>
          <p:nvPr>
            <p:ph type="sldNum" sz="quarter" idx="5"/>
          </p:nvPr>
        </p:nvSpPr>
        <p:spPr/>
        <p:txBody>
          <a:bodyPr/>
          <a:lstStyle/>
          <a:p>
            <a:fld id="{E5A7DE20-3736-495E-8A4A-9B61D7A2D7E3}" type="slidenum">
              <a:rPr lang="en-US" smtClean="0"/>
              <a:t>15</a:t>
            </a:fld>
            <a:endParaRPr lang="en-US"/>
          </a:p>
        </p:txBody>
      </p:sp>
    </p:spTree>
    <p:extLst>
      <p:ext uri="{BB962C8B-B14F-4D97-AF65-F5344CB8AC3E}">
        <p14:creationId xmlns:p14="http://schemas.microsoft.com/office/powerpoint/2010/main" val="18560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Towns and cities that include a call for the U.S. to embrace the Treaty on the Prohibition of Nuclear Weapons in their resolution will be included in ICAN’s Cities Appeal, which is a movement to gain support for the Treaty from cities throughout the world that was inspired by Back from the Brink. Washington DC is one city that did just that, and here you can see DC Councilmember David Gross with Danny Hall from </a:t>
            </a:r>
            <a:r>
              <a:rPr lang="en-US" sz="1200" b="0" i="0" u="none" strike="noStrike" kern="1200" dirty="0" err="1">
                <a:solidFill>
                  <a:schemeClr val="tx1"/>
                </a:solidFill>
                <a:effectLst/>
                <a:latin typeface="+mn-lt"/>
                <a:ea typeface="+mn-ea"/>
                <a:cs typeface="+mn-cs"/>
              </a:rPr>
              <a:t>Soka</a:t>
            </a:r>
            <a:r>
              <a:rPr lang="en-US" sz="1200" b="0" i="0" u="none" strike="noStrike" kern="1200" dirty="0">
                <a:solidFill>
                  <a:schemeClr val="tx1"/>
                </a:solidFill>
                <a:effectLst/>
                <a:latin typeface="+mn-lt"/>
                <a:ea typeface="+mn-ea"/>
                <a:cs typeface="+mn-cs"/>
              </a:rPr>
              <a:t>-Gakkai and ICAN’s Beatrice </a:t>
            </a:r>
            <a:r>
              <a:rPr lang="en-US" sz="1200" b="0" i="0" u="none" strike="noStrike" kern="1200" dirty="0" err="1">
                <a:solidFill>
                  <a:schemeClr val="tx1"/>
                </a:solidFill>
                <a:effectLst/>
                <a:latin typeface="+mn-lt"/>
                <a:ea typeface="+mn-ea"/>
                <a:cs typeface="+mn-cs"/>
              </a:rPr>
              <a:t>Fihn</a:t>
            </a:r>
            <a:r>
              <a:rPr lang="en-US" sz="1200" b="0" i="0" u="none" strike="noStrike"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E5A7DE20-3736-495E-8A4A-9B61D7A2D7E3}" type="slidenum">
              <a:rPr lang="en-US" smtClean="0"/>
              <a:t>16</a:t>
            </a:fld>
            <a:endParaRPr lang="en-US"/>
          </a:p>
        </p:txBody>
      </p:sp>
    </p:spTree>
    <p:extLst>
      <p:ext uri="{BB962C8B-B14F-4D97-AF65-F5344CB8AC3E}">
        <p14:creationId xmlns:p14="http://schemas.microsoft.com/office/powerpoint/2010/main" val="914326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Working with allies is critical to successful Back from the Brink efforts. Here’s a photo of a coalition in Los Angeles, which included hibakusha (atomic bomb survivors), doctors, students, veterans, members of the faith community, environmentalists and justice groups. Los Angeles adopted a Back from the Brink resolution in August 2018.</a:t>
            </a:r>
            <a:endParaRPr lang="en-US" dirty="0"/>
          </a:p>
        </p:txBody>
      </p:sp>
      <p:sp>
        <p:nvSpPr>
          <p:cNvPr id="4" name="Slide Number Placeholder 3"/>
          <p:cNvSpPr>
            <a:spLocks noGrp="1"/>
          </p:cNvSpPr>
          <p:nvPr>
            <p:ph type="sldNum" sz="quarter" idx="5"/>
          </p:nvPr>
        </p:nvSpPr>
        <p:spPr/>
        <p:txBody>
          <a:bodyPr/>
          <a:lstStyle/>
          <a:p>
            <a:fld id="{E5A7DE20-3736-495E-8A4A-9B61D7A2D7E3}" type="slidenum">
              <a:rPr lang="en-US" smtClean="0"/>
              <a:t>17</a:t>
            </a:fld>
            <a:endParaRPr lang="en-US"/>
          </a:p>
        </p:txBody>
      </p:sp>
    </p:spTree>
    <p:extLst>
      <p:ext uri="{BB962C8B-B14F-4D97-AF65-F5344CB8AC3E}">
        <p14:creationId xmlns:p14="http://schemas.microsoft.com/office/powerpoint/2010/main" val="1626139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Identify and reach out to partners and seek their involvement and ideas BEFORE approaching any elected officials.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You can ask local organizations to endorse Back from the Brink. In addition to advocacy groups consider asking schools, churches, professional boards or societies, or civic groups.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You can also review the list of organizations who’ve endorsed Back from the Brink on our website. Some, like PSR, UCS, </a:t>
            </a:r>
            <a:r>
              <a:rPr lang="en-US" sz="1200" b="0" i="0" u="none" strike="noStrike" kern="1200" dirty="0" err="1">
                <a:solidFill>
                  <a:schemeClr val="tx1"/>
                </a:solidFill>
                <a:effectLst/>
                <a:latin typeface="+mn-lt"/>
                <a:ea typeface="+mn-ea"/>
                <a:cs typeface="+mn-cs"/>
              </a:rPr>
              <a:t>PeaceAction</a:t>
            </a:r>
            <a:r>
              <a:rPr lang="en-US" sz="1200" b="0" i="0" u="none" strike="noStrike" kern="1200" dirty="0">
                <a:solidFill>
                  <a:schemeClr val="tx1"/>
                </a:solidFill>
                <a:effectLst/>
                <a:latin typeface="+mn-lt"/>
                <a:ea typeface="+mn-ea"/>
                <a:cs typeface="+mn-cs"/>
              </a:rPr>
              <a:t>, Veterans for Peace may have a local chapter near you, and the faith community has expressed strong support for Back from the Brink from every denomination.</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Contact Back from the Brink at info@preventnuclearwar.org and they can help connect you to others in your area. This map indicates all of the groups who’ve endorsed Back from the Brink, cities where resolutions have been adopted, and cities where resolutions are in process. It’s also on the website’s Advocacy Tools pages.</a:t>
            </a:r>
            <a:endParaRPr lang="en-US" dirty="0"/>
          </a:p>
        </p:txBody>
      </p:sp>
      <p:sp>
        <p:nvSpPr>
          <p:cNvPr id="4" name="Slide Number Placeholder 3"/>
          <p:cNvSpPr>
            <a:spLocks noGrp="1"/>
          </p:cNvSpPr>
          <p:nvPr>
            <p:ph type="sldNum" sz="quarter" idx="5"/>
          </p:nvPr>
        </p:nvSpPr>
        <p:spPr/>
        <p:txBody>
          <a:bodyPr/>
          <a:lstStyle/>
          <a:p>
            <a:fld id="{E5A7DE20-3736-495E-8A4A-9B61D7A2D7E3}" type="slidenum">
              <a:rPr lang="en-US" smtClean="0"/>
              <a:t>18</a:t>
            </a:fld>
            <a:endParaRPr lang="en-US"/>
          </a:p>
        </p:txBody>
      </p:sp>
    </p:spTree>
    <p:extLst>
      <p:ext uri="{BB962C8B-B14F-4D97-AF65-F5344CB8AC3E}">
        <p14:creationId xmlns:p14="http://schemas.microsoft.com/office/powerpoint/2010/main" val="19514901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Every legislative body has different rules for how they operate, which you can research online or call appropriate staff members, such as city clerks or staff for your representative.</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In most cases you’ll need a representative to sponsor or introduce the resolution. If you have a relationship with someone on the legislative body, ask that person for advice. You can also ask local partners if they have helpful relationships or recommendations.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Be persistent. Don’t assume that a lack of response indicates an unwillingness to consider a resolution, it may simply be that the person to whom you’ve reached out is busy. </a:t>
            </a:r>
          </a:p>
          <a:p>
            <a:endParaRPr lang="en-US" dirty="0"/>
          </a:p>
        </p:txBody>
      </p:sp>
      <p:sp>
        <p:nvSpPr>
          <p:cNvPr id="4" name="Slide Number Placeholder 3"/>
          <p:cNvSpPr>
            <a:spLocks noGrp="1"/>
          </p:cNvSpPr>
          <p:nvPr>
            <p:ph type="sldNum" sz="quarter" idx="5"/>
          </p:nvPr>
        </p:nvSpPr>
        <p:spPr/>
        <p:txBody>
          <a:bodyPr/>
          <a:lstStyle/>
          <a:p>
            <a:fld id="{E5A7DE20-3736-495E-8A4A-9B61D7A2D7E3}" type="slidenum">
              <a:rPr lang="en-US" smtClean="0"/>
              <a:t>19</a:t>
            </a:fld>
            <a:endParaRPr lang="en-US"/>
          </a:p>
        </p:txBody>
      </p:sp>
    </p:spTree>
    <p:extLst>
      <p:ext uri="{BB962C8B-B14F-4D97-AF65-F5344CB8AC3E}">
        <p14:creationId xmlns:p14="http://schemas.microsoft.com/office/powerpoint/2010/main" val="3048993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It’s so important that you are with us today, given recent events that have heightened our concerns, such as: </a:t>
            </a:r>
            <a:endParaRPr lang="en-US" b="0" dirty="0">
              <a:effectLst/>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US withdrawal from the Iranian nuclear deal resulting in increasingly confrontational actions by both the US and Iran;</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US and Russia walking away from the 1987 Intermediate Nuclear Forces Treaty;</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no real progress in dealing with North Korea’s nuclear program;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an increasingly tense stand-off between nuclear armed India and Pakistan over the status of Kashmir;</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and U.S. plans to develop provocative new low-yield warheads and nuclear-armed, sea-launched cruise missiles.</a:t>
            </a:r>
            <a:br>
              <a:rPr lang="en-US" b="0" dirty="0">
                <a:effectLst/>
              </a:rPr>
            </a:br>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In 2018, the Bulletin of Atomic Scientists changed the time on its allegorical Doomsday Clock to two minutes before midnight, the closest it has ever been since 1953 during the Cold War. We need to act now.</a:t>
            </a:r>
          </a:p>
          <a:p>
            <a:endParaRPr lang="en-US" dirty="0"/>
          </a:p>
        </p:txBody>
      </p:sp>
      <p:sp>
        <p:nvSpPr>
          <p:cNvPr id="4" name="Slide Number Placeholder 3"/>
          <p:cNvSpPr>
            <a:spLocks noGrp="1"/>
          </p:cNvSpPr>
          <p:nvPr>
            <p:ph type="sldNum" sz="quarter" idx="10"/>
          </p:nvPr>
        </p:nvSpPr>
        <p:spPr/>
        <p:txBody>
          <a:bodyPr/>
          <a:lstStyle/>
          <a:p>
            <a:fld id="{E5A7DE20-3736-495E-8A4A-9B61D7A2D7E3}" type="slidenum">
              <a:rPr lang="en-US" smtClean="0"/>
              <a:t>2</a:t>
            </a:fld>
            <a:endParaRPr lang="en-US"/>
          </a:p>
        </p:txBody>
      </p:sp>
    </p:spTree>
    <p:extLst>
      <p:ext uri="{BB962C8B-B14F-4D97-AF65-F5344CB8AC3E}">
        <p14:creationId xmlns:p14="http://schemas.microsoft.com/office/powerpoint/2010/main" val="30089784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When you do get a sponsor, that person will have invaluable advice on how to proceed. He or she may also have helpful advice on which elected officials need extra attention from you, such as calls or a visit, in order to gain a supportive vote.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When your resolution is introduced, you’ll want to marshal support by asking residents and partners to submit letters, make calls, and to testify at meetings where the resolution will be up for a vote.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Learn the rules for public testimony, such as when the testimony is heard how community members sign up to speak, and how much time each person is allotted for public testimony.</a:t>
            </a:r>
          </a:p>
          <a:p>
            <a:endParaRPr lang="en-US" dirty="0"/>
          </a:p>
        </p:txBody>
      </p:sp>
      <p:sp>
        <p:nvSpPr>
          <p:cNvPr id="4" name="Slide Number Placeholder 3"/>
          <p:cNvSpPr>
            <a:spLocks noGrp="1"/>
          </p:cNvSpPr>
          <p:nvPr>
            <p:ph type="sldNum" sz="quarter" idx="5"/>
          </p:nvPr>
        </p:nvSpPr>
        <p:spPr/>
        <p:txBody>
          <a:bodyPr/>
          <a:lstStyle/>
          <a:p>
            <a:fld id="{E5A7DE20-3736-495E-8A4A-9B61D7A2D7E3}" type="slidenum">
              <a:rPr lang="en-US" smtClean="0"/>
              <a:t>20</a:t>
            </a:fld>
            <a:endParaRPr lang="en-US"/>
          </a:p>
        </p:txBody>
      </p:sp>
    </p:spTree>
    <p:extLst>
      <p:ext uri="{BB962C8B-B14F-4D97-AF65-F5344CB8AC3E}">
        <p14:creationId xmlns:p14="http://schemas.microsoft.com/office/powerpoint/2010/main" val="39747050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Some common objections that city councilmember have had to Back from the Brink resolutions focus on whether or not a municipality should weigh in on nuclear weapons, the value of a resolution, or that they’re not experts. It’s been really inspiring to see the strong responses by other councilmembers, who often point out that </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the resolution will be sent to Congress, </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that their job is to represent and amplify their constituents’ concerns, </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that other cities are taking this on and there is power in numbers, and </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that credible groups have provided them with more than enough information to make a decision.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Some have pointed out that cities often lead on issues before the state or federal government takes action. Here is one example. </a:t>
            </a:r>
            <a:endParaRPr lang="en-US" b="0" dirty="0">
              <a:effectLst/>
            </a:endParaRPr>
          </a:p>
          <a:p>
            <a:pPr rtl="0"/>
            <a:r>
              <a:rPr lang="en-US" sz="1200" b="0" i="0" u="none" strike="noStrike" kern="1200" dirty="0">
                <a:solidFill>
                  <a:schemeClr val="tx1"/>
                </a:solidFill>
                <a:effectLst/>
                <a:latin typeface="+mn-lt"/>
                <a:ea typeface="+mn-ea"/>
                <a:cs typeface="+mn-cs"/>
              </a:rPr>
              <a:t>“I think we can walk and chew gum at the same time. I agree that we are a fiduciary body and that we’re supposed to be taking care of the city. But there won't be a city to take care of if we don’t find a way to make the state, the federal government listen to the citizens.”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E5A7DE20-3736-495E-8A4A-9B61D7A2D7E3}" type="slidenum">
              <a:rPr lang="en-US" smtClean="0"/>
              <a:t>21</a:t>
            </a:fld>
            <a:endParaRPr lang="en-US"/>
          </a:p>
        </p:txBody>
      </p:sp>
    </p:spTree>
    <p:extLst>
      <p:ext uri="{BB962C8B-B14F-4D97-AF65-F5344CB8AC3E}">
        <p14:creationId xmlns:p14="http://schemas.microsoft.com/office/powerpoint/2010/main" val="7429531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Back from the Brink has additional importance in New Hampshire, the first state in the nation to hold its Presidential primary election, as noted by Dover City Councilmember Dennis Shanahan.</a:t>
            </a:r>
            <a:endParaRPr lang="en-US" b="0" dirty="0">
              <a:effectLst/>
            </a:endParaRPr>
          </a:p>
          <a:p>
            <a:pPr rtl="0"/>
            <a:r>
              <a:rPr lang="en-US" sz="1200" b="0" i="0" u="none" strike="noStrike" kern="1200" dirty="0">
                <a:solidFill>
                  <a:schemeClr val="tx1"/>
                </a:solidFill>
                <a:effectLst/>
                <a:latin typeface="+mn-lt"/>
                <a:ea typeface="+mn-ea"/>
                <a:cs typeface="+mn-cs"/>
              </a:rPr>
              <a:t>“This resolution gives us the ability to deliver our message to </a:t>
            </a:r>
            <a:r>
              <a:rPr lang="en-US" sz="1200" b="0" i="0" u="none" strike="noStrike" kern="1200" dirty="0" err="1">
                <a:solidFill>
                  <a:schemeClr val="tx1"/>
                </a:solidFill>
                <a:effectLst/>
                <a:latin typeface="+mn-lt"/>
                <a:ea typeface="+mn-ea"/>
                <a:cs typeface="+mn-cs"/>
              </a:rPr>
              <a:t>Congressionals</a:t>
            </a:r>
            <a:r>
              <a:rPr lang="en-US" sz="1200" b="0" i="0" u="none" strike="noStrike" kern="1200" dirty="0">
                <a:solidFill>
                  <a:schemeClr val="tx1"/>
                </a:solidFill>
                <a:effectLst/>
                <a:latin typeface="+mn-lt"/>
                <a:ea typeface="+mn-ea"/>
                <a:cs typeface="+mn-cs"/>
              </a:rPr>
              <a:t> and I believe it gives us an ability to deliver a message to these people who are going to be marching through our state over the next four to five months as primary season kicks in to high gear that there’s an opinion that this board has and we share that opinion with a variety of cities and towns: Durham, Portsmouth, Exeter, Warner, it is really a wide variation in cities and towns that have taken this on.”</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E5A7DE20-3736-495E-8A4A-9B61D7A2D7E3}" type="slidenum">
              <a:rPr lang="en-US" smtClean="0"/>
              <a:t>22</a:t>
            </a:fld>
            <a:endParaRPr lang="en-US"/>
          </a:p>
        </p:txBody>
      </p:sp>
    </p:spTree>
    <p:extLst>
      <p:ext uri="{BB962C8B-B14F-4D97-AF65-F5344CB8AC3E}">
        <p14:creationId xmlns:p14="http://schemas.microsoft.com/office/powerpoint/2010/main" val="2595195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Let Back from the Brink organizers know when your resolution has been introduced and it’s progress along the way so they can help support you and amplify your success. Take photos during and after relevant meetings, post them on social media and send them to Back from the Brink to share them too. Write a press release or summary of your experience and sent that to local media and share that with the Back from the Brink as well. Finally, remember to thank the elected officials who championed your resolution and the legislative body that adopted it.</a:t>
            </a:r>
            <a:endParaRPr lang="en-US" dirty="0"/>
          </a:p>
        </p:txBody>
      </p:sp>
      <p:sp>
        <p:nvSpPr>
          <p:cNvPr id="4" name="Slide Number Placeholder 3"/>
          <p:cNvSpPr>
            <a:spLocks noGrp="1"/>
          </p:cNvSpPr>
          <p:nvPr>
            <p:ph type="sldNum" sz="quarter" idx="5"/>
          </p:nvPr>
        </p:nvSpPr>
        <p:spPr/>
        <p:txBody>
          <a:bodyPr/>
          <a:lstStyle/>
          <a:p>
            <a:fld id="{E5A7DE20-3736-495E-8A4A-9B61D7A2D7E3}" type="slidenum">
              <a:rPr lang="en-US" smtClean="0"/>
              <a:t>23</a:t>
            </a:fld>
            <a:endParaRPr lang="en-US"/>
          </a:p>
        </p:txBody>
      </p:sp>
    </p:spTree>
    <p:extLst>
      <p:ext uri="{BB962C8B-B14F-4D97-AF65-F5344CB8AC3E}">
        <p14:creationId xmlns:p14="http://schemas.microsoft.com/office/powerpoint/2010/main" val="2503921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Once you’ve had time to celebrate and rest, consider approaching another nearby town or city, or visiting with your Congressional representatives to let them know about the organizations and cities in their district that support Back from the Brink’s five-point policy platform. Two of those policies - Renouncing First Use (H.R. 921 and S. 272) and Restricting Presidential Authority (H.R. 669 and S. 200) are currently in legislation before Congress, and all five of our policy points are included in House Resolution 302.</a:t>
            </a:r>
            <a:endParaRPr lang="en-US" dirty="0"/>
          </a:p>
        </p:txBody>
      </p:sp>
      <p:sp>
        <p:nvSpPr>
          <p:cNvPr id="4" name="Slide Number Placeholder 3"/>
          <p:cNvSpPr>
            <a:spLocks noGrp="1"/>
          </p:cNvSpPr>
          <p:nvPr>
            <p:ph type="sldNum" sz="quarter" idx="5"/>
          </p:nvPr>
        </p:nvSpPr>
        <p:spPr/>
        <p:txBody>
          <a:bodyPr/>
          <a:lstStyle/>
          <a:p>
            <a:fld id="{E5A7DE20-3736-495E-8A4A-9B61D7A2D7E3}" type="slidenum">
              <a:rPr lang="en-US" smtClean="0"/>
              <a:t>24</a:t>
            </a:fld>
            <a:endParaRPr lang="en-US"/>
          </a:p>
        </p:txBody>
      </p:sp>
    </p:spTree>
    <p:extLst>
      <p:ext uri="{BB962C8B-B14F-4D97-AF65-F5344CB8AC3E}">
        <p14:creationId xmlns:p14="http://schemas.microsoft.com/office/powerpoint/2010/main" val="358059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1" u="none" strike="noStrike" kern="1200" dirty="0">
                <a:solidFill>
                  <a:schemeClr val="tx1"/>
                </a:solidFill>
                <a:effectLst/>
                <a:latin typeface="+mn-lt"/>
                <a:ea typeface="+mn-ea"/>
                <a:cs typeface="+mn-cs"/>
              </a:rPr>
              <a:t>This slide is optional but can stay up during the Q &amp; A of your presentation, if desired</a:t>
            </a:r>
            <a:br>
              <a:rPr lang="en-US" dirty="0"/>
            </a:br>
            <a:endParaRPr lang="en-US" dirty="0"/>
          </a:p>
        </p:txBody>
      </p:sp>
      <p:sp>
        <p:nvSpPr>
          <p:cNvPr id="4" name="Slide Number Placeholder 3"/>
          <p:cNvSpPr>
            <a:spLocks noGrp="1"/>
          </p:cNvSpPr>
          <p:nvPr>
            <p:ph type="sldNum" sz="quarter" idx="5"/>
          </p:nvPr>
        </p:nvSpPr>
        <p:spPr/>
        <p:txBody>
          <a:bodyPr/>
          <a:lstStyle/>
          <a:p>
            <a:fld id="{E5A7DE20-3736-495E-8A4A-9B61D7A2D7E3}" type="slidenum">
              <a:rPr lang="en-US" smtClean="0"/>
              <a:t>25</a:t>
            </a:fld>
            <a:endParaRPr lang="en-US"/>
          </a:p>
        </p:txBody>
      </p:sp>
    </p:spTree>
    <p:extLst>
      <p:ext uri="{BB962C8B-B14F-4D97-AF65-F5344CB8AC3E}">
        <p14:creationId xmlns:p14="http://schemas.microsoft.com/office/powerpoint/2010/main" val="18782019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Stay in touch with Back from the Brink via its website, email, or social media accounts.</a:t>
            </a:r>
            <a:endParaRPr lang="en-US" dirty="0"/>
          </a:p>
        </p:txBody>
      </p:sp>
      <p:sp>
        <p:nvSpPr>
          <p:cNvPr id="4" name="Slide Number Placeholder 3"/>
          <p:cNvSpPr>
            <a:spLocks noGrp="1"/>
          </p:cNvSpPr>
          <p:nvPr>
            <p:ph type="sldNum" sz="quarter" idx="5"/>
          </p:nvPr>
        </p:nvSpPr>
        <p:spPr/>
        <p:txBody>
          <a:bodyPr/>
          <a:lstStyle/>
          <a:p>
            <a:fld id="{E5A7DE20-3736-495E-8A4A-9B61D7A2D7E3}" type="slidenum">
              <a:rPr lang="en-US" smtClean="0"/>
              <a:t>26</a:t>
            </a:fld>
            <a:endParaRPr lang="en-US"/>
          </a:p>
        </p:txBody>
      </p:sp>
    </p:spTree>
    <p:extLst>
      <p:ext uri="{BB962C8B-B14F-4D97-AF65-F5344CB8AC3E}">
        <p14:creationId xmlns:p14="http://schemas.microsoft.com/office/powerpoint/2010/main" val="2049321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BACK FROM THE BRINK: The Call to Prevent Nuclear War is a national grassroots initiative seeking to fundamentally change U.S. nuclear weapons policy.</a:t>
            </a:r>
            <a:endParaRPr lang="en-US" dirty="0"/>
          </a:p>
        </p:txBody>
      </p:sp>
      <p:sp>
        <p:nvSpPr>
          <p:cNvPr id="4" name="Slide Number Placeholder 3"/>
          <p:cNvSpPr>
            <a:spLocks noGrp="1"/>
          </p:cNvSpPr>
          <p:nvPr>
            <p:ph type="sldNum" sz="quarter" idx="10"/>
          </p:nvPr>
        </p:nvSpPr>
        <p:spPr/>
        <p:txBody>
          <a:bodyPr/>
          <a:lstStyle/>
          <a:p>
            <a:fld id="{E5A7DE20-3736-495E-8A4A-9B61D7A2D7E3}" type="slidenum">
              <a:rPr lang="en-US" smtClean="0"/>
              <a:t>3</a:t>
            </a:fld>
            <a:endParaRPr lang="en-US"/>
          </a:p>
        </p:txBody>
      </p:sp>
    </p:spTree>
    <p:extLst>
      <p:ext uri="{BB962C8B-B14F-4D97-AF65-F5344CB8AC3E}">
        <p14:creationId xmlns:p14="http://schemas.microsoft.com/office/powerpoint/2010/main" val="3008978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Back from the Brink began in 2017 out of conversations between Physicians for Social Responsibility and the Union of Concerned Scientists, who were looking for a vehicle to mobilize people locally that would also have national impact. An important factor was to create something that could be owned by everyone, not by one particular group or individual.</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The final text of the five point policy platform that is the core of “Back from the Brink:  The Call to Prevent Nuclear War” was agreed upon in late 2017, after the Nobel Peace Prize was awarded to the International Campaign to Abolish Nuclear weapons (ICAN) for its role in advocating for adoption of the Treaty on Prohibition of Nuclear Weapons.</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In early 2018, Back from the Brink strategy was developed by representatives from UCS and PSR, along with </a:t>
            </a:r>
            <a:r>
              <a:rPr lang="en-US" sz="1200" b="0" i="0" u="none" strike="noStrike" kern="1200" dirty="0" err="1">
                <a:solidFill>
                  <a:schemeClr val="tx1"/>
                </a:solidFill>
                <a:effectLst/>
                <a:latin typeface="+mn-lt"/>
                <a:ea typeface="+mn-ea"/>
                <a:cs typeface="+mn-cs"/>
              </a:rPr>
              <a:t>Soka</a:t>
            </a:r>
            <a:r>
              <a:rPr lang="en-US" sz="1200" b="0" i="0" u="none" strike="noStrike" kern="1200" dirty="0">
                <a:solidFill>
                  <a:schemeClr val="tx1"/>
                </a:solidFill>
                <a:effectLst/>
                <a:latin typeface="+mn-lt"/>
                <a:ea typeface="+mn-ea"/>
                <a:cs typeface="+mn-cs"/>
              </a:rPr>
              <a:t> Gakkai International-USA, the United Church of Christ, and the Nuclear Age Peace Foundation.</a:t>
            </a:r>
            <a:endParaRPr lang="en-US" b="0" dirty="0">
              <a:effectLst/>
            </a:endParaRPr>
          </a:p>
        </p:txBody>
      </p:sp>
      <p:sp>
        <p:nvSpPr>
          <p:cNvPr id="4" name="Slide Number Placeholder 3"/>
          <p:cNvSpPr>
            <a:spLocks noGrp="1"/>
          </p:cNvSpPr>
          <p:nvPr>
            <p:ph type="sldNum" sz="quarter" idx="5"/>
          </p:nvPr>
        </p:nvSpPr>
        <p:spPr/>
        <p:txBody>
          <a:bodyPr/>
          <a:lstStyle/>
          <a:p>
            <a:fld id="{E5A7DE20-3736-495E-8A4A-9B61D7A2D7E3}" type="slidenum">
              <a:rPr lang="en-US" smtClean="0"/>
              <a:t>4</a:t>
            </a:fld>
            <a:endParaRPr lang="en-US"/>
          </a:p>
        </p:txBody>
      </p:sp>
    </p:spTree>
    <p:extLst>
      <p:ext uri="{BB962C8B-B14F-4D97-AF65-F5344CB8AC3E}">
        <p14:creationId xmlns:p14="http://schemas.microsoft.com/office/powerpoint/2010/main" val="2226459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first 4 policy points are interim steps to lower nuclear danger that most anti-nuclear advocates agree are essential.  We are calling on the United States to:</a:t>
            </a:r>
          </a:p>
          <a:p>
            <a:pPr rtl="0"/>
            <a:endParaRPr lang="en-US" b="0" dirty="0">
              <a:effectLst/>
            </a:endParaRPr>
          </a:p>
          <a:p>
            <a:pPr rtl="0" fontAlgn="base"/>
            <a:r>
              <a:rPr lang="en-US" sz="1200" b="0" i="0" u="none" strike="noStrike" kern="1200" dirty="0">
                <a:solidFill>
                  <a:schemeClr val="tx1"/>
                </a:solidFill>
                <a:effectLst/>
                <a:latin typeface="+mn-lt"/>
                <a:ea typeface="+mn-ea"/>
                <a:cs typeface="+mn-cs"/>
              </a:rPr>
              <a:t>renounce the option of using nuclear weapons first;</a:t>
            </a:r>
          </a:p>
          <a:p>
            <a:pPr rtl="0" fontAlgn="base"/>
            <a:r>
              <a:rPr lang="en-US" sz="1200" b="0" i="0" u="none" strike="noStrike" kern="1200" dirty="0">
                <a:solidFill>
                  <a:schemeClr val="tx1"/>
                </a:solidFill>
                <a:effectLst/>
                <a:latin typeface="+mn-lt"/>
                <a:ea typeface="+mn-ea"/>
                <a:cs typeface="+mn-cs"/>
              </a:rPr>
              <a:t>end the sole, unchecked authority of any president to launch a nuclear attack;</a:t>
            </a:r>
          </a:p>
          <a:p>
            <a:pPr rtl="0" fontAlgn="base"/>
            <a:r>
              <a:rPr lang="en-US" sz="1200" b="0" i="0" u="none" strike="noStrike" kern="1200" dirty="0">
                <a:solidFill>
                  <a:schemeClr val="tx1"/>
                </a:solidFill>
                <a:effectLst/>
                <a:latin typeface="+mn-lt"/>
                <a:ea typeface="+mn-ea"/>
                <a:cs typeface="+mn-cs"/>
              </a:rPr>
              <a:t>take U.S. nuclear weapons off hair-trigger alert;</a:t>
            </a:r>
          </a:p>
          <a:p>
            <a:pPr rtl="0" fontAlgn="base"/>
            <a:r>
              <a:rPr lang="en-US" sz="1200" b="0" i="0" u="none" strike="noStrike" kern="1200" dirty="0">
                <a:solidFill>
                  <a:schemeClr val="tx1"/>
                </a:solidFill>
                <a:effectLst/>
                <a:latin typeface="+mn-lt"/>
                <a:ea typeface="+mn-ea"/>
                <a:cs typeface="+mn-cs"/>
              </a:rPr>
              <a:t>cancel the plan to replace its entire arsenal with enhanced weapons; and</a:t>
            </a:r>
          </a:p>
          <a:p>
            <a:pPr rtl="0"/>
            <a:r>
              <a:rPr lang="en-US" sz="1200" b="0" i="0" u="none" strike="noStrike" kern="1200" dirty="0">
                <a:solidFill>
                  <a:schemeClr val="tx1"/>
                </a:solidFill>
                <a:effectLst/>
                <a:latin typeface="+mn-lt"/>
                <a:ea typeface="+mn-ea"/>
                <a:cs typeface="+mn-cs"/>
              </a:rPr>
              <a:t> </a:t>
            </a:r>
            <a:endParaRPr lang="en-US" b="0" dirty="0">
              <a:effectLst/>
            </a:endParaRPr>
          </a:p>
          <a:p>
            <a:r>
              <a:rPr lang="en-US" sz="1200" b="0" i="0" u="none" strike="noStrike" kern="1200" dirty="0">
                <a:solidFill>
                  <a:schemeClr val="tx1"/>
                </a:solidFill>
                <a:effectLst/>
                <a:latin typeface="+mn-lt"/>
                <a:ea typeface="+mn-ea"/>
                <a:cs typeface="+mn-cs"/>
              </a:rPr>
              <a:t>The language of the 5th policy point was crafted carefully to make our ultimate goal clear, while creating room for legislators and policy makers to embrace language they felt comfortable with.   It says: “</a:t>
            </a:r>
            <a:r>
              <a:rPr lang="en-US" sz="1200" b="0" i="1" u="none" strike="noStrike" kern="1200" dirty="0">
                <a:solidFill>
                  <a:schemeClr val="tx1"/>
                </a:solidFill>
                <a:effectLst/>
                <a:latin typeface="+mn-lt"/>
                <a:ea typeface="+mn-ea"/>
                <a:cs typeface="+mn-cs"/>
              </a:rPr>
              <a:t>actively pursue a verifiable agreement among nuclear-armed states to eliminate their nuclear arsenals”.</a:t>
            </a:r>
            <a:endParaRPr lang="en-US" dirty="0"/>
          </a:p>
        </p:txBody>
      </p:sp>
      <p:sp>
        <p:nvSpPr>
          <p:cNvPr id="4" name="Slide Number Placeholder 3"/>
          <p:cNvSpPr>
            <a:spLocks noGrp="1"/>
          </p:cNvSpPr>
          <p:nvPr>
            <p:ph type="sldNum" sz="quarter" idx="5"/>
          </p:nvPr>
        </p:nvSpPr>
        <p:spPr/>
        <p:txBody>
          <a:bodyPr/>
          <a:lstStyle/>
          <a:p>
            <a:fld id="{E5A7DE20-3736-495E-8A4A-9B61D7A2D7E3}" type="slidenum">
              <a:rPr lang="en-US" smtClean="0"/>
              <a:t>5</a:t>
            </a:fld>
            <a:endParaRPr lang="en-US"/>
          </a:p>
        </p:txBody>
      </p:sp>
    </p:spTree>
    <p:extLst>
      <p:ext uri="{BB962C8B-B14F-4D97-AF65-F5344CB8AC3E}">
        <p14:creationId xmlns:p14="http://schemas.microsoft.com/office/powerpoint/2010/main" val="4085980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Since then, Back from the Brink has been successfully engaging health professionals, the faith community, environmentalists, academics, policy makers, and peace and social justice advocates across the country.</a:t>
            </a:r>
            <a:endParaRPr lang="en-US" b="0" dirty="0">
              <a:effectLst/>
            </a:endParaRPr>
          </a:p>
          <a:p>
            <a:br>
              <a:rPr lang="en-US" b="0" dirty="0">
                <a:effectLst/>
              </a:rPr>
            </a:br>
            <a:r>
              <a:rPr lang="en-US" sz="1200" b="0" i="0" u="none" strike="noStrike" kern="1200" dirty="0">
                <a:solidFill>
                  <a:schemeClr val="tx1"/>
                </a:solidFill>
                <a:effectLst/>
                <a:latin typeface="+mn-lt"/>
                <a:ea typeface="+mn-ea"/>
                <a:cs typeface="+mn-cs"/>
              </a:rPr>
              <a:t>To date, Back from the Brink has secured over 280 organizational endorsements. Here are logos for some of those groups. Organizations and individuals can endorse Back from the Brink through its website - </a:t>
            </a:r>
            <a:r>
              <a:rPr lang="en-US" sz="1200" b="0" i="0" u="sng" strike="noStrike" kern="1200" dirty="0">
                <a:solidFill>
                  <a:schemeClr val="tx1"/>
                </a:solidFill>
                <a:effectLst/>
                <a:latin typeface="+mn-lt"/>
                <a:ea typeface="+mn-ea"/>
                <a:cs typeface="+mn-cs"/>
                <a:hlinkClick r:id="rId3"/>
              </a:rPr>
              <a:t>www.preventnuclearwar.org</a:t>
            </a:r>
            <a:r>
              <a:rPr lang="en-US" sz="1200" b="0" i="0" u="none" strike="noStrike" kern="1200" dirty="0">
                <a:solidFill>
                  <a:schemeClr val="tx1"/>
                </a:solidFill>
                <a:effectLst/>
                <a:latin typeface="+mn-lt"/>
                <a:ea typeface="+mn-ea"/>
                <a:cs typeface="+mn-cs"/>
              </a:rPr>
              <a:t>. There will be a slide with more information about the website and other ways to keep in touch with Back from the Brink at the end of the presentation.</a:t>
            </a:r>
            <a:endParaRPr lang="en-US" dirty="0"/>
          </a:p>
        </p:txBody>
      </p:sp>
      <p:sp>
        <p:nvSpPr>
          <p:cNvPr id="4" name="Slide Number Placeholder 3"/>
          <p:cNvSpPr>
            <a:spLocks noGrp="1"/>
          </p:cNvSpPr>
          <p:nvPr>
            <p:ph type="sldNum" sz="quarter" idx="5"/>
          </p:nvPr>
        </p:nvSpPr>
        <p:spPr/>
        <p:txBody>
          <a:bodyPr/>
          <a:lstStyle/>
          <a:p>
            <a:fld id="{E5A7DE20-3736-495E-8A4A-9B61D7A2D7E3}" type="slidenum">
              <a:rPr lang="en-US" smtClean="0"/>
              <a:t>6</a:t>
            </a:fld>
            <a:endParaRPr lang="en-US"/>
          </a:p>
        </p:txBody>
      </p:sp>
    </p:spTree>
    <p:extLst>
      <p:ext uri="{BB962C8B-B14F-4D97-AF65-F5344CB8AC3E}">
        <p14:creationId xmlns:p14="http://schemas.microsoft.com/office/powerpoint/2010/main" val="435311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Back from the Brink’s strategy is to secure a growing number of national and local endorsements of Back from the Brink’s five point policy platform. With those local endorsements in hand, Back from the Brink advocates are going to city councils and state legislatures, getting Back from the Brink resolutions introduced and adopted.  Through this process, we’re able to provide much-needed education to the public and elected officials about the danger posed by nuclear weapons and engage them in advocacy for effective policy solutions.</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All of this local public support is intended to powerfully demonstrate to Representatives and Senators, and Presidential candidates, that we need fundamental changes in US nuclear policy. Members of Congress are more likely to take action when they realize that an issue is important to a large number of their constituents. Most Back from the Brink resolutions contain language indicating that the municipality that adopted it will send a copy of their resolution to their congressional delegation and the President. Communities are also able to use Back from the Brink endorsements and resolutions to demonstrate to their representatives in Congress that organizations, towns and cities in their district want to see action on our five-point policy platform.</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To date 35 Back from the Brink resolutions have been adopted, in large cities and small towns across the country. Six legislative state bodies have also adopted Back from the Brink resolutions.</a:t>
            </a:r>
            <a:br>
              <a:rPr lang="en-US" dirty="0"/>
            </a:br>
            <a:endParaRPr lang="en-US" dirty="0"/>
          </a:p>
        </p:txBody>
      </p:sp>
      <p:sp>
        <p:nvSpPr>
          <p:cNvPr id="4" name="Slide Number Placeholder 3"/>
          <p:cNvSpPr>
            <a:spLocks noGrp="1"/>
          </p:cNvSpPr>
          <p:nvPr>
            <p:ph type="sldNum" sz="quarter" idx="5"/>
          </p:nvPr>
        </p:nvSpPr>
        <p:spPr/>
        <p:txBody>
          <a:bodyPr/>
          <a:lstStyle/>
          <a:p>
            <a:fld id="{E5A7DE20-3736-495E-8A4A-9B61D7A2D7E3}" type="slidenum">
              <a:rPr lang="en-US" smtClean="0"/>
              <a:t>7</a:t>
            </a:fld>
            <a:endParaRPr lang="en-US"/>
          </a:p>
        </p:txBody>
      </p:sp>
    </p:spTree>
    <p:extLst>
      <p:ext uri="{BB962C8B-B14F-4D97-AF65-F5344CB8AC3E}">
        <p14:creationId xmlns:p14="http://schemas.microsoft.com/office/powerpoint/2010/main" val="1373857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First, make sure to visit the Back from the Brink website at </a:t>
            </a:r>
            <a:r>
              <a:rPr lang="en-US" sz="1200" b="0" i="0" u="sng" strike="noStrike" kern="1200" dirty="0">
                <a:solidFill>
                  <a:schemeClr val="tx1"/>
                </a:solidFill>
                <a:effectLst/>
                <a:latin typeface="+mn-lt"/>
                <a:ea typeface="+mn-ea"/>
                <a:cs typeface="+mn-cs"/>
                <a:hlinkClick r:id="rId3"/>
              </a:rPr>
              <a:t>www.preventnuclearwar.org</a:t>
            </a:r>
            <a:r>
              <a:rPr lang="en-US" sz="1200" b="0" i="0" u="none" strike="noStrike" kern="1200" dirty="0">
                <a:solidFill>
                  <a:schemeClr val="tx1"/>
                </a:solidFill>
                <a:effectLst/>
                <a:latin typeface="+mn-lt"/>
                <a:ea typeface="+mn-ea"/>
                <a:cs typeface="+mn-cs"/>
              </a:rPr>
              <a:t> and familiarize yourself with the information and materials there. </a:t>
            </a:r>
            <a:endParaRPr lang="en-US" dirty="0"/>
          </a:p>
        </p:txBody>
      </p:sp>
      <p:sp>
        <p:nvSpPr>
          <p:cNvPr id="4" name="Slide Number Placeholder 3"/>
          <p:cNvSpPr>
            <a:spLocks noGrp="1"/>
          </p:cNvSpPr>
          <p:nvPr>
            <p:ph type="sldNum" sz="quarter" idx="5"/>
          </p:nvPr>
        </p:nvSpPr>
        <p:spPr/>
        <p:txBody>
          <a:bodyPr/>
          <a:lstStyle/>
          <a:p>
            <a:fld id="{E5A7DE20-3736-495E-8A4A-9B61D7A2D7E3}" type="slidenum">
              <a:rPr lang="en-US" smtClean="0"/>
              <a:t>8</a:t>
            </a:fld>
            <a:endParaRPr lang="en-US"/>
          </a:p>
        </p:txBody>
      </p:sp>
    </p:spTree>
    <p:extLst>
      <p:ext uri="{BB962C8B-B14F-4D97-AF65-F5344CB8AC3E}">
        <p14:creationId xmlns:p14="http://schemas.microsoft.com/office/powerpoint/2010/main" val="3905941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First, you’ll need to determine which elected official or municipal legislative body (such as a town or city council or county board) that you want to engage. Familiarize yourself with the terminology and process for that municipality's statements of support. Many refer to such statements as resolutions. Here is a photo from the first Back from the Brink resolution passed in the U.S., which was in Northampton, MA in Dec. 2017.</a:t>
            </a:r>
            <a:endParaRPr lang="en-US" dirty="0"/>
          </a:p>
        </p:txBody>
      </p:sp>
      <p:sp>
        <p:nvSpPr>
          <p:cNvPr id="4" name="Slide Number Placeholder 3"/>
          <p:cNvSpPr>
            <a:spLocks noGrp="1"/>
          </p:cNvSpPr>
          <p:nvPr>
            <p:ph type="sldNum" sz="quarter" idx="10"/>
          </p:nvPr>
        </p:nvSpPr>
        <p:spPr/>
        <p:txBody>
          <a:bodyPr/>
          <a:lstStyle/>
          <a:p>
            <a:fld id="{078E4228-CBA6-3C41-823A-08AE50BD164A}" type="slidenum">
              <a:rPr lang="en-US" smtClean="0"/>
              <a:t>9</a:t>
            </a:fld>
            <a:endParaRPr lang="en-US"/>
          </a:p>
        </p:txBody>
      </p:sp>
    </p:spTree>
    <p:extLst>
      <p:ext uri="{BB962C8B-B14F-4D97-AF65-F5344CB8AC3E}">
        <p14:creationId xmlns:p14="http://schemas.microsoft.com/office/powerpoint/2010/main" val="2319076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10/4/2019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23.wdp"/></Relationships>
</file>

<file path=ppt/slides/_rels/slide12.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24.wdp"/><Relationship Id="rId4" Type="http://schemas.openxmlformats.org/officeDocument/2006/relationships/image" Target="../media/image9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microsoft.com/office/2007/relationships/hdphoto" Target="../media/hdphoto26.wdp"/><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97.jpeg"/><Relationship Id="rId5" Type="http://schemas.microsoft.com/office/2007/relationships/hdphoto" Target="../media/hdphoto25.wdp"/><Relationship Id="rId4" Type="http://schemas.openxmlformats.org/officeDocument/2006/relationships/image" Target="../media/image96.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98.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hemeOverride" Target="../theme/themeOverride4.xml"/><Relationship Id="rId5" Type="http://schemas.openxmlformats.org/officeDocument/2006/relationships/image" Target="../media/image100.jpg"/><Relationship Id="rId4" Type="http://schemas.openxmlformats.org/officeDocument/2006/relationships/image" Target="../media/image9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hemeOverride" Target="../theme/themeOverride5.xml"/><Relationship Id="rId5" Type="http://schemas.microsoft.com/office/2007/relationships/hdphoto" Target="../media/hdphoto27.wdp"/><Relationship Id="rId4" Type="http://schemas.openxmlformats.org/officeDocument/2006/relationships/image" Target="../media/image101.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hemeOverride" Target="../theme/themeOverride6.xml"/><Relationship Id="rId5" Type="http://schemas.openxmlformats.org/officeDocument/2006/relationships/image" Target="../media/image103.png"/><Relationship Id="rId4" Type="http://schemas.openxmlformats.org/officeDocument/2006/relationships/image" Target="../media/image10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hemeOverride" Target="../theme/themeOverride7.xml"/><Relationship Id="rId5" Type="http://schemas.microsoft.com/office/2007/relationships/hdphoto" Target="../media/hdphoto28.wdp"/><Relationship Id="rId4" Type="http://schemas.openxmlformats.org/officeDocument/2006/relationships/image" Target="../media/image104.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hemeOverride" Target="../theme/themeOverride8.xml"/><Relationship Id="rId4" Type="http://schemas.openxmlformats.org/officeDocument/2006/relationships/image" Target="../media/image10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hemeOverride" Target="../theme/themeOverride9.xml"/><Relationship Id="rId5" Type="http://schemas.microsoft.com/office/2007/relationships/hdphoto" Target="../media/hdphoto29.wdp"/><Relationship Id="rId4" Type="http://schemas.openxmlformats.org/officeDocument/2006/relationships/image" Target="../media/image106.jpeg"/></Relationships>
</file>

<file path=ppt/slides/_rels/slide2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microsoft.com/office/2007/relationships/hdphoto" Target="../media/hdphoto30.wdp"/></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hemeOverride" Target="../theme/themeOverride10.xml"/><Relationship Id="rId4" Type="http://schemas.openxmlformats.org/officeDocument/2006/relationships/image" Target="../media/image108.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hemeOverride" Target="../theme/themeOverride11.xml"/><Relationship Id="rId5" Type="http://schemas.microsoft.com/office/2007/relationships/hdphoto" Target="../media/hdphoto31.wdp"/><Relationship Id="rId4" Type="http://schemas.openxmlformats.org/officeDocument/2006/relationships/image" Target="../media/image109.jpeg"/></Relationships>
</file>

<file path=ppt/slides/_rels/slide2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png"/><Relationship Id="rId7" Type="http://schemas.openxmlformats.org/officeDocument/2006/relationships/image" Target="../media/image11.png"/><Relationship Id="rId12" Type="http://schemas.microsoft.com/office/2007/relationships/hdphoto" Target="../media/hdphoto6.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13.png"/><Relationship Id="rId5" Type="http://schemas.openxmlformats.org/officeDocument/2006/relationships/image" Target="../media/image10.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13" Type="http://schemas.microsoft.com/office/2007/relationships/hdphoto" Target="../media/hdphoto10.wdp"/><Relationship Id="rId18" Type="http://schemas.openxmlformats.org/officeDocument/2006/relationships/image" Target="../media/image24.png"/><Relationship Id="rId26" Type="http://schemas.openxmlformats.org/officeDocument/2006/relationships/image" Target="../media/image31.jpeg"/><Relationship Id="rId39" Type="http://schemas.openxmlformats.org/officeDocument/2006/relationships/image" Target="../media/image40.png"/><Relationship Id="rId3" Type="http://schemas.openxmlformats.org/officeDocument/2006/relationships/image" Target="../media/image14.png"/><Relationship Id="rId21" Type="http://schemas.openxmlformats.org/officeDocument/2006/relationships/image" Target="../media/image27.jpeg"/><Relationship Id="rId34" Type="http://schemas.openxmlformats.org/officeDocument/2006/relationships/image" Target="../media/image37.jpeg"/><Relationship Id="rId42" Type="http://schemas.openxmlformats.org/officeDocument/2006/relationships/image" Target="../media/image42.png"/><Relationship Id="rId47" Type="http://schemas.microsoft.com/office/2007/relationships/hdphoto" Target="../media/hdphoto19.wdp"/><Relationship Id="rId50" Type="http://schemas.openxmlformats.org/officeDocument/2006/relationships/image" Target="../media/image47.png"/><Relationship Id="rId7" Type="http://schemas.microsoft.com/office/2007/relationships/hdphoto" Target="../media/hdphoto8.wdp"/><Relationship Id="rId12" Type="http://schemas.openxmlformats.org/officeDocument/2006/relationships/image" Target="../media/image20.jpeg"/><Relationship Id="rId17" Type="http://schemas.openxmlformats.org/officeDocument/2006/relationships/image" Target="../media/image23.jpg"/><Relationship Id="rId25" Type="http://schemas.microsoft.com/office/2007/relationships/hdphoto" Target="../media/hdphoto12.wdp"/><Relationship Id="rId33" Type="http://schemas.microsoft.com/office/2007/relationships/hdphoto" Target="../media/hdphoto14.wdp"/><Relationship Id="rId38" Type="http://schemas.microsoft.com/office/2007/relationships/hdphoto" Target="../media/hdphoto16.wdp"/><Relationship Id="rId46" Type="http://schemas.openxmlformats.org/officeDocument/2006/relationships/image" Target="../media/image45.jpeg"/><Relationship Id="rId2" Type="http://schemas.openxmlformats.org/officeDocument/2006/relationships/notesSlide" Target="../notesSlides/notesSlide6.xml"/><Relationship Id="rId16" Type="http://schemas.openxmlformats.org/officeDocument/2006/relationships/image" Target="../media/image22.png"/><Relationship Id="rId20" Type="http://schemas.openxmlformats.org/officeDocument/2006/relationships/image" Target="../media/image26.jpg"/><Relationship Id="rId29" Type="http://schemas.openxmlformats.org/officeDocument/2006/relationships/image" Target="../media/image33.jpeg"/><Relationship Id="rId41" Type="http://schemas.microsoft.com/office/2007/relationships/hdphoto" Target="../media/hdphoto17.wdp"/><Relationship Id="rId54" Type="http://schemas.microsoft.com/office/2007/relationships/hdphoto" Target="../media/hdphoto21.wdp"/><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image" Target="../media/image19.png"/><Relationship Id="rId24" Type="http://schemas.openxmlformats.org/officeDocument/2006/relationships/image" Target="../media/image30.jpeg"/><Relationship Id="rId32" Type="http://schemas.openxmlformats.org/officeDocument/2006/relationships/image" Target="../media/image36.jpeg"/><Relationship Id="rId37" Type="http://schemas.openxmlformats.org/officeDocument/2006/relationships/image" Target="../media/image39.jpeg"/><Relationship Id="rId40" Type="http://schemas.openxmlformats.org/officeDocument/2006/relationships/image" Target="../media/image41.jpeg"/><Relationship Id="rId45" Type="http://schemas.microsoft.com/office/2007/relationships/hdphoto" Target="../media/hdphoto18.wdp"/><Relationship Id="rId53" Type="http://schemas.openxmlformats.org/officeDocument/2006/relationships/image" Target="../media/image50.jpeg"/><Relationship Id="rId5" Type="http://schemas.microsoft.com/office/2007/relationships/hdphoto" Target="../media/hdphoto7.wdp"/><Relationship Id="rId15" Type="http://schemas.microsoft.com/office/2007/relationships/hdphoto" Target="../media/hdphoto11.wdp"/><Relationship Id="rId23" Type="http://schemas.openxmlformats.org/officeDocument/2006/relationships/image" Target="../media/image29.png"/><Relationship Id="rId28" Type="http://schemas.microsoft.com/office/2007/relationships/hdphoto" Target="../media/hdphoto13.wdp"/><Relationship Id="rId36" Type="http://schemas.openxmlformats.org/officeDocument/2006/relationships/image" Target="../media/image38.png"/><Relationship Id="rId49" Type="http://schemas.microsoft.com/office/2007/relationships/hdphoto" Target="../media/hdphoto20.wdp"/><Relationship Id="rId10" Type="http://schemas.openxmlformats.org/officeDocument/2006/relationships/image" Target="../media/image18.png"/><Relationship Id="rId19" Type="http://schemas.openxmlformats.org/officeDocument/2006/relationships/image" Target="../media/image25.png"/><Relationship Id="rId31" Type="http://schemas.openxmlformats.org/officeDocument/2006/relationships/image" Target="../media/image35.png"/><Relationship Id="rId44" Type="http://schemas.openxmlformats.org/officeDocument/2006/relationships/image" Target="../media/image44.jpeg"/><Relationship Id="rId52" Type="http://schemas.openxmlformats.org/officeDocument/2006/relationships/image" Target="../media/image49.png"/><Relationship Id="rId4" Type="http://schemas.openxmlformats.org/officeDocument/2006/relationships/image" Target="../media/image15.jpeg"/><Relationship Id="rId9" Type="http://schemas.microsoft.com/office/2007/relationships/hdphoto" Target="../media/hdphoto9.wdp"/><Relationship Id="rId14" Type="http://schemas.openxmlformats.org/officeDocument/2006/relationships/image" Target="../media/image21.jpeg"/><Relationship Id="rId22" Type="http://schemas.openxmlformats.org/officeDocument/2006/relationships/image" Target="../media/image28.png"/><Relationship Id="rId27" Type="http://schemas.openxmlformats.org/officeDocument/2006/relationships/image" Target="../media/image32.png"/><Relationship Id="rId30" Type="http://schemas.openxmlformats.org/officeDocument/2006/relationships/image" Target="../media/image34.jpg"/><Relationship Id="rId35" Type="http://schemas.microsoft.com/office/2007/relationships/hdphoto" Target="../media/hdphoto15.wdp"/><Relationship Id="rId43" Type="http://schemas.openxmlformats.org/officeDocument/2006/relationships/image" Target="../media/image43.jpg"/><Relationship Id="rId48" Type="http://schemas.openxmlformats.org/officeDocument/2006/relationships/image" Target="../media/image46.jpeg"/><Relationship Id="rId8" Type="http://schemas.openxmlformats.org/officeDocument/2006/relationships/image" Target="../media/image17.jpeg"/><Relationship Id="rId51" Type="http://schemas.openxmlformats.org/officeDocument/2006/relationships/image" Target="../media/image48.jpg"/></Relationships>
</file>

<file path=ppt/slides/_rels/slide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png"/><Relationship Id="rId26" Type="http://schemas.openxmlformats.org/officeDocument/2006/relationships/image" Target="../media/image74.png"/><Relationship Id="rId39" Type="http://schemas.openxmlformats.org/officeDocument/2006/relationships/image" Target="../media/image87.png"/><Relationship Id="rId3" Type="http://schemas.openxmlformats.org/officeDocument/2006/relationships/image" Target="../media/image51.png"/><Relationship Id="rId21" Type="http://schemas.openxmlformats.org/officeDocument/2006/relationships/image" Target="../media/image69.png"/><Relationship Id="rId34" Type="http://schemas.openxmlformats.org/officeDocument/2006/relationships/image" Target="../media/image82.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5" Type="http://schemas.openxmlformats.org/officeDocument/2006/relationships/image" Target="../media/image73.png"/><Relationship Id="rId33" Type="http://schemas.openxmlformats.org/officeDocument/2006/relationships/image" Target="../media/image81.png"/><Relationship Id="rId38" Type="http://schemas.openxmlformats.org/officeDocument/2006/relationships/image" Target="../media/image86.png"/><Relationship Id="rId2" Type="http://schemas.openxmlformats.org/officeDocument/2006/relationships/notesSlide" Target="../notesSlides/notesSlide7.xml"/><Relationship Id="rId16" Type="http://schemas.openxmlformats.org/officeDocument/2006/relationships/image" Target="../media/image64.png"/><Relationship Id="rId20" Type="http://schemas.openxmlformats.org/officeDocument/2006/relationships/image" Target="../media/image68.png"/><Relationship Id="rId29"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png"/><Relationship Id="rId24" Type="http://schemas.openxmlformats.org/officeDocument/2006/relationships/image" Target="../media/image72.png"/><Relationship Id="rId32" Type="http://schemas.openxmlformats.org/officeDocument/2006/relationships/image" Target="../media/image80.png"/><Relationship Id="rId37" Type="http://schemas.openxmlformats.org/officeDocument/2006/relationships/image" Target="../media/image85.png"/><Relationship Id="rId40" Type="http://schemas.openxmlformats.org/officeDocument/2006/relationships/image" Target="../media/image88.png"/><Relationship Id="rId5" Type="http://schemas.openxmlformats.org/officeDocument/2006/relationships/image" Target="../media/image53.png"/><Relationship Id="rId15" Type="http://schemas.openxmlformats.org/officeDocument/2006/relationships/image" Target="../media/image63.png"/><Relationship Id="rId23" Type="http://schemas.openxmlformats.org/officeDocument/2006/relationships/image" Target="../media/image71.png"/><Relationship Id="rId28" Type="http://schemas.openxmlformats.org/officeDocument/2006/relationships/image" Target="../media/image76.png"/><Relationship Id="rId36" Type="http://schemas.openxmlformats.org/officeDocument/2006/relationships/image" Target="../media/image84.png"/><Relationship Id="rId10" Type="http://schemas.openxmlformats.org/officeDocument/2006/relationships/image" Target="../media/image58.png"/><Relationship Id="rId19" Type="http://schemas.openxmlformats.org/officeDocument/2006/relationships/image" Target="../media/image67.png"/><Relationship Id="rId31" Type="http://schemas.openxmlformats.org/officeDocument/2006/relationships/image" Target="../media/image79.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 Id="rId22" Type="http://schemas.openxmlformats.org/officeDocument/2006/relationships/image" Target="../media/image70.png"/><Relationship Id="rId27" Type="http://schemas.openxmlformats.org/officeDocument/2006/relationships/image" Target="../media/image75.png"/><Relationship Id="rId30" Type="http://schemas.openxmlformats.org/officeDocument/2006/relationships/image" Target="../media/image78.png"/><Relationship Id="rId35" Type="http://schemas.openxmlformats.org/officeDocument/2006/relationships/image" Target="../media/image83.png"/></Relationships>
</file>

<file path=ppt/slides/_rels/slide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microsoft.com/office/2007/relationships/hdphoto" Target="../media/hdphoto22.wdp"/><Relationship Id="rId4" Type="http://schemas.openxmlformats.org/officeDocument/2006/relationships/image" Target="../media/image9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a:extLst>
              <a:ext uri="{FF2B5EF4-FFF2-40B4-BE49-F238E27FC236}">
                <a16:creationId xmlns:a16="http://schemas.microsoft.com/office/drawing/2014/main" id="{78B666AB-8FEB-4744-9AAE-0F30F1E8A0D3}"/>
              </a:ext>
            </a:extLst>
          </p:cNvPr>
          <p:cNvSpPr/>
          <p:nvPr/>
        </p:nvSpPr>
        <p:spPr>
          <a:xfrm>
            <a:off x="0" y="4914900"/>
            <a:ext cx="18288000" cy="5410200"/>
          </a:xfrm>
          <a:prstGeom prst="rect">
            <a:avLst/>
          </a:prstGeom>
          <a:solidFill>
            <a:srgbClr val="497F1F"/>
          </a:solidFill>
        </p:spPr>
        <p:txBody>
          <a:bodyPr/>
          <a:lstStyle/>
          <a:p>
            <a:endParaRPr lang="en-US" dirty="0">
              <a:solidFill>
                <a:srgbClr val="58BA23"/>
              </a:solidFill>
            </a:endParaRPr>
          </a:p>
        </p:txBody>
      </p:sp>
      <p:pic>
        <p:nvPicPr>
          <p:cNvPr id="7" name="Picture 6" descr="A picture containing photo, person, text, different&#10;&#10;Description automatically generated">
            <a:extLst>
              <a:ext uri="{FF2B5EF4-FFF2-40B4-BE49-F238E27FC236}">
                <a16:creationId xmlns:a16="http://schemas.microsoft.com/office/drawing/2014/main" id="{16657EEA-721D-42AA-88E6-EF174E0A31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5400" y="4180583"/>
            <a:ext cx="9324864" cy="5991224"/>
          </a:xfrm>
          <a:prstGeom prst="rect">
            <a:avLst/>
          </a:prstGeom>
        </p:spPr>
      </p:pic>
      <p:sp>
        <p:nvSpPr>
          <p:cNvPr id="3" name="TextBox 3"/>
          <p:cNvSpPr txBox="1"/>
          <p:nvPr/>
        </p:nvSpPr>
        <p:spPr>
          <a:xfrm>
            <a:off x="0" y="305693"/>
            <a:ext cx="18288000" cy="3847207"/>
          </a:xfrm>
          <a:prstGeom prst="rect">
            <a:avLst/>
          </a:prstGeom>
        </p:spPr>
        <p:txBody>
          <a:bodyPr wrap="square" lIns="0" tIns="0" rIns="0" bIns="0" rtlCol="0" anchor="t">
            <a:spAutoFit/>
          </a:bodyPr>
          <a:lstStyle/>
          <a:p>
            <a:pPr algn="ctr">
              <a:lnSpc>
                <a:spcPts val="10800"/>
              </a:lnSpc>
            </a:pPr>
            <a:r>
              <a:rPr lang="en-US" sz="9000" b="1" spc="700" dirty="0">
                <a:solidFill>
                  <a:srgbClr val="FFFFFF"/>
                </a:solidFill>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rPr>
              <a:t>BACK FROM THE BRINK:</a:t>
            </a:r>
          </a:p>
          <a:p>
            <a:pPr algn="ctr"/>
            <a:r>
              <a:rPr lang="en-US" sz="8000" b="1" spc="700" dirty="0">
                <a:solidFill>
                  <a:srgbClr val="FFFFFF"/>
                </a:solidFill>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rPr>
              <a:t>Organizing </a:t>
            </a:r>
            <a:r>
              <a:rPr lang="en-US" sz="8000" b="1" u="sng" spc="700" dirty="0">
                <a:solidFill>
                  <a:srgbClr val="FFFFFF"/>
                </a:solidFill>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rPr>
              <a:t>Locally</a:t>
            </a:r>
            <a:r>
              <a:rPr lang="en-US" sz="8000" b="1" spc="700" dirty="0">
                <a:solidFill>
                  <a:srgbClr val="FFFFFF"/>
                </a:solidFill>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rPr>
              <a:t> to</a:t>
            </a:r>
          </a:p>
          <a:p>
            <a:pPr algn="ctr"/>
            <a:r>
              <a:rPr lang="en-US" sz="8000" b="1" spc="700" dirty="0">
                <a:solidFill>
                  <a:srgbClr val="FFFFFF"/>
                </a:solidFill>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rPr>
              <a:t>Prevent Nuclear War</a:t>
            </a:r>
            <a:endParaRPr lang="en-US" sz="8000" b="1" i="0" spc="700" dirty="0">
              <a:solidFill>
                <a:srgbClr val="FFFFFF"/>
              </a:solidFill>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endParaRPr>
          </a:p>
        </p:txBody>
      </p:sp>
      <p:sp>
        <p:nvSpPr>
          <p:cNvPr id="8" name="TextBox 3">
            <a:extLst>
              <a:ext uri="{FF2B5EF4-FFF2-40B4-BE49-F238E27FC236}">
                <a16:creationId xmlns:a16="http://schemas.microsoft.com/office/drawing/2014/main" id="{5FDCA948-E83A-4632-BDB1-7BAFE591D8C4}"/>
              </a:ext>
            </a:extLst>
          </p:cNvPr>
          <p:cNvSpPr txBox="1"/>
          <p:nvPr/>
        </p:nvSpPr>
        <p:spPr>
          <a:xfrm>
            <a:off x="685800" y="6515100"/>
            <a:ext cx="7924800" cy="1661993"/>
          </a:xfrm>
          <a:prstGeom prst="rect">
            <a:avLst/>
          </a:prstGeom>
        </p:spPr>
        <p:txBody>
          <a:bodyPr wrap="square" lIns="0" tIns="0" rIns="0" bIns="0" rtlCol="0" anchor="t">
            <a:spAutoFit/>
          </a:bodyPr>
          <a:lstStyle/>
          <a:p>
            <a:r>
              <a:rPr lang="en-US" sz="5400" b="1" spc="700" dirty="0">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rPr>
              <a:t>A PRESENTATION </a:t>
            </a:r>
          </a:p>
          <a:p>
            <a:r>
              <a:rPr lang="en-US" sz="5400" b="1" spc="700" dirty="0">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rPr>
              <a:t>FOR </a:t>
            </a:r>
            <a:r>
              <a:rPr lang="en-US" sz="5400" b="1" i="0" spc="700" dirty="0">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rPr>
              <a:t>COMMUNITIES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edham town mtg lower third BftB.png"/>
          <p:cNvPicPr>
            <a:picLocks noChangeAspect="1"/>
          </p:cNvPicPr>
          <p:nvPr/>
        </p:nvPicPr>
        <p:blipFill rotWithShape="1">
          <a:blip r:embed="rId3">
            <a:extLst>
              <a:ext uri="{28A0092B-C50C-407E-A947-70E740481C1C}">
                <a14:useLocalDpi xmlns:a14="http://schemas.microsoft.com/office/drawing/2010/main" val="0"/>
              </a:ext>
            </a:extLst>
          </a:blip>
          <a:srcRect b="3294"/>
          <a:stretch/>
        </p:blipFill>
        <p:spPr>
          <a:xfrm>
            <a:off x="0" y="196736"/>
            <a:ext cx="18288000" cy="10128364"/>
          </a:xfrm>
          <a:prstGeom prst="rect">
            <a:avLst/>
          </a:prstGeom>
        </p:spPr>
      </p:pic>
      <p:sp>
        <p:nvSpPr>
          <p:cNvPr id="6" name="AutoShape 4"/>
          <p:cNvSpPr/>
          <p:nvPr/>
        </p:nvSpPr>
        <p:spPr>
          <a:xfrm>
            <a:off x="0" y="38100"/>
            <a:ext cx="18288000" cy="1524000"/>
          </a:xfrm>
          <a:prstGeom prst="rect">
            <a:avLst/>
          </a:prstGeom>
          <a:solidFill>
            <a:schemeClr val="bg2"/>
          </a:solidFill>
        </p:spPr>
        <p:txBody>
          <a:bodyPr/>
          <a:lstStyle/>
          <a:p>
            <a:endParaRPr lang="en-US" dirty="0"/>
          </a:p>
        </p:txBody>
      </p:sp>
      <p:sp>
        <p:nvSpPr>
          <p:cNvPr id="7" name="TextBox 6">
            <a:extLst>
              <a:ext uri="{FF2B5EF4-FFF2-40B4-BE49-F238E27FC236}">
                <a16:creationId xmlns:a16="http://schemas.microsoft.com/office/drawing/2014/main" id="{1EA44263-0FBE-4937-A8EA-621F49E19944}"/>
              </a:ext>
            </a:extLst>
          </p:cNvPr>
          <p:cNvSpPr txBox="1"/>
          <p:nvPr/>
        </p:nvSpPr>
        <p:spPr>
          <a:xfrm>
            <a:off x="13890" y="160846"/>
            <a:ext cx="18288000" cy="1021562"/>
          </a:xfrm>
          <a:prstGeom prst="rect">
            <a:avLst/>
          </a:prstGeom>
        </p:spPr>
        <p:txBody>
          <a:bodyPr wrap="square" lIns="0" tIns="0" rIns="0" bIns="0" rtlCol="0" anchor="t">
            <a:spAutoFit/>
          </a:bodyPr>
          <a:lstStyle/>
          <a:p>
            <a:pPr algn="ctr">
              <a:lnSpc>
                <a:spcPts val="8820"/>
              </a:lnSpc>
            </a:pPr>
            <a:r>
              <a:rPr lang="en-US" sz="6000" b="1" spc="63" dirty="0">
                <a:solidFill>
                  <a:srgbClr val="FFFFFF"/>
                </a:solidFill>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rPr>
              <a:t>CITIZEN PETITION FOR TOWN MEETING</a:t>
            </a:r>
            <a:endParaRPr lang="en-US" sz="6000" b="1" i="0" spc="63" dirty="0">
              <a:solidFill>
                <a:srgbClr val="FFFFFF"/>
              </a:solidFill>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9639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ta Barbara council w Rick.pn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2758"/>
          <a:stretch/>
        </p:blipFill>
        <p:spPr>
          <a:xfrm>
            <a:off x="0" y="38100"/>
            <a:ext cx="18288000" cy="10287000"/>
          </a:xfrm>
          <a:prstGeom prst="rect">
            <a:avLst/>
          </a:prstGeom>
        </p:spPr>
      </p:pic>
      <p:sp>
        <p:nvSpPr>
          <p:cNvPr id="5" name="TextBox 4">
            <a:extLst>
              <a:ext uri="{FF2B5EF4-FFF2-40B4-BE49-F238E27FC236}">
                <a16:creationId xmlns:a16="http://schemas.microsoft.com/office/drawing/2014/main" id="{1EA44263-0FBE-4937-A8EA-621F49E19944}"/>
              </a:ext>
            </a:extLst>
          </p:cNvPr>
          <p:cNvSpPr txBox="1"/>
          <p:nvPr/>
        </p:nvSpPr>
        <p:spPr>
          <a:xfrm>
            <a:off x="0" y="160846"/>
            <a:ext cx="18288000" cy="1096454"/>
          </a:xfrm>
          <a:prstGeom prst="rect">
            <a:avLst/>
          </a:prstGeom>
        </p:spPr>
        <p:txBody>
          <a:bodyPr wrap="square" lIns="0" tIns="0" rIns="0" bIns="0" rtlCol="0" anchor="t">
            <a:spAutoFit/>
          </a:bodyPr>
          <a:lstStyle/>
          <a:p>
            <a:pPr algn="ctr">
              <a:lnSpc>
                <a:spcPts val="8820"/>
              </a:lnSpc>
            </a:pPr>
            <a:r>
              <a:rPr lang="en-US" sz="6000" b="1" spc="63" dirty="0">
                <a:solidFill>
                  <a:srgbClr val="FFFFFF"/>
                </a:solidFill>
                <a:effectLst>
                  <a:outerShdw blurRad="50800" dist="38100" dir="2700000" algn="tl" rotWithShape="0">
                    <a:srgbClr val="000000">
                      <a:alpha val="43000"/>
                    </a:srgbClr>
                  </a:outerShdw>
                </a:effectLst>
                <a:latin typeface="Proxima Nova Lt" panose="02000506030000020004" pitchFamily="50" charset="0"/>
              </a:rPr>
              <a:t>TOWN MEETING –PETITION FOR RESOLUTION</a:t>
            </a:r>
            <a:endParaRPr lang="en-US" sz="6000" b="1" i="0" spc="63" dirty="0">
              <a:solidFill>
                <a:srgbClr val="FFFFFF"/>
              </a:solidFill>
              <a:effectLst>
                <a:outerShdw blurRad="50800" dist="38100" dir="2700000" algn="tl" rotWithShape="0">
                  <a:srgbClr val="000000">
                    <a:alpha val="43000"/>
                  </a:srgbClr>
                </a:outerShdw>
              </a:effectLst>
              <a:latin typeface="Proxima Nova Lt" panose="02000506030000020004" pitchFamily="50" charset="0"/>
            </a:endParaRPr>
          </a:p>
        </p:txBody>
      </p:sp>
      <p:sp>
        <p:nvSpPr>
          <p:cNvPr id="6" name="AutoShape 4"/>
          <p:cNvSpPr/>
          <p:nvPr/>
        </p:nvSpPr>
        <p:spPr>
          <a:xfrm>
            <a:off x="0" y="38100"/>
            <a:ext cx="18288000" cy="1524000"/>
          </a:xfrm>
          <a:prstGeom prst="rect">
            <a:avLst/>
          </a:prstGeom>
          <a:solidFill>
            <a:schemeClr val="bg2"/>
          </a:solidFill>
        </p:spPr>
        <p:txBody>
          <a:bodyPr/>
          <a:lstStyle/>
          <a:p>
            <a:endParaRPr lang="en-US" dirty="0"/>
          </a:p>
        </p:txBody>
      </p:sp>
      <p:sp>
        <p:nvSpPr>
          <p:cNvPr id="7" name="TextBox 6">
            <a:extLst>
              <a:ext uri="{FF2B5EF4-FFF2-40B4-BE49-F238E27FC236}">
                <a16:creationId xmlns:a16="http://schemas.microsoft.com/office/drawing/2014/main" id="{1EA44263-0FBE-4937-A8EA-621F49E19944}"/>
              </a:ext>
            </a:extLst>
          </p:cNvPr>
          <p:cNvSpPr txBox="1"/>
          <p:nvPr/>
        </p:nvSpPr>
        <p:spPr>
          <a:xfrm>
            <a:off x="13890" y="160846"/>
            <a:ext cx="18288000" cy="1021562"/>
          </a:xfrm>
          <a:prstGeom prst="rect">
            <a:avLst/>
          </a:prstGeom>
        </p:spPr>
        <p:txBody>
          <a:bodyPr wrap="square" lIns="0" tIns="0" rIns="0" bIns="0" rtlCol="0" anchor="t">
            <a:spAutoFit/>
          </a:bodyPr>
          <a:lstStyle/>
          <a:p>
            <a:pPr algn="ctr">
              <a:lnSpc>
                <a:spcPts val="8820"/>
              </a:lnSpc>
            </a:pPr>
            <a:r>
              <a:rPr lang="en-US" sz="6000" b="1" spc="63" dirty="0">
                <a:solidFill>
                  <a:srgbClr val="FFFFFF"/>
                </a:solidFill>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rPr>
              <a:t>LEGISLATIVE PLATFORM</a:t>
            </a:r>
            <a:endParaRPr lang="en-US" sz="6000" b="1" i="0" spc="63" dirty="0">
              <a:solidFill>
                <a:srgbClr val="FFFFFF"/>
              </a:solidFill>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endParaRPr>
          </a:p>
        </p:txBody>
      </p:sp>
      <p:sp>
        <p:nvSpPr>
          <p:cNvPr id="8" name="TextBox 7"/>
          <p:cNvSpPr txBox="1"/>
          <p:nvPr/>
        </p:nvSpPr>
        <p:spPr>
          <a:xfrm>
            <a:off x="11963400" y="9825335"/>
            <a:ext cx="4724400" cy="461665"/>
          </a:xfrm>
          <a:prstGeom prst="rect">
            <a:avLst/>
          </a:prstGeom>
          <a:noFill/>
        </p:spPr>
        <p:txBody>
          <a:bodyPr wrap="square" rtlCol="0">
            <a:spAutoFit/>
          </a:bodyP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algn="r"/>
            <a:r>
              <a:rPr lang="en-US" sz="2400" dirty="0">
                <a:solidFill>
                  <a:srgbClr val="FFFFFF"/>
                </a:solidFill>
                <a:latin typeface="Arial"/>
                <a:cs typeface="Arial"/>
              </a:rPr>
              <a:t>June 18, 2019</a:t>
            </a:r>
          </a:p>
        </p:txBody>
      </p:sp>
    </p:spTree>
    <p:extLst>
      <p:ext uri="{BB962C8B-B14F-4D97-AF65-F5344CB8AC3E}">
        <p14:creationId xmlns:p14="http://schemas.microsoft.com/office/powerpoint/2010/main" val="2315455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regon committe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117"/>
            <a:ext cx="18288000" cy="10201983"/>
          </a:xfrm>
          <a:prstGeom prst="rect">
            <a:avLst/>
          </a:prstGeom>
        </p:spPr>
      </p:pic>
      <p:sp>
        <p:nvSpPr>
          <p:cNvPr id="5" name="TextBox 4">
            <a:extLst>
              <a:ext uri="{FF2B5EF4-FFF2-40B4-BE49-F238E27FC236}">
                <a16:creationId xmlns:a16="http://schemas.microsoft.com/office/drawing/2014/main" id="{1EA44263-0FBE-4937-A8EA-621F49E19944}"/>
              </a:ext>
            </a:extLst>
          </p:cNvPr>
          <p:cNvSpPr txBox="1"/>
          <p:nvPr/>
        </p:nvSpPr>
        <p:spPr>
          <a:xfrm>
            <a:off x="0" y="160846"/>
            <a:ext cx="18288000" cy="1096454"/>
          </a:xfrm>
          <a:prstGeom prst="rect">
            <a:avLst/>
          </a:prstGeom>
        </p:spPr>
        <p:txBody>
          <a:bodyPr wrap="square" lIns="0" tIns="0" rIns="0" bIns="0" rtlCol="0" anchor="t">
            <a:spAutoFit/>
          </a:bodyPr>
          <a:lstStyle/>
          <a:p>
            <a:pPr algn="ctr">
              <a:lnSpc>
                <a:spcPts val="8820"/>
              </a:lnSpc>
            </a:pPr>
            <a:r>
              <a:rPr lang="en-US" sz="6000" b="1" spc="63" dirty="0">
                <a:solidFill>
                  <a:srgbClr val="FFFFFF"/>
                </a:solidFill>
                <a:effectLst>
                  <a:outerShdw blurRad="50800" dist="38100" dir="2700000" algn="tl" rotWithShape="0">
                    <a:srgbClr val="000000">
                      <a:alpha val="43000"/>
                    </a:srgbClr>
                  </a:outerShdw>
                </a:effectLst>
                <a:latin typeface="Proxima Nova Lt" panose="02000506030000020004" pitchFamily="50" charset="0"/>
              </a:rPr>
              <a:t>TOWN MEETING –PETITION FOR RESOLUTION</a:t>
            </a:r>
            <a:endParaRPr lang="en-US" sz="6000" b="1" i="0" spc="63" dirty="0">
              <a:solidFill>
                <a:srgbClr val="FFFFFF"/>
              </a:solidFill>
              <a:effectLst>
                <a:outerShdw blurRad="50800" dist="38100" dir="2700000" algn="tl" rotWithShape="0">
                  <a:srgbClr val="000000">
                    <a:alpha val="43000"/>
                  </a:srgbClr>
                </a:outerShdw>
              </a:effectLst>
              <a:latin typeface="Proxima Nova Lt" panose="02000506030000020004" pitchFamily="50" charset="0"/>
            </a:endParaRPr>
          </a:p>
        </p:txBody>
      </p:sp>
      <p:sp>
        <p:nvSpPr>
          <p:cNvPr id="6" name="AutoShape 4"/>
          <p:cNvSpPr/>
          <p:nvPr/>
        </p:nvSpPr>
        <p:spPr>
          <a:xfrm>
            <a:off x="0" y="34050"/>
            <a:ext cx="18288000" cy="1524000"/>
          </a:xfrm>
          <a:prstGeom prst="rect">
            <a:avLst/>
          </a:prstGeom>
          <a:solidFill>
            <a:schemeClr val="bg2"/>
          </a:solidFill>
        </p:spPr>
        <p:txBody>
          <a:bodyPr/>
          <a:lstStyle/>
          <a:p>
            <a:endParaRPr lang="en-US" dirty="0"/>
          </a:p>
        </p:txBody>
      </p:sp>
      <p:sp>
        <p:nvSpPr>
          <p:cNvPr id="7" name="TextBox 6">
            <a:extLst>
              <a:ext uri="{FF2B5EF4-FFF2-40B4-BE49-F238E27FC236}">
                <a16:creationId xmlns:a16="http://schemas.microsoft.com/office/drawing/2014/main" id="{1EA44263-0FBE-4937-A8EA-621F49E19944}"/>
              </a:ext>
            </a:extLst>
          </p:cNvPr>
          <p:cNvSpPr txBox="1"/>
          <p:nvPr/>
        </p:nvSpPr>
        <p:spPr>
          <a:xfrm>
            <a:off x="13890" y="160846"/>
            <a:ext cx="18288000" cy="1021562"/>
          </a:xfrm>
          <a:prstGeom prst="rect">
            <a:avLst/>
          </a:prstGeom>
        </p:spPr>
        <p:txBody>
          <a:bodyPr wrap="square" lIns="0" tIns="0" rIns="0" bIns="0" rtlCol="0" anchor="t">
            <a:spAutoFit/>
          </a:bodyPr>
          <a:lstStyle/>
          <a:p>
            <a:pPr algn="ctr">
              <a:lnSpc>
                <a:spcPts val="8820"/>
              </a:lnSpc>
            </a:pPr>
            <a:r>
              <a:rPr lang="en-US" sz="6000" b="1" spc="63" dirty="0">
                <a:solidFill>
                  <a:srgbClr val="FFFFFF"/>
                </a:solidFill>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rPr>
              <a:t>“MEMORIAL”</a:t>
            </a:r>
            <a:endParaRPr lang="en-US" sz="6000" b="1" i="0" spc="63" dirty="0">
              <a:solidFill>
                <a:srgbClr val="FFFFFF"/>
              </a:solidFill>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endParaRPr>
          </a:p>
        </p:txBody>
      </p:sp>
      <p:sp>
        <p:nvSpPr>
          <p:cNvPr id="8" name="TextBox 7"/>
          <p:cNvSpPr txBox="1"/>
          <p:nvPr/>
        </p:nvSpPr>
        <p:spPr>
          <a:xfrm>
            <a:off x="4419600" y="9787235"/>
            <a:ext cx="13868400" cy="461665"/>
          </a:xfrm>
          <a:prstGeom prst="rect">
            <a:avLst/>
          </a:prstGeom>
          <a:noFill/>
        </p:spPr>
        <p:txBody>
          <a:bodyPr wrap="square" rtlCol="0">
            <a:spAutoFit/>
          </a:bodyP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algn="r"/>
            <a:r>
              <a:rPr lang="en-US" sz="2400" dirty="0">
                <a:solidFill>
                  <a:srgbClr val="FFFFFF"/>
                </a:solidFill>
                <a:latin typeface="Arial"/>
                <a:cs typeface="Arial"/>
              </a:rPr>
              <a:t>Oregon Senate Rules Committee hearing for Senate Joint Memorial 5  – April 3, 2019</a:t>
            </a:r>
          </a:p>
        </p:txBody>
      </p:sp>
    </p:spTree>
    <p:extLst>
      <p:ext uri="{BB962C8B-B14F-4D97-AF65-F5344CB8AC3E}">
        <p14:creationId xmlns:p14="http://schemas.microsoft.com/office/powerpoint/2010/main" val="1763337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A44263-0FBE-4937-A8EA-621F49E19944}"/>
              </a:ext>
            </a:extLst>
          </p:cNvPr>
          <p:cNvSpPr txBox="1"/>
          <p:nvPr/>
        </p:nvSpPr>
        <p:spPr>
          <a:xfrm>
            <a:off x="0" y="160846"/>
            <a:ext cx="18288000" cy="1096454"/>
          </a:xfrm>
          <a:prstGeom prst="rect">
            <a:avLst/>
          </a:prstGeom>
        </p:spPr>
        <p:txBody>
          <a:bodyPr wrap="square" lIns="0" tIns="0" rIns="0" bIns="0" rtlCol="0" anchor="t">
            <a:spAutoFit/>
          </a:bodyPr>
          <a:lstStyle/>
          <a:p>
            <a:pPr algn="ctr">
              <a:lnSpc>
                <a:spcPts val="8820"/>
              </a:lnSpc>
            </a:pPr>
            <a:r>
              <a:rPr lang="en-US" sz="6000" b="1" spc="63" dirty="0">
                <a:solidFill>
                  <a:srgbClr val="FFFFFF"/>
                </a:solidFill>
                <a:effectLst>
                  <a:outerShdw blurRad="50800" dist="38100" dir="2700000" algn="tl" rotWithShape="0">
                    <a:srgbClr val="000000">
                      <a:alpha val="43000"/>
                    </a:srgbClr>
                  </a:outerShdw>
                </a:effectLst>
                <a:latin typeface="Proxima Nova Lt" panose="02000506030000020004" pitchFamily="50" charset="0"/>
              </a:rPr>
              <a:t>TOWN MEETING –PETITION FOR RESOLUTION</a:t>
            </a:r>
            <a:endParaRPr lang="en-US" sz="6000" b="1" i="0" spc="63" dirty="0">
              <a:solidFill>
                <a:srgbClr val="FFFFFF"/>
              </a:solidFill>
              <a:effectLst>
                <a:outerShdw blurRad="50800" dist="38100" dir="2700000" algn="tl" rotWithShape="0">
                  <a:srgbClr val="000000">
                    <a:alpha val="43000"/>
                  </a:srgbClr>
                </a:outerShdw>
              </a:effectLst>
              <a:latin typeface="Proxima Nova Lt" panose="02000506030000020004" pitchFamily="50" charset="0"/>
            </a:endParaRPr>
          </a:p>
        </p:txBody>
      </p:sp>
      <p:sp>
        <p:nvSpPr>
          <p:cNvPr id="6" name="AutoShape 4"/>
          <p:cNvSpPr/>
          <p:nvPr/>
        </p:nvSpPr>
        <p:spPr>
          <a:xfrm>
            <a:off x="0" y="34050"/>
            <a:ext cx="18288000" cy="1524000"/>
          </a:xfrm>
          <a:prstGeom prst="rect">
            <a:avLst/>
          </a:prstGeom>
          <a:solidFill>
            <a:schemeClr val="bg2"/>
          </a:solidFill>
        </p:spPr>
        <p:txBody>
          <a:bodyPr/>
          <a:lstStyle/>
          <a:p>
            <a:endParaRPr lang="en-US" dirty="0"/>
          </a:p>
        </p:txBody>
      </p:sp>
      <p:sp>
        <p:nvSpPr>
          <p:cNvPr id="7" name="TextBox 6">
            <a:extLst>
              <a:ext uri="{FF2B5EF4-FFF2-40B4-BE49-F238E27FC236}">
                <a16:creationId xmlns:a16="http://schemas.microsoft.com/office/drawing/2014/main" id="{1EA44263-0FBE-4937-A8EA-621F49E19944}"/>
              </a:ext>
            </a:extLst>
          </p:cNvPr>
          <p:cNvSpPr txBox="1"/>
          <p:nvPr/>
        </p:nvSpPr>
        <p:spPr>
          <a:xfrm>
            <a:off x="13890" y="160846"/>
            <a:ext cx="18288000" cy="1021562"/>
          </a:xfrm>
          <a:prstGeom prst="rect">
            <a:avLst/>
          </a:prstGeom>
        </p:spPr>
        <p:txBody>
          <a:bodyPr wrap="square" lIns="0" tIns="0" rIns="0" bIns="0" rtlCol="0" anchor="t">
            <a:spAutoFit/>
          </a:bodyPr>
          <a:lstStyle/>
          <a:p>
            <a:pPr algn="ctr">
              <a:lnSpc>
                <a:spcPts val="8820"/>
              </a:lnSpc>
            </a:pPr>
            <a:r>
              <a:rPr lang="en-US" sz="6000" b="1" spc="63" dirty="0">
                <a:solidFill>
                  <a:srgbClr val="FFFFFF"/>
                </a:solidFill>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rPr>
              <a:t>STATEMENT OF SUPPORT</a:t>
            </a:r>
            <a:endParaRPr lang="en-US" sz="6000" b="1" i="0" spc="63" dirty="0">
              <a:solidFill>
                <a:srgbClr val="FFFFFF"/>
              </a:solidFill>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endParaRPr>
          </a:p>
        </p:txBody>
      </p:sp>
      <p:pic>
        <p:nvPicPr>
          <p:cNvPr id="4" name="Picture 3" descr="Santa Monica councilv2.jpg"/>
          <p:cNvPicPr>
            <a:picLocks noChangeAspect="1"/>
          </p:cNvPicPr>
          <p:nvPr/>
        </p:nvPicPr>
        <p:blipFill rotWithShape="1">
          <a:blip r:embed="rId3">
            <a:extLst>
              <a:ext uri="{28A0092B-C50C-407E-A947-70E740481C1C}">
                <a14:useLocalDpi xmlns:a14="http://schemas.microsoft.com/office/drawing/2010/main" val="0"/>
              </a:ext>
            </a:extLst>
          </a:blip>
          <a:srcRect l="6661" r="5282"/>
          <a:stretch/>
        </p:blipFill>
        <p:spPr>
          <a:xfrm>
            <a:off x="163930" y="1714500"/>
            <a:ext cx="12180470" cy="7727284"/>
          </a:xfrm>
          <a:prstGeom prst="rect">
            <a:avLst/>
          </a:prstGeom>
        </p:spPr>
      </p:pic>
      <p:pic>
        <p:nvPicPr>
          <p:cNvPr id="9" name="Picture 8" descr="Santa Monica letter screenshot.png"/>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12321340" y="1714501"/>
            <a:ext cx="5802730" cy="7694530"/>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68379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1" name="AutoShape 4"/>
          <p:cNvSpPr/>
          <p:nvPr/>
        </p:nvSpPr>
        <p:spPr>
          <a:xfrm>
            <a:off x="0" y="0"/>
            <a:ext cx="6784848" cy="10286999"/>
          </a:xfrm>
          <a:prstGeom prst="rect">
            <a:avLst/>
          </a:prstGeom>
          <a:solidFill>
            <a:srgbClr val="497F1F"/>
          </a:solidFill>
        </p:spPr>
        <p:txBody>
          <a:bodyPr/>
          <a:lstStyle/>
          <a:p>
            <a:endParaRPr lang="en-US" dirty="0"/>
          </a:p>
        </p:txBody>
      </p:sp>
      <p:pic>
        <p:nvPicPr>
          <p:cNvPr id="2" name="Picture 1" descr="sample resolution graphic.png"/>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b="29037"/>
          <a:stretch/>
        </p:blipFill>
        <p:spPr>
          <a:xfrm>
            <a:off x="8324088" y="2638165"/>
            <a:ext cx="7982712" cy="7153535"/>
          </a:xfrm>
          <a:prstGeom prst="rect">
            <a:avLst/>
          </a:prstGeom>
          <a:ln>
            <a:solidFill>
              <a:schemeClr val="bg1">
                <a:lumMod val="50000"/>
                <a:lumOff val="50000"/>
              </a:schemeClr>
            </a:solidFill>
          </a:ln>
          <a:effectLst>
            <a:outerShdw blurRad="50800" dist="38100" dir="2700000" algn="tl" rotWithShape="0">
              <a:srgbClr val="000000">
                <a:alpha val="43000"/>
              </a:srgbClr>
            </a:outerShdw>
          </a:effectLst>
        </p:spPr>
      </p:pic>
      <p:pic>
        <p:nvPicPr>
          <p:cNvPr id="5" name="Picture 4" descr="Adovocacy Tools webpage screenshot first half.jpg"/>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b="58838"/>
          <a:stretch/>
        </p:blipFill>
        <p:spPr>
          <a:xfrm>
            <a:off x="8322202" y="342900"/>
            <a:ext cx="7984598" cy="2223108"/>
          </a:xfrm>
          <a:prstGeom prst="rect">
            <a:avLst/>
          </a:prstGeom>
          <a:ln>
            <a:solidFill>
              <a:srgbClr val="7F7F7F"/>
            </a:solidFill>
          </a:ln>
        </p:spPr>
      </p:pic>
      <p:sp>
        <p:nvSpPr>
          <p:cNvPr id="7" name="TextBox 2">
            <a:extLst>
              <a:ext uri="{FF2B5EF4-FFF2-40B4-BE49-F238E27FC236}">
                <a16:creationId xmlns:a16="http://schemas.microsoft.com/office/drawing/2014/main" id="{1EA44263-0FBE-4937-A8EA-621F49E19944}"/>
              </a:ext>
            </a:extLst>
          </p:cNvPr>
          <p:cNvSpPr txBox="1"/>
          <p:nvPr/>
        </p:nvSpPr>
        <p:spPr>
          <a:xfrm>
            <a:off x="0" y="1790726"/>
            <a:ext cx="6781800" cy="2150076"/>
          </a:xfrm>
          <a:prstGeom prst="rect">
            <a:avLst/>
          </a:prstGeom>
        </p:spPr>
        <p:txBody>
          <a:bodyPr wrap="square" lIns="0" tIns="0" rIns="0" bIns="0" rtlCol="0" anchor="t">
            <a:spAutoFit/>
          </a:bodyPr>
          <a:lstStyle/>
          <a:p>
            <a:pPr algn="ctr">
              <a:lnSpc>
                <a:spcPts val="8820"/>
              </a:lnSpc>
            </a:pPr>
            <a:r>
              <a:rPr lang="en-US" sz="6000" b="1" spc="63" dirty="0">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rPr>
              <a:t>SAMPLE</a:t>
            </a:r>
          </a:p>
          <a:p>
            <a:pPr algn="ctr">
              <a:lnSpc>
                <a:spcPts val="8820"/>
              </a:lnSpc>
            </a:pPr>
            <a:r>
              <a:rPr lang="en-US" sz="6000" b="1" i="0" spc="63" dirty="0">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rPr>
              <a:t>RESOLUTION</a:t>
            </a:r>
            <a:endParaRPr lang="en-US" sz="7000" b="1" i="0" spc="63" dirty="0">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endParaRPr>
          </a:p>
        </p:txBody>
      </p:sp>
      <p:sp>
        <p:nvSpPr>
          <p:cNvPr id="10" name="TextBox 2">
            <a:extLst>
              <a:ext uri="{FF2B5EF4-FFF2-40B4-BE49-F238E27FC236}">
                <a16:creationId xmlns:a16="http://schemas.microsoft.com/office/drawing/2014/main" id="{B03CA704-AAFC-4FE2-9013-560D852F8693}"/>
              </a:ext>
            </a:extLst>
          </p:cNvPr>
          <p:cNvSpPr txBox="1"/>
          <p:nvPr/>
        </p:nvSpPr>
        <p:spPr>
          <a:xfrm>
            <a:off x="152400" y="5154580"/>
            <a:ext cx="6553200" cy="2655920"/>
          </a:xfrm>
          <a:prstGeom prst="rect">
            <a:avLst/>
          </a:prstGeom>
        </p:spPr>
        <p:txBody>
          <a:bodyPr wrap="square" lIns="0" tIns="0" rIns="0" bIns="0" rtlCol="0" anchor="t">
            <a:spAutoFit/>
          </a:bodyPr>
          <a:lstStyle/>
          <a:p>
            <a:pPr marL="517525" indent="-517525">
              <a:lnSpc>
                <a:spcPct val="110000"/>
              </a:lnSpc>
              <a:buFont typeface="Arial"/>
              <a:buChar char="•"/>
            </a:pPr>
            <a:r>
              <a:rPr lang="en-US" sz="4000" spc="63" dirty="0">
                <a:solidFill>
                  <a:srgbClr val="FFFFFF"/>
                </a:solidFill>
                <a:latin typeface="Arial"/>
                <a:cs typeface="Arial"/>
              </a:rPr>
              <a:t>Download from website</a:t>
            </a:r>
          </a:p>
          <a:p>
            <a:pPr marL="517525" indent="-517525">
              <a:lnSpc>
                <a:spcPct val="110000"/>
              </a:lnSpc>
              <a:buFont typeface="Arial"/>
              <a:buChar char="•"/>
            </a:pPr>
            <a:r>
              <a:rPr lang="en-US" sz="4000" spc="63" dirty="0">
                <a:solidFill>
                  <a:srgbClr val="FFFFFF"/>
                </a:solidFill>
                <a:latin typeface="Arial"/>
                <a:cs typeface="Arial"/>
              </a:rPr>
              <a:t>Include 5 policy points</a:t>
            </a:r>
          </a:p>
          <a:p>
            <a:pPr marL="517525" indent="-517525">
              <a:lnSpc>
                <a:spcPct val="110000"/>
              </a:lnSpc>
              <a:buFont typeface="Arial"/>
              <a:buChar char="•"/>
            </a:pPr>
            <a:r>
              <a:rPr lang="en-US" sz="4000" spc="63" dirty="0">
                <a:solidFill>
                  <a:srgbClr val="FFFFFF"/>
                </a:solidFill>
                <a:latin typeface="Arial"/>
                <a:cs typeface="Arial"/>
              </a:rPr>
              <a:t>Indicate resolution will be sent to Congress</a:t>
            </a:r>
          </a:p>
        </p:txBody>
      </p:sp>
      <p:sp>
        <p:nvSpPr>
          <p:cNvPr id="12" name="AutoShape 3"/>
          <p:cNvSpPr/>
          <p:nvPr/>
        </p:nvSpPr>
        <p:spPr>
          <a:xfrm>
            <a:off x="0" y="4610126"/>
            <a:ext cx="2147226" cy="151613"/>
          </a:xfrm>
          <a:prstGeom prst="rect">
            <a:avLst/>
          </a:prstGeom>
          <a:solidFill>
            <a:srgbClr val="FFFFFF"/>
          </a:solidFill>
        </p:spPr>
      </p:sp>
    </p:spTree>
    <p:extLst>
      <p:ext uri="{BB962C8B-B14F-4D97-AF65-F5344CB8AC3E}">
        <p14:creationId xmlns:p14="http://schemas.microsoft.com/office/powerpoint/2010/main" val="3135957337"/>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TextBox 2">
            <a:extLst>
              <a:ext uri="{FF2B5EF4-FFF2-40B4-BE49-F238E27FC236}">
                <a16:creationId xmlns:a16="http://schemas.microsoft.com/office/drawing/2014/main" id="{1EA44263-0FBE-4937-A8EA-621F49E19944}"/>
              </a:ext>
            </a:extLst>
          </p:cNvPr>
          <p:cNvSpPr txBox="1"/>
          <p:nvPr/>
        </p:nvSpPr>
        <p:spPr>
          <a:xfrm>
            <a:off x="0" y="723900"/>
            <a:ext cx="6781800" cy="2200795"/>
          </a:xfrm>
          <a:prstGeom prst="rect">
            <a:avLst/>
          </a:prstGeom>
        </p:spPr>
        <p:txBody>
          <a:bodyPr wrap="square" lIns="0" tIns="0" rIns="0" bIns="0" rtlCol="0" anchor="t">
            <a:spAutoFit/>
          </a:bodyPr>
          <a:lstStyle/>
          <a:p>
            <a:pPr algn="ctr">
              <a:lnSpc>
                <a:spcPts val="8820"/>
              </a:lnSpc>
            </a:pPr>
            <a:r>
              <a:rPr lang="en-US" sz="6000" b="1" spc="63" dirty="0">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rPr>
              <a:t>MAKE IT PERSONAL</a:t>
            </a:r>
          </a:p>
        </p:txBody>
      </p:sp>
      <p:sp>
        <p:nvSpPr>
          <p:cNvPr id="10" name="TextBox 2">
            <a:extLst>
              <a:ext uri="{FF2B5EF4-FFF2-40B4-BE49-F238E27FC236}">
                <a16:creationId xmlns:a16="http://schemas.microsoft.com/office/drawing/2014/main" id="{B03CA704-AAFC-4FE2-9013-560D852F8693}"/>
              </a:ext>
            </a:extLst>
          </p:cNvPr>
          <p:cNvSpPr txBox="1"/>
          <p:nvPr/>
        </p:nvSpPr>
        <p:spPr>
          <a:xfrm>
            <a:off x="228600" y="4087754"/>
            <a:ext cx="6553200" cy="5364354"/>
          </a:xfrm>
          <a:prstGeom prst="rect">
            <a:avLst/>
          </a:prstGeom>
        </p:spPr>
        <p:txBody>
          <a:bodyPr wrap="square" lIns="0" tIns="0" rIns="0" bIns="0" rtlCol="0" anchor="t">
            <a:spAutoFit/>
          </a:bodyPr>
          <a:lstStyle/>
          <a:p>
            <a:pPr marL="571500" indent="-571500">
              <a:lnSpc>
                <a:spcPct val="110000"/>
              </a:lnSpc>
              <a:buFont typeface="Arial" panose="020B0604020202020204" pitchFamily="34" charset="0"/>
              <a:buChar char="•"/>
            </a:pPr>
            <a:r>
              <a:rPr lang="en-US" sz="4000" spc="63" dirty="0">
                <a:solidFill>
                  <a:srgbClr val="FFFFFF"/>
                </a:solidFill>
                <a:latin typeface="Arial"/>
                <a:cs typeface="Arial"/>
              </a:rPr>
              <a:t>Customize the “Whereas” statements to your city or town. </a:t>
            </a:r>
          </a:p>
          <a:p>
            <a:pPr marL="571500" indent="-571500">
              <a:lnSpc>
                <a:spcPct val="110000"/>
              </a:lnSpc>
              <a:buFont typeface="Arial" panose="020B0604020202020204" pitchFamily="34" charset="0"/>
              <a:buChar char="•"/>
            </a:pPr>
            <a:r>
              <a:rPr lang="en-US" sz="4000" spc="63" dirty="0">
                <a:solidFill>
                  <a:srgbClr val="FFFFFF"/>
                </a:solidFill>
                <a:latin typeface="Arial"/>
                <a:cs typeface="Arial"/>
              </a:rPr>
              <a:t>A statement related to nuclear weapons costs to taxpayers in your municipality may be especially powerful.</a:t>
            </a:r>
          </a:p>
        </p:txBody>
      </p:sp>
      <p:sp>
        <p:nvSpPr>
          <p:cNvPr id="12" name="AutoShape 3"/>
          <p:cNvSpPr/>
          <p:nvPr/>
        </p:nvSpPr>
        <p:spPr>
          <a:xfrm>
            <a:off x="0" y="3543300"/>
            <a:ext cx="2147226" cy="151613"/>
          </a:xfrm>
          <a:prstGeom prst="rect">
            <a:avLst/>
          </a:prstGeom>
          <a:solidFill>
            <a:srgbClr val="FFFFFF"/>
          </a:solidFill>
        </p:spPr>
      </p:sp>
      <p:pic>
        <p:nvPicPr>
          <p:cNvPr id="8" name="Picture 7" descr="Baltimore slum full.jpg">
            <a:extLst>
              <a:ext uri="{FF2B5EF4-FFF2-40B4-BE49-F238E27FC236}">
                <a16:creationId xmlns:a16="http://schemas.microsoft.com/office/drawing/2014/main" id="{408588E2-1DA6-4165-9400-16FA7E450022}"/>
              </a:ext>
            </a:extLst>
          </p:cNvPr>
          <p:cNvPicPr>
            <a:picLocks noChangeAspect="1"/>
          </p:cNvPicPr>
          <p:nvPr/>
        </p:nvPicPr>
        <p:blipFill rotWithShape="1">
          <a:blip r:embed="rId4">
            <a:extLst>
              <a:ext uri="{28A0092B-C50C-407E-A947-70E740481C1C}">
                <a14:useLocalDpi xmlns:a14="http://schemas.microsoft.com/office/drawing/2010/main" val="0"/>
              </a:ext>
            </a:extLst>
          </a:blip>
          <a:srcRect l="-148" r="244"/>
          <a:stretch/>
        </p:blipFill>
        <p:spPr>
          <a:xfrm>
            <a:off x="7086600" y="897368"/>
            <a:ext cx="10744200" cy="7141732"/>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0E433C6A-30A2-46F6-9B93-685ECAC35F4F}"/>
              </a:ext>
            </a:extLst>
          </p:cNvPr>
          <p:cNvSpPr txBox="1"/>
          <p:nvPr/>
        </p:nvSpPr>
        <p:spPr>
          <a:xfrm>
            <a:off x="7086599" y="8039100"/>
            <a:ext cx="10744199" cy="1292662"/>
          </a:xfrm>
          <a:prstGeom prst="rect">
            <a:avLst/>
          </a:prstGeom>
          <a:noFill/>
        </p:spPr>
        <p:txBody>
          <a:bodyPr wrap="square" rtlCol="0">
            <a:spAutoFit/>
          </a:bodyPr>
          <a:lstStyle/>
          <a:p>
            <a:r>
              <a:rPr lang="en-US" sz="2600" dirty="0">
                <a:latin typeface="Arial" panose="020B0604020202020204" pitchFamily="34" charset="0"/>
                <a:cs typeface="Arial" panose="020B0604020202020204" pitchFamily="34" charset="0"/>
              </a:rPr>
              <a:t>Despite struggling with serious problems including poverty and racism, the city of Baltimore, Maryland spent $105 million dollars in taxes for the nuclear weapons complex in 2018. </a:t>
            </a:r>
          </a:p>
        </p:txBody>
      </p:sp>
      <p:sp>
        <p:nvSpPr>
          <p:cNvPr id="13" name="TextBox 12">
            <a:extLst>
              <a:ext uri="{FF2B5EF4-FFF2-40B4-BE49-F238E27FC236}">
                <a16:creationId xmlns:a16="http://schemas.microsoft.com/office/drawing/2014/main" id="{25378CE0-63B5-45EF-B4D6-8AB690243E46}"/>
              </a:ext>
            </a:extLst>
          </p:cNvPr>
          <p:cNvSpPr txBox="1"/>
          <p:nvPr/>
        </p:nvSpPr>
        <p:spPr>
          <a:xfrm>
            <a:off x="14782800" y="7517368"/>
            <a:ext cx="2917235" cy="369332"/>
          </a:xfrm>
          <a:prstGeom prst="rect">
            <a:avLst/>
          </a:prstGeom>
          <a:noFill/>
        </p:spPr>
        <p:txBody>
          <a:bodyPr wrap="none" rtlCol="0">
            <a:spAutoFit/>
          </a:bodyPr>
          <a:lstStyle/>
          <a:p>
            <a:r>
              <a:rPr lang="en-US" dirty="0">
                <a:latin typeface="Arial"/>
                <a:cs typeface="Arial"/>
              </a:rPr>
              <a:t>Photo: U.S. Forest Service</a:t>
            </a:r>
          </a:p>
        </p:txBody>
      </p:sp>
    </p:spTree>
    <p:extLst>
      <p:ext uri="{BB962C8B-B14F-4D97-AF65-F5344CB8AC3E}">
        <p14:creationId xmlns:p14="http://schemas.microsoft.com/office/powerpoint/2010/main" val="3115109736"/>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EA44263-0FBE-4937-A8EA-621F49E19944}"/>
              </a:ext>
            </a:extLst>
          </p:cNvPr>
          <p:cNvSpPr txBox="1"/>
          <p:nvPr/>
        </p:nvSpPr>
        <p:spPr>
          <a:xfrm>
            <a:off x="13890" y="160846"/>
            <a:ext cx="18274110" cy="1021562"/>
          </a:xfrm>
          <a:prstGeom prst="rect">
            <a:avLst/>
          </a:prstGeom>
        </p:spPr>
        <p:txBody>
          <a:bodyPr wrap="square" lIns="0" tIns="0" rIns="0" bIns="0" rtlCol="0" anchor="t">
            <a:spAutoFit/>
          </a:bodyPr>
          <a:lstStyle/>
          <a:p>
            <a:pPr algn="ctr">
              <a:lnSpc>
                <a:spcPts val="8820"/>
              </a:lnSpc>
            </a:pPr>
            <a:r>
              <a:rPr lang="en-US" sz="6000" b="1" spc="63" dirty="0">
                <a:solidFill>
                  <a:srgbClr val="FFFFFF"/>
                </a:solidFill>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rPr>
              <a:t>SAMPLE RESOLUTION - TPNW</a:t>
            </a:r>
            <a:endParaRPr lang="en-US" sz="6000" b="1" i="0" spc="63" dirty="0">
              <a:solidFill>
                <a:srgbClr val="FFFFFF"/>
              </a:solidFill>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endParaRPr>
          </a:p>
        </p:txBody>
      </p:sp>
      <p:pic>
        <p:nvPicPr>
          <p:cNvPr id="9" name="Picture 8" descr="DC full council pi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4000500"/>
            <a:ext cx="10533645" cy="5809665"/>
          </a:xfrm>
          <a:prstGeom prst="rect">
            <a:avLst/>
          </a:prstGeom>
          <a:effectLst>
            <a:outerShdw blurRad="50800" dist="38100" dir="2700000" algn="tl" rotWithShape="0">
              <a:prstClr val="black">
                <a:alpha val="40000"/>
              </a:prstClr>
            </a:outerShdw>
          </a:effectLst>
        </p:spPr>
      </p:pic>
      <p:sp>
        <p:nvSpPr>
          <p:cNvPr id="14" name="TextBox 2">
            <a:extLst>
              <a:ext uri="{FF2B5EF4-FFF2-40B4-BE49-F238E27FC236}">
                <a16:creationId xmlns:a16="http://schemas.microsoft.com/office/drawing/2014/main" id="{B03CA704-AAFC-4FE2-9013-560D852F8693}"/>
              </a:ext>
            </a:extLst>
          </p:cNvPr>
          <p:cNvSpPr txBox="1"/>
          <p:nvPr/>
        </p:nvSpPr>
        <p:spPr>
          <a:xfrm>
            <a:off x="914400" y="1714500"/>
            <a:ext cx="9829800" cy="2023631"/>
          </a:xfrm>
          <a:prstGeom prst="rect">
            <a:avLst/>
          </a:prstGeom>
        </p:spPr>
        <p:txBody>
          <a:bodyPr wrap="square" lIns="0" tIns="0" rIns="0" bIns="0" rtlCol="0" anchor="t">
            <a:spAutoFit/>
          </a:bodyPr>
          <a:lstStyle/>
          <a:p>
            <a:pPr>
              <a:lnSpc>
                <a:spcPct val="110000"/>
              </a:lnSpc>
            </a:pPr>
            <a:r>
              <a:rPr lang="en-US" sz="3000" spc="63" dirty="0">
                <a:solidFill>
                  <a:srgbClr val="FFFFFF"/>
                </a:solidFill>
                <a:latin typeface="Arial"/>
                <a:cs typeface="Arial"/>
              </a:rPr>
              <a:t>Towns and cities that include a call for the U.S. to embrace the Treaty on the Prohibition of Nuclear Weapons in their resolution will be included in ICAN’s Cities Appeal.</a:t>
            </a:r>
          </a:p>
        </p:txBody>
      </p:sp>
      <p:pic>
        <p:nvPicPr>
          <p:cNvPr id="17" name="Picture 16" descr="DCresoluti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5800" y="1790700"/>
            <a:ext cx="6832600" cy="531661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31496005"/>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EA44263-0FBE-4937-A8EA-621F49E19944}"/>
              </a:ext>
            </a:extLst>
          </p:cNvPr>
          <p:cNvSpPr txBox="1"/>
          <p:nvPr/>
        </p:nvSpPr>
        <p:spPr>
          <a:xfrm>
            <a:off x="13890" y="160846"/>
            <a:ext cx="18274110" cy="1021562"/>
          </a:xfrm>
          <a:prstGeom prst="rect">
            <a:avLst/>
          </a:prstGeom>
        </p:spPr>
        <p:txBody>
          <a:bodyPr wrap="square" lIns="0" tIns="0" rIns="0" bIns="0" rtlCol="0" anchor="t">
            <a:spAutoFit/>
          </a:bodyPr>
          <a:lstStyle/>
          <a:p>
            <a:pPr algn="ctr">
              <a:lnSpc>
                <a:spcPts val="8820"/>
              </a:lnSpc>
            </a:pPr>
            <a:r>
              <a:rPr lang="en-US" sz="6000" b="1" spc="63" dirty="0">
                <a:solidFill>
                  <a:srgbClr val="FFFFFF"/>
                </a:solidFill>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rPr>
              <a:t>WORK WITH ALLIES – BUILD A COALITION</a:t>
            </a:r>
            <a:endParaRPr lang="en-US" sz="6000" b="1" i="0" spc="63" dirty="0">
              <a:solidFill>
                <a:srgbClr val="FFFFFF"/>
              </a:solidFill>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endParaRPr>
          </a:p>
        </p:txBody>
      </p:sp>
      <p:pic>
        <p:nvPicPr>
          <p:cNvPr id="6" name="Picture 5" descr="A5210-066.JPG"/>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t="14565" b="7285"/>
          <a:stretch/>
        </p:blipFill>
        <p:spPr>
          <a:xfrm>
            <a:off x="1907397" y="1594969"/>
            <a:ext cx="14473206" cy="81967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63244188"/>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4" name="AutoShape 4"/>
          <p:cNvSpPr/>
          <p:nvPr/>
        </p:nvSpPr>
        <p:spPr>
          <a:xfrm>
            <a:off x="6781800" y="1"/>
            <a:ext cx="11582400" cy="10286999"/>
          </a:xfrm>
          <a:prstGeom prst="rect">
            <a:avLst/>
          </a:prstGeom>
          <a:solidFill>
            <a:srgbClr val="497F1F"/>
          </a:solidFill>
        </p:spPr>
        <p:txBody>
          <a:bodyPr/>
          <a:lstStyle/>
          <a:p>
            <a:endParaRPr lang="en-US" dirty="0"/>
          </a:p>
        </p:txBody>
      </p:sp>
      <p:pic>
        <p:nvPicPr>
          <p:cNvPr id="2" name="Picture 1" descr="Master map.png"/>
          <p:cNvPicPr>
            <a:picLocks noChangeAspect="1"/>
          </p:cNvPicPr>
          <p:nvPr/>
        </p:nvPicPr>
        <p:blipFill rotWithShape="1">
          <a:blip r:embed="rId4">
            <a:extLst>
              <a:ext uri="{28A0092B-C50C-407E-A947-70E740481C1C}">
                <a14:useLocalDpi xmlns:a14="http://schemas.microsoft.com/office/drawing/2010/main" val="0"/>
              </a:ext>
            </a:extLst>
          </a:blip>
          <a:srcRect l="1662" t="3225" r="197"/>
          <a:stretch/>
        </p:blipFill>
        <p:spPr>
          <a:xfrm>
            <a:off x="7086600" y="1257300"/>
            <a:ext cx="10972800" cy="6162175"/>
          </a:xfrm>
          <a:prstGeom prst="rect">
            <a:avLst/>
          </a:prstGeom>
          <a:ln>
            <a:noFill/>
          </a:ln>
          <a:effectLst/>
        </p:spPr>
      </p:pic>
      <p:pic>
        <p:nvPicPr>
          <p:cNvPr id="3" name="Picture 2" descr="Hawaii.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82400" y="7734300"/>
            <a:ext cx="1993900" cy="1917700"/>
          </a:xfrm>
          <a:prstGeom prst="rect">
            <a:avLst/>
          </a:prstGeom>
          <a:effectLst/>
        </p:spPr>
      </p:pic>
      <p:sp>
        <p:nvSpPr>
          <p:cNvPr id="9" name="TextBox 2">
            <a:extLst>
              <a:ext uri="{FF2B5EF4-FFF2-40B4-BE49-F238E27FC236}">
                <a16:creationId xmlns:a16="http://schemas.microsoft.com/office/drawing/2014/main" id="{B03CA704-AAFC-4FE2-9013-560D852F8693}"/>
              </a:ext>
            </a:extLst>
          </p:cNvPr>
          <p:cNvSpPr txBox="1"/>
          <p:nvPr/>
        </p:nvSpPr>
        <p:spPr>
          <a:xfrm>
            <a:off x="152400" y="2628900"/>
            <a:ext cx="6553200" cy="5676939"/>
          </a:xfrm>
          <a:prstGeom prst="rect">
            <a:avLst/>
          </a:prstGeom>
        </p:spPr>
        <p:txBody>
          <a:bodyPr wrap="square" lIns="0" tIns="0" rIns="0" bIns="0" rtlCol="0" anchor="t">
            <a:spAutoFit/>
          </a:bodyPr>
          <a:lstStyle/>
          <a:p>
            <a:pPr marL="517525" indent="-517525">
              <a:lnSpc>
                <a:spcPct val="110000"/>
              </a:lnSpc>
              <a:buFont typeface="Arial"/>
              <a:buChar char="•"/>
            </a:pPr>
            <a:r>
              <a:rPr lang="en-US" sz="4200" spc="63" dirty="0">
                <a:solidFill>
                  <a:srgbClr val="FFFFFF"/>
                </a:solidFill>
                <a:latin typeface="Arial"/>
                <a:cs typeface="Arial"/>
              </a:rPr>
              <a:t>Reach out to allies </a:t>
            </a:r>
            <a:r>
              <a:rPr lang="en-US" sz="4200" u="sng" spc="63" dirty="0">
                <a:solidFill>
                  <a:srgbClr val="FFFFFF"/>
                </a:solidFill>
                <a:latin typeface="Arial"/>
                <a:cs typeface="Arial"/>
              </a:rPr>
              <a:t>before</a:t>
            </a:r>
            <a:r>
              <a:rPr lang="en-US" sz="4200" spc="63" dirty="0">
                <a:solidFill>
                  <a:srgbClr val="FFFFFF"/>
                </a:solidFill>
                <a:latin typeface="Arial"/>
                <a:cs typeface="Arial"/>
              </a:rPr>
              <a:t> contacting elected officials</a:t>
            </a:r>
          </a:p>
          <a:p>
            <a:pPr marL="517525" indent="-517525">
              <a:lnSpc>
                <a:spcPct val="110000"/>
              </a:lnSpc>
              <a:buFont typeface="Arial"/>
              <a:buChar char="•"/>
            </a:pPr>
            <a:r>
              <a:rPr lang="en-US" sz="4200" spc="63" dirty="0">
                <a:solidFill>
                  <a:srgbClr val="FFFFFF"/>
                </a:solidFill>
                <a:latin typeface="Arial"/>
                <a:cs typeface="Arial"/>
              </a:rPr>
              <a:t>Review website for groups who’ve endorsed</a:t>
            </a:r>
          </a:p>
          <a:p>
            <a:pPr marL="517525" indent="-517525">
              <a:lnSpc>
                <a:spcPct val="110000"/>
              </a:lnSpc>
              <a:buFont typeface="Arial"/>
              <a:buChar char="•"/>
            </a:pPr>
            <a:r>
              <a:rPr lang="en-US" sz="4200" spc="63" dirty="0">
                <a:solidFill>
                  <a:srgbClr val="FFFFFF"/>
                </a:solidFill>
                <a:latin typeface="Arial"/>
                <a:cs typeface="Arial"/>
              </a:rPr>
              <a:t>Ask local groups to endorse</a:t>
            </a:r>
          </a:p>
          <a:p>
            <a:pPr marL="517525" indent="-517525">
              <a:lnSpc>
                <a:spcPct val="110000"/>
              </a:lnSpc>
              <a:buFont typeface="Arial"/>
              <a:buChar char="•"/>
            </a:pPr>
            <a:r>
              <a:rPr lang="en-US" sz="4200" spc="63" dirty="0">
                <a:solidFill>
                  <a:srgbClr val="FFFFFF"/>
                </a:solidFill>
                <a:latin typeface="Arial"/>
                <a:cs typeface="Arial"/>
              </a:rPr>
              <a:t>Ask us for help!</a:t>
            </a:r>
          </a:p>
        </p:txBody>
      </p:sp>
      <p:sp>
        <p:nvSpPr>
          <p:cNvPr id="10" name="TextBox 2">
            <a:extLst>
              <a:ext uri="{FF2B5EF4-FFF2-40B4-BE49-F238E27FC236}">
                <a16:creationId xmlns:a16="http://schemas.microsoft.com/office/drawing/2014/main" id="{1EA44263-0FBE-4937-A8EA-621F49E19944}"/>
              </a:ext>
            </a:extLst>
          </p:cNvPr>
          <p:cNvSpPr txBox="1"/>
          <p:nvPr/>
        </p:nvSpPr>
        <p:spPr>
          <a:xfrm>
            <a:off x="-26894" y="952500"/>
            <a:ext cx="6781800" cy="1021562"/>
          </a:xfrm>
          <a:prstGeom prst="rect">
            <a:avLst/>
          </a:prstGeom>
        </p:spPr>
        <p:txBody>
          <a:bodyPr wrap="square" lIns="0" tIns="0" rIns="0" bIns="0" rtlCol="0" anchor="t">
            <a:spAutoFit/>
          </a:bodyPr>
          <a:lstStyle/>
          <a:p>
            <a:pPr algn="ctr">
              <a:lnSpc>
                <a:spcPts val="8820"/>
              </a:lnSpc>
            </a:pPr>
            <a:r>
              <a:rPr lang="en-US" sz="6000" b="1" i="0" spc="63" dirty="0">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rPr>
              <a:t>FINDING ALLIES</a:t>
            </a:r>
            <a:endParaRPr lang="en-US" sz="7000" b="1" i="0" spc="63" dirty="0">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endParaRPr>
          </a:p>
        </p:txBody>
      </p:sp>
      <p:sp>
        <p:nvSpPr>
          <p:cNvPr id="5" name="TextBox 4"/>
          <p:cNvSpPr txBox="1"/>
          <p:nvPr/>
        </p:nvSpPr>
        <p:spPr>
          <a:xfrm>
            <a:off x="152400" y="8724900"/>
            <a:ext cx="6554348" cy="523220"/>
          </a:xfrm>
          <a:prstGeom prst="rect">
            <a:avLst/>
          </a:prstGeom>
          <a:noFill/>
        </p:spPr>
        <p:txBody>
          <a:bodyPr wrap="none" rtlCol="0">
            <a:spAutoFit/>
          </a:bodyPr>
          <a:lstStyle/>
          <a:p>
            <a:r>
              <a:rPr lang="en-US" sz="2800" dirty="0">
                <a:latin typeface="Arial"/>
                <a:cs typeface="Arial"/>
              </a:rPr>
              <a:t>INFO@PREVENTNUCLEARWAR.ORG</a:t>
            </a:r>
          </a:p>
        </p:txBody>
      </p:sp>
    </p:spTree>
    <p:extLst>
      <p:ext uri="{BB962C8B-B14F-4D97-AF65-F5344CB8AC3E}">
        <p14:creationId xmlns:p14="http://schemas.microsoft.com/office/powerpoint/2010/main" val="2807738187"/>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AutoShape 4"/>
          <p:cNvSpPr/>
          <p:nvPr/>
        </p:nvSpPr>
        <p:spPr>
          <a:xfrm>
            <a:off x="0" y="1"/>
            <a:ext cx="6784848" cy="10286999"/>
          </a:xfrm>
          <a:prstGeom prst="rect">
            <a:avLst/>
          </a:prstGeom>
          <a:solidFill>
            <a:srgbClr val="497F1F"/>
          </a:solidFill>
        </p:spPr>
        <p:txBody>
          <a:bodyPr/>
          <a:lstStyle/>
          <a:p>
            <a:endParaRPr lang="en-US" dirty="0"/>
          </a:p>
        </p:txBody>
      </p:sp>
      <p:sp>
        <p:nvSpPr>
          <p:cNvPr id="8" name="TextBox 2">
            <a:extLst>
              <a:ext uri="{FF2B5EF4-FFF2-40B4-BE49-F238E27FC236}">
                <a16:creationId xmlns:a16="http://schemas.microsoft.com/office/drawing/2014/main" id="{1EA44263-0FBE-4937-A8EA-621F49E19944}"/>
              </a:ext>
            </a:extLst>
          </p:cNvPr>
          <p:cNvSpPr txBox="1"/>
          <p:nvPr/>
        </p:nvSpPr>
        <p:spPr>
          <a:xfrm>
            <a:off x="0" y="1256553"/>
            <a:ext cx="6781800" cy="2132571"/>
          </a:xfrm>
          <a:prstGeom prst="rect">
            <a:avLst/>
          </a:prstGeom>
        </p:spPr>
        <p:txBody>
          <a:bodyPr wrap="square" lIns="0" tIns="0" rIns="0" bIns="0" rtlCol="0" anchor="t">
            <a:spAutoFit/>
          </a:bodyPr>
          <a:lstStyle/>
          <a:p>
            <a:pPr algn="ctr">
              <a:lnSpc>
                <a:spcPts val="8820"/>
              </a:lnSpc>
            </a:pPr>
            <a:r>
              <a:rPr lang="en-US" sz="5200" b="1" spc="63" dirty="0">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rPr>
              <a:t>LEARN LOCAL PROCESS &amp; RULES</a:t>
            </a:r>
            <a:endParaRPr lang="en-US" sz="5200" b="1" i="0" spc="63" dirty="0">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endParaRPr>
          </a:p>
        </p:txBody>
      </p:sp>
      <p:sp>
        <p:nvSpPr>
          <p:cNvPr id="10" name="AutoShape 3"/>
          <p:cNvSpPr/>
          <p:nvPr/>
        </p:nvSpPr>
        <p:spPr>
          <a:xfrm>
            <a:off x="0" y="4075953"/>
            <a:ext cx="2147226" cy="151613"/>
          </a:xfrm>
          <a:prstGeom prst="rect">
            <a:avLst/>
          </a:prstGeom>
          <a:solidFill>
            <a:srgbClr val="FFFFFF"/>
          </a:solidFill>
        </p:spPr>
      </p:sp>
      <p:sp>
        <p:nvSpPr>
          <p:cNvPr id="11" name="TextBox 2">
            <a:extLst>
              <a:ext uri="{FF2B5EF4-FFF2-40B4-BE49-F238E27FC236}">
                <a16:creationId xmlns:a16="http://schemas.microsoft.com/office/drawing/2014/main" id="{B03CA704-AAFC-4FE2-9013-560D852F8693}"/>
              </a:ext>
            </a:extLst>
          </p:cNvPr>
          <p:cNvSpPr txBox="1"/>
          <p:nvPr/>
        </p:nvSpPr>
        <p:spPr>
          <a:xfrm>
            <a:off x="152400" y="4876053"/>
            <a:ext cx="6553200" cy="3544047"/>
          </a:xfrm>
          <a:prstGeom prst="rect">
            <a:avLst/>
          </a:prstGeom>
        </p:spPr>
        <p:txBody>
          <a:bodyPr wrap="square" lIns="0" tIns="0" rIns="0" bIns="0" rtlCol="0" anchor="t">
            <a:spAutoFit/>
          </a:bodyPr>
          <a:lstStyle/>
          <a:p>
            <a:pPr marL="517525" indent="-517525">
              <a:lnSpc>
                <a:spcPct val="110000"/>
              </a:lnSpc>
              <a:buFont typeface="Arial"/>
              <a:buChar char="•"/>
            </a:pPr>
            <a:r>
              <a:rPr lang="en-US" sz="4200" spc="63" dirty="0">
                <a:solidFill>
                  <a:srgbClr val="FFFFFF"/>
                </a:solidFill>
                <a:latin typeface="Arial"/>
                <a:cs typeface="Arial"/>
              </a:rPr>
              <a:t>Ask allies for help</a:t>
            </a:r>
          </a:p>
          <a:p>
            <a:pPr marL="517525" indent="-517525">
              <a:lnSpc>
                <a:spcPct val="110000"/>
              </a:lnSpc>
              <a:buFont typeface="Arial"/>
              <a:buChar char="•"/>
            </a:pPr>
            <a:r>
              <a:rPr lang="en-US" sz="4200" spc="63" dirty="0">
                <a:solidFill>
                  <a:srgbClr val="FFFFFF"/>
                </a:solidFill>
                <a:latin typeface="Arial"/>
                <a:cs typeface="Arial"/>
              </a:rPr>
              <a:t>Find a sponsor</a:t>
            </a:r>
          </a:p>
          <a:p>
            <a:pPr marL="517525" indent="-517525">
              <a:lnSpc>
                <a:spcPct val="110000"/>
              </a:lnSpc>
              <a:buFont typeface="Arial"/>
              <a:buChar char="•"/>
            </a:pPr>
            <a:r>
              <a:rPr lang="en-US" sz="4200" spc="63" dirty="0">
                <a:solidFill>
                  <a:srgbClr val="FFFFFF"/>
                </a:solidFill>
                <a:latin typeface="Arial"/>
                <a:cs typeface="Arial"/>
              </a:rPr>
              <a:t>Be persistent</a:t>
            </a:r>
          </a:p>
          <a:p>
            <a:pPr marL="517525" indent="-517525">
              <a:lnSpc>
                <a:spcPct val="110000"/>
              </a:lnSpc>
              <a:buFont typeface="Arial"/>
              <a:buChar char="•"/>
            </a:pPr>
            <a:r>
              <a:rPr lang="en-US" sz="4200" spc="63" dirty="0">
                <a:solidFill>
                  <a:srgbClr val="FFFFFF"/>
                </a:solidFill>
                <a:latin typeface="Arial"/>
                <a:cs typeface="Arial"/>
              </a:rPr>
              <a:t>Determine strategy with sponsor and allies</a:t>
            </a:r>
          </a:p>
        </p:txBody>
      </p:sp>
      <p:pic>
        <p:nvPicPr>
          <p:cNvPr id="13" name="Picture 12" descr="Tucson Kathy v2.jpg"/>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6781800" y="1790700"/>
            <a:ext cx="11521440" cy="6769715"/>
          </a:xfrm>
          <a:prstGeom prst="rect">
            <a:avLst/>
          </a:prstGeom>
        </p:spPr>
      </p:pic>
      <p:sp>
        <p:nvSpPr>
          <p:cNvPr id="12" name="TextBox 11"/>
          <p:cNvSpPr txBox="1"/>
          <p:nvPr/>
        </p:nvSpPr>
        <p:spPr>
          <a:xfrm>
            <a:off x="13487400" y="8115300"/>
            <a:ext cx="4724400" cy="369332"/>
          </a:xfrm>
          <a:prstGeom prst="rect">
            <a:avLst/>
          </a:prstGeom>
          <a:noFill/>
        </p:spPr>
        <p:txBody>
          <a:bodyPr wrap="square" rtlCol="0">
            <a:spAutoFit/>
          </a:bodyP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algn="r"/>
            <a:r>
              <a:rPr lang="en-US" sz="1800" dirty="0">
                <a:solidFill>
                  <a:srgbClr val="FFFFFF"/>
                </a:solidFill>
                <a:latin typeface="Arial"/>
                <a:cs typeface="Arial"/>
              </a:rPr>
              <a:t>Tucson, AZ City Council</a:t>
            </a:r>
          </a:p>
        </p:txBody>
      </p:sp>
    </p:spTree>
    <p:extLst>
      <p:ext uri="{BB962C8B-B14F-4D97-AF65-F5344CB8AC3E}">
        <p14:creationId xmlns:p14="http://schemas.microsoft.com/office/powerpoint/2010/main" val="202898779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louds_bg.jpg"/>
          <p:cNvPicPr>
            <a:picLocks noChangeAspect="1"/>
          </p:cNvPicPr>
          <p:nvPr/>
        </p:nvPicPr>
        <p:blipFill rotWithShape="1">
          <a:blip r:embed="rId3">
            <a:extLst>
              <a:ext uri="{28A0092B-C50C-407E-A947-70E740481C1C}">
                <a14:useLocalDpi xmlns:a14="http://schemas.microsoft.com/office/drawing/2010/main" val="0"/>
              </a:ext>
            </a:extLst>
          </a:blip>
          <a:srcRect b="16322"/>
          <a:stretch/>
        </p:blipFill>
        <p:spPr>
          <a:xfrm>
            <a:off x="2977" y="0"/>
            <a:ext cx="18440400" cy="10287000"/>
          </a:xfrm>
          <a:prstGeom prst="rect">
            <a:avLst/>
          </a:prstGeom>
        </p:spPr>
      </p:pic>
      <p:sp>
        <p:nvSpPr>
          <p:cNvPr id="22" name="AutoShape 4"/>
          <p:cNvSpPr/>
          <p:nvPr/>
        </p:nvSpPr>
        <p:spPr>
          <a:xfrm>
            <a:off x="0" y="0"/>
            <a:ext cx="18440401" cy="10287000"/>
          </a:xfrm>
          <a:prstGeom prst="rect">
            <a:avLst/>
          </a:prstGeom>
          <a:solidFill>
            <a:srgbClr val="023A7F">
              <a:alpha val="54000"/>
            </a:srgbClr>
          </a:solidFill>
        </p:spPr>
        <p:txBody>
          <a:bodyPr/>
          <a:lstStyle/>
          <a:p>
            <a:endParaRPr lang="en-US" dirty="0"/>
          </a:p>
        </p:txBody>
      </p:sp>
      <p:sp>
        <p:nvSpPr>
          <p:cNvPr id="20" name="AutoShape 4"/>
          <p:cNvSpPr/>
          <p:nvPr/>
        </p:nvSpPr>
        <p:spPr>
          <a:xfrm>
            <a:off x="0" y="0"/>
            <a:ext cx="18440400" cy="1676400"/>
          </a:xfrm>
          <a:prstGeom prst="rect">
            <a:avLst/>
          </a:prstGeom>
          <a:solidFill>
            <a:schemeClr val="bg2"/>
          </a:solidFill>
        </p:spPr>
        <p:txBody>
          <a:bodyPr/>
          <a:lstStyle/>
          <a:p>
            <a:endParaRPr lang="en-US" dirty="0"/>
          </a:p>
        </p:txBody>
      </p:sp>
      <p:sp>
        <p:nvSpPr>
          <p:cNvPr id="17" name="TextBox 2">
            <a:extLst>
              <a:ext uri="{FF2B5EF4-FFF2-40B4-BE49-F238E27FC236}">
                <a16:creationId xmlns:a16="http://schemas.microsoft.com/office/drawing/2014/main" id="{1EA44263-0FBE-4937-A8EA-621F49E19944}"/>
              </a:ext>
            </a:extLst>
          </p:cNvPr>
          <p:cNvSpPr txBox="1"/>
          <p:nvPr/>
        </p:nvSpPr>
        <p:spPr>
          <a:xfrm>
            <a:off x="0" y="266700"/>
            <a:ext cx="18288000" cy="1060547"/>
          </a:xfrm>
          <a:prstGeom prst="rect">
            <a:avLst/>
          </a:prstGeom>
        </p:spPr>
        <p:txBody>
          <a:bodyPr wrap="square" lIns="0" tIns="0" rIns="0" bIns="0" rtlCol="0" anchor="t">
            <a:spAutoFit/>
          </a:bodyPr>
          <a:lstStyle/>
          <a:p>
            <a:pPr algn="ctr">
              <a:lnSpc>
                <a:spcPts val="8820"/>
              </a:lnSpc>
            </a:pPr>
            <a:r>
              <a:rPr lang="en-US" sz="6000" b="1" spc="63" dirty="0">
                <a:solidFill>
                  <a:srgbClr val="FFFFFF"/>
                </a:solidFill>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rPr>
              <a:t>PULLING</a:t>
            </a:r>
            <a:r>
              <a:rPr lang="en-US" sz="6000" b="1" spc="63" dirty="0">
                <a:solidFill>
                  <a:srgbClr val="FFFFFF"/>
                </a:solidFill>
                <a:effectLst>
                  <a:outerShdw blurRad="50800" dist="38100" dir="2700000" algn="tl" rotWithShape="0">
                    <a:srgbClr val="000000">
                      <a:alpha val="43000"/>
                    </a:srgbClr>
                  </a:outerShdw>
                </a:effectLst>
                <a:latin typeface="Proxima Nova Lt" panose="02000506030000020004" pitchFamily="50" charset="0"/>
              </a:rPr>
              <a:t> BACK FROM THE BRINK</a:t>
            </a:r>
            <a:endParaRPr lang="en-US" sz="7000" b="1" i="0" spc="63" dirty="0">
              <a:solidFill>
                <a:srgbClr val="FFFFFF"/>
              </a:solidFill>
              <a:effectLst>
                <a:outerShdw blurRad="50800" dist="38100" dir="2700000" algn="tl" rotWithShape="0">
                  <a:srgbClr val="000000">
                    <a:alpha val="43000"/>
                  </a:srgbClr>
                </a:outerShdw>
              </a:effectLst>
              <a:latin typeface="Proxima Nova Lt" panose="02000506030000020004" pitchFamily="50" charset="0"/>
            </a:endParaRPr>
          </a:p>
        </p:txBody>
      </p:sp>
      <p:pic>
        <p:nvPicPr>
          <p:cNvPr id="5" name="Picture 4">
            <a:extLst>
              <a:ext uri="{FF2B5EF4-FFF2-40B4-BE49-F238E27FC236}">
                <a16:creationId xmlns:a16="http://schemas.microsoft.com/office/drawing/2014/main" id="{FA6686B4-418A-4C7A-8744-EC04D39423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0601" y="2478301"/>
            <a:ext cx="7006798" cy="7006798"/>
          </a:xfrm>
          <a:prstGeom prst="rect">
            <a:avLst/>
          </a:prstGeom>
        </p:spPr>
      </p:pic>
    </p:spTree>
    <p:extLst>
      <p:ext uri="{BB962C8B-B14F-4D97-AF65-F5344CB8AC3E}">
        <p14:creationId xmlns:p14="http://schemas.microsoft.com/office/powerpoint/2010/main" val="1771166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6" name="AutoShape 4"/>
          <p:cNvSpPr/>
          <p:nvPr/>
        </p:nvSpPr>
        <p:spPr>
          <a:xfrm>
            <a:off x="6781800" y="-7620"/>
            <a:ext cx="11582401" cy="10332720"/>
          </a:xfrm>
          <a:prstGeom prst="rect">
            <a:avLst/>
          </a:prstGeom>
          <a:solidFill>
            <a:srgbClr val="FFFFFF"/>
          </a:solidFill>
        </p:spPr>
        <p:txBody>
          <a:bodyPr/>
          <a:lstStyle/>
          <a:p>
            <a:endParaRPr lang="en-US" dirty="0"/>
          </a:p>
        </p:txBody>
      </p:sp>
      <p:sp>
        <p:nvSpPr>
          <p:cNvPr id="5" name="TextBox 2">
            <a:extLst>
              <a:ext uri="{FF2B5EF4-FFF2-40B4-BE49-F238E27FC236}">
                <a16:creationId xmlns:a16="http://schemas.microsoft.com/office/drawing/2014/main" id="{B03CA704-AAFC-4FE2-9013-560D852F8693}"/>
              </a:ext>
            </a:extLst>
          </p:cNvPr>
          <p:cNvSpPr txBox="1"/>
          <p:nvPr/>
        </p:nvSpPr>
        <p:spPr>
          <a:xfrm>
            <a:off x="152400" y="4901216"/>
            <a:ext cx="6553200" cy="2833084"/>
          </a:xfrm>
          <a:prstGeom prst="rect">
            <a:avLst/>
          </a:prstGeom>
        </p:spPr>
        <p:txBody>
          <a:bodyPr wrap="square" lIns="0" tIns="0" rIns="0" bIns="0" rtlCol="0" anchor="t">
            <a:spAutoFit/>
          </a:bodyPr>
          <a:lstStyle/>
          <a:p>
            <a:pPr marL="517525" indent="-517525">
              <a:lnSpc>
                <a:spcPct val="110000"/>
              </a:lnSpc>
              <a:buFont typeface="Arial"/>
              <a:buChar char="•"/>
            </a:pPr>
            <a:r>
              <a:rPr lang="en-US" sz="4200" spc="63" dirty="0">
                <a:solidFill>
                  <a:srgbClr val="FFFFFF"/>
                </a:solidFill>
                <a:latin typeface="Arial"/>
                <a:cs typeface="Arial"/>
              </a:rPr>
              <a:t>Ask constituents to call, email, visit</a:t>
            </a:r>
          </a:p>
          <a:p>
            <a:pPr marL="517525" indent="-517525">
              <a:lnSpc>
                <a:spcPct val="110000"/>
              </a:lnSpc>
              <a:buFont typeface="Arial"/>
              <a:buChar char="•"/>
            </a:pPr>
            <a:r>
              <a:rPr lang="en-US" sz="4200" spc="63" dirty="0">
                <a:solidFill>
                  <a:srgbClr val="FFFFFF"/>
                </a:solidFill>
                <a:latin typeface="Arial"/>
                <a:cs typeface="Arial"/>
              </a:rPr>
              <a:t>Learn rules for public testimony</a:t>
            </a:r>
          </a:p>
        </p:txBody>
      </p:sp>
      <p:pic>
        <p:nvPicPr>
          <p:cNvPr id="2" name="Picture 1" descr="Eureka counci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799" y="1562101"/>
            <a:ext cx="11604273" cy="7357782"/>
          </a:xfrm>
          <a:prstGeom prst="rect">
            <a:avLst/>
          </a:prstGeom>
        </p:spPr>
      </p:pic>
      <p:sp>
        <p:nvSpPr>
          <p:cNvPr id="10" name="AutoShape 3"/>
          <p:cNvSpPr/>
          <p:nvPr/>
        </p:nvSpPr>
        <p:spPr>
          <a:xfrm>
            <a:off x="0" y="4075953"/>
            <a:ext cx="2147226" cy="151613"/>
          </a:xfrm>
          <a:prstGeom prst="rect">
            <a:avLst/>
          </a:prstGeom>
          <a:solidFill>
            <a:srgbClr val="FFFFFF"/>
          </a:solidFill>
        </p:spPr>
      </p:sp>
      <p:sp>
        <p:nvSpPr>
          <p:cNvPr id="7" name="TextBox 2">
            <a:extLst>
              <a:ext uri="{FF2B5EF4-FFF2-40B4-BE49-F238E27FC236}">
                <a16:creationId xmlns:a16="http://schemas.microsoft.com/office/drawing/2014/main" id="{B9E92272-09C5-4669-9A55-A1BC416C4CB2}"/>
              </a:ext>
            </a:extLst>
          </p:cNvPr>
          <p:cNvSpPr txBox="1"/>
          <p:nvPr/>
        </p:nvSpPr>
        <p:spPr>
          <a:xfrm>
            <a:off x="0" y="1256553"/>
            <a:ext cx="6781800" cy="2132571"/>
          </a:xfrm>
          <a:prstGeom prst="rect">
            <a:avLst/>
          </a:prstGeom>
        </p:spPr>
        <p:txBody>
          <a:bodyPr wrap="square" lIns="0" tIns="0" rIns="0" bIns="0" rtlCol="0" anchor="t">
            <a:spAutoFit/>
          </a:bodyPr>
          <a:lstStyle/>
          <a:p>
            <a:pPr algn="ctr">
              <a:lnSpc>
                <a:spcPts val="8820"/>
              </a:lnSpc>
            </a:pPr>
            <a:r>
              <a:rPr lang="en-US" sz="5200" b="1" spc="63" dirty="0">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rPr>
              <a:t>LEARN LOCAL PROCESS &amp; RULES</a:t>
            </a:r>
            <a:endParaRPr lang="en-US" sz="5200" b="1" i="0" spc="63" dirty="0">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1763323"/>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AutoShape 4"/>
          <p:cNvSpPr/>
          <p:nvPr/>
        </p:nvSpPr>
        <p:spPr>
          <a:xfrm>
            <a:off x="0" y="1"/>
            <a:ext cx="6784848" cy="10286999"/>
          </a:xfrm>
          <a:prstGeom prst="rect">
            <a:avLst/>
          </a:prstGeom>
          <a:solidFill>
            <a:srgbClr val="497F1F"/>
          </a:solidFill>
        </p:spPr>
        <p:txBody>
          <a:bodyPr/>
          <a:lstStyle/>
          <a:p>
            <a:endParaRPr lang="en-US" dirty="0"/>
          </a:p>
        </p:txBody>
      </p:sp>
      <p:sp>
        <p:nvSpPr>
          <p:cNvPr id="4" name="TextBox 3"/>
          <p:cNvSpPr txBox="1"/>
          <p:nvPr/>
        </p:nvSpPr>
        <p:spPr>
          <a:xfrm>
            <a:off x="381000" y="5783640"/>
            <a:ext cx="6096000" cy="3046988"/>
          </a:xfrm>
          <a:prstGeom prst="rect">
            <a:avLst/>
          </a:prstGeom>
          <a:noFill/>
        </p:spPr>
        <p:txBody>
          <a:bodyPr wrap="square" rtlCol="0">
            <a:spAutoFit/>
          </a:bodyP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r>
              <a:rPr lang="en-US" sz="4800" dirty="0">
                <a:latin typeface="Arial"/>
                <a:cs typeface="Arial"/>
              </a:rPr>
              <a:t>“This isn’t city/town business.”</a:t>
            </a:r>
          </a:p>
          <a:p>
            <a:r>
              <a:rPr lang="en-US" sz="4800" dirty="0">
                <a:latin typeface="Arial"/>
                <a:cs typeface="Arial"/>
              </a:rPr>
              <a:t>“It’s just a resolution.”</a:t>
            </a:r>
          </a:p>
          <a:p>
            <a:r>
              <a:rPr lang="en-US" sz="4800" dirty="0">
                <a:latin typeface="Arial"/>
                <a:cs typeface="Arial"/>
              </a:rPr>
              <a:t>“We’re not experts.”</a:t>
            </a:r>
          </a:p>
        </p:txBody>
      </p:sp>
      <p:sp>
        <p:nvSpPr>
          <p:cNvPr id="6" name="Rectangle 5"/>
          <p:cNvSpPr/>
          <p:nvPr/>
        </p:nvSpPr>
        <p:spPr>
          <a:xfrm>
            <a:off x="8053754" y="7319308"/>
            <a:ext cx="9396046" cy="1938992"/>
          </a:xfrm>
          <a:prstGeom prst="rect">
            <a:avLst/>
          </a:prstGeom>
        </p:spPr>
        <p:txBody>
          <a:bodyPr wrap="square">
            <a:spAutoFit/>
          </a:bodyPr>
          <a:lstStyle/>
          <a:p>
            <a:r>
              <a:rPr lang="en-US" sz="2400" dirty="0">
                <a:latin typeface="Arial"/>
                <a:cs typeface="Arial"/>
              </a:rPr>
              <a:t>“I think we can walk and chew gum at the same time. I agree that we are a fiduciary body and that we’re supposed to be taking care of the city. But there won't be a city to take care of if we don’t find a way to make the state, the federal government listen to the citizens.”</a:t>
            </a:r>
          </a:p>
          <a:p>
            <a:r>
              <a:rPr lang="en-US" sz="2400" dirty="0">
                <a:latin typeface="Arial"/>
                <a:cs typeface="Arial"/>
              </a:rPr>
              <a:t>                                             </a:t>
            </a:r>
            <a:r>
              <a:rPr lang="en-US" dirty="0">
                <a:latin typeface="Arial"/>
                <a:cs typeface="Arial"/>
              </a:rPr>
              <a:t> Deborah Thibodeaux, Dover City Councilmember</a:t>
            </a:r>
          </a:p>
        </p:txBody>
      </p:sp>
      <p:sp>
        <p:nvSpPr>
          <p:cNvPr id="8" name="TextBox 2">
            <a:extLst>
              <a:ext uri="{FF2B5EF4-FFF2-40B4-BE49-F238E27FC236}">
                <a16:creationId xmlns:a16="http://schemas.microsoft.com/office/drawing/2014/main" id="{1EA44263-0FBE-4937-A8EA-621F49E19944}"/>
              </a:ext>
            </a:extLst>
          </p:cNvPr>
          <p:cNvSpPr txBox="1"/>
          <p:nvPr/>
        </p:nvSpPr>
        <p:spPr>
          <a:xfrm>
            <a:off x="0" y="1772967"/>
            <a:ext cx="6781800" cy="2227533"/>
          </a:xfrm>
          <a:prstGeom prst="rect">
            <a:avLst/>
          </a:prstGeom>
        </p:spPr>
        <p:txBody>
          <a:bodyPr wrap="square" lIns="0" tIns="0" rIns="0" bIns="0" rtlCol="0" anchor="t">
            <a:spAutoFit/>
          </a:bodyPr>
          <a:lstStyle/>
          <a:p>
            <a:pPr algn="ctr">
              <a:lnSpc>
                <a:spcPts val="8820"/>
              </a:lnSpc>
            </a:pPr>
            <a:r>
              <a:rPr lang="en-US" sz="6000" b="1" spc="63" dirty="0">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rPr>
              <a:t>COMMON OBJECTIONS</a:t>
            </a:r>
            <a:endParaRPr lang="en-US" sz="6000" b="1" i="0" spc="63" dirty="0">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endParaRPr>
          </a:p>
        </p:txBody>
      </p:sp>
      <p:sp>
        <p:nvSpPr>
          <p:cNvPr id="9" name="AutoShape 3"/>
          <p:cNvSpPr/>
          <p:nvPr/>
        </p:nvSpPr>
        <p:spPr>
          <a:xfrm>
            <a:off x="0" y="5020893"/>
            <a:ext cx="2147226" cy="151613"/>
          </a:xfrm>
          <a:prstGeom prst="rect">
            <a:avLst/>
          </a:prstGeom>
          <a:solidFill>
            <a:srgbClr val="FFFFFF"/>
          </a:solidFill>
        </p:spPr>
      </p:sp>
      <p:pic>
        <p:nvPicPr>
          <p:cNvPr id="11" name="Picture 10" descr="Dover Karen.png"/>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378" t="19785" r="6577"/>
          <a:stretch/>
        </p:blipFill>
        <p:spPr>
          <a:xfrm>
            <a:off x="8153400" y="1387392"/>
            <a:ext cx="8883399" cy="58118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00123797"/>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ver reso sponsor.png"/>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35492" t="8487" r="8769" b="19692"/>
          <a:stretch/>
        </p:blipFill>
        <p:spPr>
          <a:xfrm>
            <a:off x="10287000" y="2247900"/>
            <a:ext cx="6858000" cy="6858000"/>
          </a:xfrm>
          <a:prstGeom prst="rect">
            <a:avLst/>
          </a:prstGeom>
        </p:spPr>
      </p:pic>
      <p:sp>
        <p:nvSpPr>
          <p:cNvPr id="8" name="TextBox 2">
            <a:extLst>
              <a:ext uri="{FF2B5EF4-FFF2-40B4-BE49-F238E27FC236}">
                <a16:creationId xmlns:a16="http://schemas.microsoft.com/office/drawing/2014/main" id="{1EA44263-0FBE-4937-A8EA-621F49E19944}"/>
              </a:ext>
            </a:extLst>
          </p:cNvPr>
          <p:cNvSpPr txBox="1"/>
          <p:nvPr/>
        </p:nvSpPr>
        <p:spPr>
          <a:xfrm>
            <a:off x="0" y="363798"/>
            <a:ext cx="18288000" cy="1021562"/>
          </a:xfrm>
          <a:prstGeom prst="rect">
            <a:avLst/>
          </a:prstGeom>
        </p:spPr>
        <p:txBody>
          <a:bodyPr wrap="square" lIns="0" tIns="0" rIns="0" bIns="0" rtlCol="0" anchor="t">
            <a:spAutoFit/>
          </a:bodyPr>
          <a:lstStyle/>
          <a:p>
            <a:pPr algn="ctr">
              <a:lnSpc>
                <a:spcPts val="8820"/>
              </a:lnSpc>
            </a:pPr>
            <a:r>
              <a:rPr lang="en-US" sz="6000" b="1" spc="63" dirty="0">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rPr>
              <a:t>BACK FROM THE BRINK IN NEW HAMPSHIRE</a:t>
            </a:r>
            <a:endParaRPr lang="en-US" sz="7000" b="1" i="0" spc="63" dirty="0">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endParaRPr>
          </a:p>
        </p:txBody>
      </p:sp>
      <p:sp>
        <p:nvSpPr>
          <p:cNvPr id="10" name="AutoShape 4"/>
          <p:cNvSpPr/>
          <p:nvPr/>
        </p:nvSpPr>
        <p:spPr>
          <a:xfrm>
            <a:off x="1066800" y="2247900"/>
            <a:ext cx="9372600" cy="6858000"/>
          </a:xfrm>
          <a:prstGeom prst="rect">
            <a:avLst/>
          </a:prstGeom>
          <a:solidFill>
            <a:srgbClr val="FFFFFF"/>
          </a:solidFill>
          <a:effectLst/>
        </p:spPr>
        <p:txBody>
          <a:bodyPr/>
          <a:lstStyle/>
          <a:p>
            <a:endParaRPr lang="en-US" dirty="0"/>
          </a:p>
        </p:txBody>
      </p:sp>
      <p:sp>
        <p:nvSpPr>
          <p:cNvPr id="4" name="TextBox 3"/>
          <p:cNvSpPr txBox="1"/>
          <p:nvPr/>
        </p:nvSpPr>
        <p:spPr>
          <a:xfrm>
            <a:off x="5105400" y="8115300"/>
            <a:ext cx="4977299" cy="338554"/>
          </a:xfrm>
          <a:prstGeom prst="rect">
            <a:avLst/>
          </a:prstGeom>
          <a:noFill/>
        </p:spPr>
        <p:txBody>
          <a:bodyPr wrap="none" rtlCol="0">
            <a:spAutoFit/>
          </a:bodyPr>
          <a:lstStyle/>
          <a:p>
            <a:r>
              <a:rPr lang="en-US" sz="1600" b="1" spc="63" dirty="0">
                <a:solidFill>
                  <a:srgbClr val="404040"/>
                </a:solidFill>
                <a:latin typeface="Arial"/>
                <a:cs typeface="Arial"/>
              </a:rPr>
              <a:t>Dennis Shanahan, Dover City Councilmember</a:t>
            </a:r>
          </a:p>
        </p:txBody>
      </p:sp>
      <p:sp>
        <p:nvSpPr>
          <p:cNvPr id="17" name="TextBox 2">
            <a:extLst>
              <a:ext uri="{FF2B5EF4-FFF2-40B4-BE49-F238E27FC236}">
                <a16:creationId xmlns:a16="http://schemas.microsoft.com/office/drawing/2014/main" id="{1EA44263-0FBE-4937-A8EA-621F49E19944}"/>
              </a:ext>
            </a:extLst>
          </p:cNvPr>
          <p:cNvSpPr txBox="1"/>
          <p:nvPr/>
        </p:nvSpPr>
        <p:spPr>
          <a:xfrm>
            <a:off x="1600200" y="3009900"/>
            <a:ext cx="8305800" cy="5078313"/>
          </a:xfrm>
          <a:prstGeom prst="rect">
            <a:avLst/>
          </a:prstGeom>
        </p:spPr>
        <p:txBody>
          <a:bodyPr wrap="square" lIns="0" tIns="0" rIns="0" bIns="0" rtlCol="0" anchor="t">
            <a:spAutoFit/>
          </a:bodyPr>
          <a:lstStyle/>
          <a:p>
            <a:r>
              <a:rPr lang="en-US" sz="3000" dirty="0">
                <a:solidFill>
                  <a:schemeClr val="bg1"/>
                </a:solidFill>
                <a:latin typeface="Arial"/>
                <a:cs typeface="Arial"/>
              </a:rPr>
              <a:t>“This resolution gives us the ability to deliver our message to our Congressionals, and I believe it also provides a tool and it gives us an ability to deliver a message to those people who are going to be marching through our state over the next four or five months as primary season kicks into high gear, that there’s an opinion that this board has and we share that opinion with a variety of cities and towns. Durham, Portsmouth, Exeter, Warner, it really is quite a wide variation in cities and towns that have taken this on.” </a:t>
            </a:r>
          </a:p>
        </p:txBody>
      </p:sp>
    </p:spTree>
    <p:extLst>
      <p:ext uri="{BB962C8B-B14F-4D97-AF65-F5344CB8AC3E}">
        <p14:creationId xmlns:p14="http://schemas.microsoft.com/office/powerpoint/2010/main" val="14749430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AutoShape 4"/>
          <p:cNvSpPr/>
          <p:nvPr/>
        </p:nvSpPr>
        <p:spPr>
          <a:xfrm>
            <a:off x="6781800" y="1"/>
            <a:ext cx="11582400" cy="10286999"/>
          </a:xfrm>
          <a:prstGeom prst="rect">
            <a:avLst/>
          </a:prstGeom>
          <a:solidFill>
            <a:srgbClr val="497F1F"/>
          </a:solidFill>
        </p:spPr>
        <p:txBody>
          <a:bodyPr/>
          <a:lstStyle/>
          <a:p>
            <a:endParaRPr lang="en-US" dirty="0"/>
          </a:p>
        </p:txBody>
      </p:sp>
      <p:sp>
        <p:nvSpPr>
          <p:cNvPr id="3" name="TextBox 2"/>
          <p:cNvSpPr txBox="1"/>
          <p:nvPr/>
        </p:nvSpPr>
        <p:spPr>
          <a:xfrm>
            <a:off x="228600" y="4533900"/>
            <a:ext cx="6248400" cy="3970318"/>
          </a:xfrm>
          <a:prstGeom prst="rect">
            <a:avLst/>
          </a:prstGeom>
          <a:noFill/>
        </p:spPr>
        <p:txBody>
          <a:bodyPr wrap="square" rtlCol="0">
            <a:spAutoFit/>
          </a:bodyP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marL="450850" indent="-450850">
              <a:buFont typeface="Arial"/>
              <a:buChar char="•"/>
              <a:tabLst>
                <a:tab pos="450850" algn="l"/>
              </a:tabLst>
            </a:pPr>
            <a:r>
              <a:rPr lang="en-US" dirty="0">
                <a:latin typeface="Arial"/>
                <a:cs typeface="Arial"/>
              </a:rPr>
              <a:t>Tell Back from the Brink about your resolution</a:t>
            </a:r>
          </a:p>
          <a:p>
            <a:pPr marL="450850" indent="-450850">
              <a:buFont typeface="Arial"/>
              <a:buChar char="•"/>
              <a:tabLst>
                <a:tab pos="450850" algn="l"/>
              </a:tabLst>
            </a:pPr>
            <a:r>
              <a:rPr lang="en-US" dirty="0">
                <a:latin typeface="Arial"/>
                <a:cs typeface="Arial"/>
              </a:rPr>
              <a:t>Take photos and share them</a:t>
            </a:r>
            <a:endParaRPr lang="en-US" dirty="0">
              <a:effectLst/>
              <a:latin typeface="Arial"/>
              <a:cs typeface="Arial"/>
            </a:endParaRPr>
          </a:p>
          <a:p>
            <a:pPr marL="450850" indent="-450850">
              <a:buFont typeface="Arial"/>
              <a:buChar char="•"/>
              <a:tabLst>
                <a:tab pos="450850" algn="l"/>
              </a:tabLst>
            </a:pPr>
            <a:r>
              <a:rPr lang="en-US" dirty="0">
                <a:latin typeface="Arial"/>
                <a:cs typeface="Arial"/>
              </a:rPr>
              <a:t>Write press release or summary </a:t>
            </a:r>
          </a:p>
          <a:p>
            <a:pPr marL="450850" indent="-450850">
              <a:buFont typeface="Arial"/>
              <a:buChar char="•"/>
              <a:tabLst>
                <a:tab pos="450850" algn="l"/>
              </a:tabLst>
            </a:pPr>
            <a:r>
              <a:rPr lang="en-US" dirty="0">
                <a:effectLst/>
                <a:latin typeface="Arial"/>
                <a:cs typeface="Arial"/>
              </a:rPr>
              <a:t>Thank your </a:t>
            </a:r>
            <a:r>
              <a:rPr lang="en-US" dirty="0">
                <a:latin typeface="Arial"/>
                <a:cs typeface="Arial"/>
              </a:rPr>
              <a:t>elected officials</a:t>
            </a:r>
          </a:p>
        </p:txBody>
      </p:sp>
      <p:sp>
        <p:nvSpPr>
          <p:cNvPr id="5" name="TextBox 4">
            <a:extLst>
              <a:ext uri="{FF2B5EF4-FFF2-40B4-BE49-F238E27FC236}">
                <a16:creationId xmlns:a16="http://schemas.microsoft.com/office/drawing/2014/main" id="{1EA44263-0FBE-4937-A8EA-621F49E19944}"/>
              </a:ext>
            </a:extLst>
          </p:cNvPr>
          <p:cNvSpPr txBox="1"/>
          <p:nvPr/>
        </p:nvSpPr>
        <p:spPr>
          <a:xfrm>
            <a:off x="-76200" y="1333500"/>
            <a:ext cx="6767910" cy="2227533"/>
          </a:xfrm>
          <a:prstGeom prst="rect">
            <a:avLst/>
          </a:prstGeom>
        </p:spPr>
        <p:txBody>
          <a:bodyPr wrap="square" lIns="0" tIns="0" rIns="0" bIns="0" rtlCol="0" anchor="t">
            <a:spAutoFit/>
          </a:bodyPr>
          <a:lstStyle/>
          <a:p>
            <a:pPr algn="ctr">
              <a:lnSpc>
                <a:spcPts val="8820"/>
              </a:lnSpc>
            </a:pPr>
            <a:r>
              <a:rPr lang="en-US" sz="6000" b="1" spc="63" dirty="0">
                <a:solidFill>
                  <a:srgbClr val="FFFFFF"/>
                </a:solidFill>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rPr>
              <a:t>SHARE YOUR PROGRESS</a:t>
            </a:r>
            <a:endParaRPr lang="en-US" sz="6000" b="1" i="0" spc="63" dirty="0">
              <a:solidFill>
                <a:srgbClr val="FFFFFF"/>
              </a:solidFill>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endParaRPr>
          </a:p>
        </p:txBody>
      </p:sp>
      <p:pic>
        <p:nvPicPr>
          <p:cNvPr id="6" name="Picture 5" descr="slc group phot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5139" y="2328672"/>
            <a:ext cx="11064261" cy="52297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9220200" y="7581900"/>
            <a:ext cx="8839200" cy="369332"/>
          </a:xfrm>
          <a:prstGeom prst="rect">
            <a:avLst/>
          </a:prstGeom>
          <a:noFill/>
        </p:spPr>
        <p:txBody>
          <a:bodyPr wrap="square" rtlCol="0">
            <a:spAutoFit/>
          </a:bodyP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algn="r"/>
            <a:r>
              <a:rPr lang="en-US" sz="1800" dirty="0">
                <a:solidFill>
                  <a:srgbClr val="FFFFFF"/>
                </a:solidFill>
                <a:latin typeface="Arial"/>
                <a:cs typeface="Arial"/>
              </a:rPr>
              <a:t>Salt Lake City, Utah – Community and City Councilmembers – April 2, 2019 </a:t>
            </a:r>
          </a:p>
        </p:txBody>
      </p:sp>
      <p:sp>
        <p:nvSpPr>
          <p:cNvPr id="9" name="AutoShape 3"/>
          <p:cNvSpPr/>
          <p:nvPr/>
        </p:nvSpPr>
        <p:spPr>
          <a:xfrm>
            <a:off x="0" y="4075953"/>
            <a:ext cx="2147226" cy="151613"/>
          </a:xfrm>
          <a:prstGeom prst="rect">
            <a:avLst/>
          </a:prstGeom>
          <a:solidFill>
            <a:srgbClr val="FFFFFF"/>
          </a:solidFill>
        </p:spPr>
      </p:sp>
    </p:spTree>
    <p:extLst>
      <p:ext uri="{BB962C8B-B14F-4D97-AF65-F5344CB8AC3E}">
        <p14:creationId xmlns:p14="http://schemas.microsoft.com/office/powerpoint/2010/main" val="3567795770"/>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5" name="TextBox 4"/>
          <p:cNvSpPr txBox="1"/>
          <p:nvPr/>
        </p:nvSpPr>
        <p:spPr>
          <a:xfrm>
            <a:off x="457200" y="2400300"/>
            <a:ext cx="7772400" cy="6186310"/>
          </a:xfrm>
          <a:prstGeom prst="rect">
            <a:avLst/>
          </a:prstGeom>
          <a:noFill/>
        </p:spPr>
        <p:txBody>
          <a:bodyPr wrap="square" rtlCol="0">
            <a:spAutoFit/>
          </a:bodyP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marL="571500" indent="-571500">
              <a:buFont typeface="Arial"/>
              <a:buChar char="•"/>
            </a:pPr>
            <a:r>
              <a:rPr lang="en-US" dirty="0">
                <a:latin typeface="Arial"/>
                <a:cs typeface="Arial"/>
              </a:rPr>
              <a:t>Consider more resolutions</a:t>
            </a:r>
          </a:p>
          <a:p>
            <a:pPr marL="571500" indent="-571500">
              <a:buFont typeface="Arial"/>
              <a:buChar char="•"/>
            </a:pPr>
            <a:r>
              <a:rPr lang="en-US" dirty="0">
                <a:latin typeface="Arial"/>
                <a:cs typeface="Arial"/>
              </a:rPr>
              <a:t>Visit your Congressional representatives </a:t>
            </a:r>
          </a:p>
          <a:p>
            <a:pPr marL="1485900" lvl="1" indent="-571500">
              <a:buFont typeface="Arial"/>
              <a:buChar char="•"/>
            </a:pPr>
            <a:r>
              <a:rPr lang="en-US" dirty="0">
                <a:latin typeface="Arial"/>
                <a:cs typeface="Arial"/>
              </a:rPr>
              <a:t>Renouncing First Use (H.R. 921 and S. 272) </a:t>
            </a:r>
          </a:p>
          <a:p>
            <a:pPr marL="1485900" lvl="1" indent="-571500">
              <a:buFont typeface="Arial"/>
              <a:buChar char="•"/>
            </a:pPr>
            <a:r>
              <a:rPr lang="en-US" dirty="0">
                <a:latin typeface="Arial"/>
                <a:cs typeface="Arial"/>
              </a:rPr>
              <a:t>Restricting Presidential Authority (H.R. 669 and S. 200)</a:t>
            </a:r>
          </a:p>
          <a:p>
            <a:pPr marL="1485900" lvl="1" indent="-571500">
              <a:buFont typeface="Arial"/>
              <a:buChar char="•"/>
            </a:pPr>
            <a:r>
              <a:rPr lang="en-US" u="sng" dirty="0">
                <a:latin typeface="Arial"/>
                <a:cs typeface="Arial"/>
              </a:rPr>
              <a:t>All five Back from the Brink policy points are included in House Resolution 302</a:t>
            </a:r>
            <a:r>
              <a:rPr lang="en-US" u="sng" dirty="0">
                <a:effectLst/>
                <a:latin typeface="Arial"/>
                <a:cs typeface="Arial"/>
              </a:rPr>
              <a:t> </a:t>
            </a:r>
            <a:endParaRPr lang="en-US" u="sng" dirty="0">
              <a:latin typeface="Arial"/>
              <a:cs typeface="Arial"/>
            </a:endParaRPr>
          </a:p>
        </p:txBody>
      </p:sp>
      <p:sp>
        <p:nvSpPr>
          <p:cNvPr id="4" name="TextBox 3">
            <a:extLst>
              <a:ext uri="{FF2B5EF4-FFF2-40B4-BE49-F238E27FC236}">
                <a16:creationId xmlns:a16="http://schemas.microsoft.com/office/drawing/2014/main" id="{1EA44263-0FBE-4937-A8EA-621F49E19944}"/>
              </a:ext>
            </a:extLst>
          </p:cNvPr>
          <p:cNvSpPr txBox="1"/>
          <p:nvPr/>
        </p:nvSpPr>
        <p:spPr>
          <a:xfrm>
            <a:off x="13890" y="237046"/>
            <a:ext cx="18274110" cy="1021562"/>
          </a:xfrm>
          <a:prstGeom prst="rect">
            <a:avLst/>
          </a:prstGeom>
        </p:spPr>
        <p:txBody>
          <a:bodyPr wrap="square" lIns="0" tIns="0" rIns="0" bIns="0" rtlCol="0" anchor="t">
            <a:spAutoFit/>
          </a:bodyPr>
          <a:lstStyle/>
          <a:p>
            <a:pPr algn="ctr">
              <a:lnSpc>
                <a:spcPts val="8820"/>
              </a:lnSpc>
            </a:pPr>
            <a:r>
              <a:rPr lang="en-US" sz="6000" b="1" spc="63" dirty="0">
                <a:solidFill>
                  <a:srgbClr val="FFFFFF"/>
                </a:solidFill>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rPr>
              <a:t>HELP BUILD THE MOVEMENT</a:t>
            </a:r>
            <a:endParaRPr lang="en-US" sz="6000" b="1" i="0" spc="63" dirty="0">
              <a:solidFill>
                <a:srgbClr val="FFFFFF"/>
              </a:solidFill>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endParaRPr>
          </a:p>
        </p:txBody>
      </p:sp>
      <p:pic>
        <p:nvPicPr>
          <p:cNvPr id="6" name="Picture 5" descr="IMG_20190806_110643 cropped.jpg"/>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8305800" y="2247900"/>
            <a:ext cx="9367640" cy="62372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1019106"/>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ftBeart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9686"/>
            <a:ext cx="18225396" cy="8250029"/>
          </a:xfrm>
          <a:prstGeom prst="rect">
            <a:avLst/>
          </a:prstGeom>
        </p:spPr>
      </p:pic>
      <p:sp>
        <p:nvSpPr>
          <p:cNvPr id="6" name="TextBox 2">
            <a:extLst>
              <a:ext uri="{FF2B5EF4-FFF2-40B4-BE49-F238E27FC236}">
                <a16:creationId xmlns:a16="http://schemas.microsoft.com/office/drawing/2014/main" id="{9118E8DB-828A-4507-B337-DF71D346F7D7}"/>
              </a:ext>
            </a:extLst>
          </p:cNvPr>
          <p:cNvSpPr txBox="1"/>
          <p:nvPr/>
        </p:nvSpPr>
        <p:spPr>
          <a:xfrm>
            <a:off x="0" y="419100"/>
            <a:ext cx="18288000" cy="1050737"/>
          </a:xfrm>
          <a:prstGeom prst="rect">
            <a:avLst/>
          </a:prstGeom>
        </p:spPr>
        <p:txBody>
          <a:bodyPr wrap="square" lIns="0" tIns="0" rIns="0" bIns="0" rtlCol="0" anchor="t">
            <a:spAutoFit/>
          </a:bodyPr>
          <a:lstStyle/>
          <a:p>
            <a:pPr algn="ctr">
              <a:lnSpc>
                <a:spcPts val="8820"/>
              </a:lnSpc>
            </a:pPr>
            <a:r>
              <a:rPr lang="en-US" sz="7000" b="1" spc="63" dirty="0">
                <a:solidFill>
                  <a:srgbClr val="FFFFFF"/>
                </a:solidFill>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rPr>
              <a:t>QUESTIONS &amp; ANSWERS</a:t>
            </a:r>
            <a:endParaRPr lang="en-US" sz="7000" b="1" i="0" spc="63" dirty="0">
              <a:solidFill>
                <a:srgbClr val="FFFFFF"/>
              </a:solidFill>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B7FADEB-1DC3-4367-B7ED-D8CA1AF7B01C}"/>
              </a:ext>
            </a:extLst>
          </p:cNvPr>
          <p:cNvSpPr txBox="1"/>
          <p:nvPr/>
        </p:nvSpPr>
        <p:spPr>
          <a:xfrm>
            <a:off x="2209800" y="3924300"/>
            <a:ext cx="14097000" cy="3739485"/>
          </a:xfrm>
          <a:prstGeom prst="rect">
            <a:avLst/>
          </a:prstGeom>
          <a:noFill/>
        </p:spPr>
        <p:txBody>
          <a:bodyPr wrap="square" rtlCol="0">
            <a:spAutoFit/>
          </a:bodyPr>
          <a:lstStyle/>
          <a:p>
            <a:pPr algn="ctr">
              <a:lnSpc>
                <a:spcPct val="110000"/>
              </a:lnSpc>
              <a:spcBef>
                <a:spcPts val="600"/>
              </a:spcBef>
              <a:spcAft>
                <a:spcPts val="600"/>
              </a:spcAft>
            </a:pPr>
            <a:r>
              <a:rPr lang="en-US" sz="3600" dirty="0">
                <a:latin typeface="Arial"/>
                <a:cs typeface="Arial"/>
              </a:rPr>
              <a:t>“We cannot afford to leave nuclear-weapons policy to the ‘experts’ in Washington or the few dedicated activists who have been keeping track of these fearsome developments over the years. We have entered a new era—one in which the use of nuclear weapons has become far more likely—and it is crucial that we all become more familiar with these matters and their deadly implications.” </a:t>
            </a:r>
          </a:p>
        </p:txBody>
      </p:sp>
      <p:sp>
        <p:nvSpPr>
          <p:cNvPr id="8" name="TextBox 7"/>
          <p:cNvSpPr txBox="1"/>
          <p:nvPr/>
        </p:nvSpPr>
        <p:spPr>
          <a:xfrm>
            <a:off x="8991600" y="7817471"/>
            <a:ext cx="6934200" cy="584776"/>
          </a:xfrm>
          <a:prstGeom prst="rect">
            <a:avLst/>
          </a:prstGeom>
          <a:noFill/>
        </p:spPr>
        <p:txBody>
          <a:bodyPr wrap="square" rtlCol="0">
            <a:spAutoFit/>
          </a:bodyPr>
          <a:lstStyle/>
          <a:p>
            <a:pPr algn="r"/>
            <a:r>
              <a:rPr lang="en-US" sz="3200" dirty="0">
                <a:solidFill>
                  <a:srgbClr val="FFFFFF"/>
                </a:solidFill>
                <a:latin typeface="Arial"/>
                <a:ea typeface="Calibri" panose="020F0502020204030204" pitchFamily="34" charset="0"/>
                <a:cs typeface="Arial"/>
              </a:rPr>
              <a:t>-Michael T. </a:t>
            </a:r>
            <a:r>
              <a:rPr lang="en-US" sz="3200" dirty="0" err="1">
                <a:solidFill>
                  <a:srgbClr val="FFFFFF"/>
                </a:solidFill>
                <a:latin typeface="Arial"/>
                <a:ea typeface="Calibri" panose="020F0502020204030204" pitchFamily="34" charset="0"/>
                <a:cs typeface="Arial"/>
              </a:rPr>
              <a:t>Klare</a:t>
            </a:r>
            <a:endParaRPr lang="en-US" sz="3200" dirty="0"/>
          </a:p>
        </p:txBody>
      </p:sp>
    </p:spTree>
    <p:extLst>
      <p:ext uri="{BB962C8B-B14F-4D97-AF65-F5344CB8AC3E}">
        <p14:creationId xmlns:p14="http://schemas.microsoft.com/office/powerpoint/2010/main" val="24174016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a:extLst>
              <a:ext uri="{FF2B5EF4-FFF2-40B4-BE49-F238E27FC236}">
                <a16:creationId xmlns:a16="http://schemas.microsoft.com/office/drawing/2014/main" id="{9118E8DB-828A-4507-B337-DF71D346F7D7}"/>
              </a:ext>
            </a:extLst>
          </p:cNvPr>
          <p:cNvSpPr txBox="1"/>
          <p:nvPr/>
        </p:nvSpPr>
        <p:spPr>
          <a:xfrm>
            <a:off x="1143000" y="647700"/>
            <a:ext cx="15240000" cy="2253181"/>
          </a:xfrm>
          <a:prstGeom prst="rect">
            <a:avLst/>
          </a:prstGeom>
        </p:spPr>
        <p:txBody>
          <a:bodyPr wrap="square" lIns="0" tIns="0" rIns="0" bIns="0" rtlCol="0" anchor="t">
            <a:spAutoFit/>
          </a:bodyPr>
          <a:lstStyle/>
          <a:p>
            <a:pPr algn="ctr">
              <a:lnSpc>
                <a:spcPts val="8820"/>
              </a:lnSpc>
            </a:pPr>
            <a:r>
              <a:rPr lang="en-US" sz="7000" b="1" i="0" spc="63" dirty="0">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rPr>
              <a:t>STAY IN TOUCH WITH </a:t>
            </a:r>
          </a:p>
          <a:p>
            <a:pPr algn="ctr">
              <a:lnSpc>
                <a:spcPts val="8820"/>
              </a:lnSpc>
            </a:pPr>
            <a:r>
              <a:rPr lang="en-US" sz="7000" b="1" i="0" spc="63" dirty="0">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rPr>
              <a:t>BACK FROM THE BRINK!</a:t>
            </a:r>
          </a:p>
        </p:txBody>
      </p:sp>
      <p:grpSp>
        <p:nvGrpSpPr>
          <p:cNvPr id="22" name="Group 5">
            <a:extLst>
              <a:ext uri="{FF2B5EF4-FFF2-40B4-BE49-F238E27FC236}">
                <a16:creationId xmlns:a16="http://schemas.microsoft.com/office/drawing/2014/main" id="{6C987550-9D36-4D96-814A-F955D6D9CD61}"/>
              </a:ext>
            </a:extLst>
          </p:cNvPr>
          <p:cNvGrpSpPr/>
          <p:nvPr/>
        </p:nvGrpSpPr>
        <p:grpSpPr>
          <a:xfrm>
            <a:off x="3520835" y="4610100"/>
            <a:ext cx="6537565" cy="977789"/>
            <a:chOff x="0" y="-28576"/>
            <a:chExt cx="7497553" cy="1303720"/>
          </a:xfrm>
        </p:grpSpPr>
        <p:sp>
          <p:nvSpPr>
            <p:cNvPr id="23" name="TextBox 6">
              <a:extLst>
                <a:ext uri="{FF2B5EF4-FFF2-40B4-BE49-F238E27FC236}">
                  <a16:creationId xmlns:a16="http://schemas.microsoft.com/office/drawing/2014/main" id="{89232264-8924-485A-958D-F9263355E9D5}"/>
                </a:ext>
              </a:extLst>
            </p:cNvPr>
            <p:cNvSpPr txBox="1"/>
            <p:nvPr/>
          </p:nvSpPr>
          <p:spPr>
            <a:xfrm>
              <a:off x="0" y="-28576"/>
              <a:ext cx="7497553" cy="615554"/>
            </a:xfrm>
            <a:prstGeom prst="rect">
              <a:avLst/>
            </a:prstGeom>
          </p:spPr>
          <p:txBody>
            <a:bodyPr lIns="0" tIns="0" rIns="0" bIns="0" rtlCol="0" anchor="t">
              <a:spAutoFit/>
            </a:bodyPr>
            <a:lstStyle/>
            <a:p>
              <a:pPr>
                <a:lnSpc>
                  <a:spcPts val="3640"/>
                </a:lnSpc>
              </a:pPr>
              <a:r>
                <a:rPr lang="en-US" sz="3600" b="1" spc="280" dirty="0">
                  <a:solidFill>
                    <a:srgbClr val="FFFFFF"/>
                  </a:solidFill>
                  <a:latin typeface="Arial" panose="020B0604020202020204" pitchFamily="34" charset="0"/>
                  <a:cs typeface="Arial" panose="020B0604020202020204" pitchFamily="34" charset="0"/>
                </a:rPr>
                <a:t>WEBSITE</a:t>
              </a:r>
            </a:p>
          </p:txBody>
        </p:sp>
        <p:sp>
          <p:nvSpPr>
            <p:cNvPr id="24" name="TextBox 7">
              <a:extLst>
                <a:ext uri="{FF2B5EF4-FFF2-40B4-BE49-F238E27FC236}">
                  <a16:creationId xmlns:a16="http://schemas.microsoft.com/office/drawing/2014/main" id="{93F529B8-4A5D-4D69-A3CD-3D6FBA23894D}"/>
                </a:ext>
              </a:extLst>
            </p:cNvPr>
            <p:cNvSpPr txBox="1"/>
            <p:nvPr/>
          </p:nvSpPr>
          <p:spPr>
            <a:xfrm>
              <a:off x="0" y="724224"/>
              <a:ext cx="7497553" cy="550920"/>
            </a:xfrm>
            <a:prstGeom prst="rect">
              <a:avLst/>
            </a:prstGeom>
          </p:spPr>
          <p:txBody>
            <a:bodyPr lIns="0" tIns="0" rIns="0" bIns="0" rtlCol="0" anchor="t">
              <a:spAutoFit/>
            </a:bodyPr>
            <a:lstStyle/>
            <a:p>
              <a:pPr>
                <a:lnSpc>
                  <a:spcPts val="3150"/>
                </a:lnSpc>
              </a:pPr>
              <a:r>
                <a:rPr lang="en-US" sz="2800" spc="21" dirty="0" err="1">
                  <a:latin typeface="Arial" panose="020B0604020202020204" pitchFamily="34" charset="0"/>
                  <a:cs typeface="Arial" panose="020B0604020202020204" pitchFamily="34" charset="0"/>
                </a:rPr>
                <a:t>www.preventnuclearwar.org</a:t>
              </a:r>
              <a:endParaRPr lang="en-US" sz="2800" b="0" i="0" spc="21" dirty="0">
                <a:latin typeface="Arial" panose="020B0604020202020204" pitchFamily="34" charset="0"/>
                <a:cs typeface="Arial" panose="020B0604020202020204" pitchFamily="34" charset="0"/>
              </a:endParaRPr>
            </a:p>
          </p:txBody>
        </p:sp>
      </p:grpSp>
      <p:grpSp>
        <p:nvGrpSpPr>
          <p:cNvPr id="28" name="Group 5">
            <a:extLst>
              <a:ext uri="{FF2B5EF4-FFF2-40B4-BE49-F238E27FC236}">
                <a16:creationId xmlns:a16="http://schemas.microsoft.com/office/drawing/2014/main" id="{FF697BCB-C696-4D4D-A411-EFCF18BFF2E1}"/>
              </a:ext>
            </a:extLst>
          </p:cNvPr>
          <p:cNvGrpSpPr/>
          <p:nvPr/>
        </p:nvGrpSpPr>
        <p:grpSpPr>
          <a:xfrm>
            <a:off x="3520835" y="7277100"/>
            <a:ext cx="6537565" cy="977789"/>
            <a:chOff x="0" y="-28576"/>
            <a:chExt cx="7497553" cy="1303720"/>
          </a:xfrm>
        </p:grpSpPr>
        <p:sp>
          <p:nvSpPr>
            <p:cNvPr id="29" name="TextBox 6">
              <a:extLst>
                <a:ext uri="{FF2B5EF4-FFF2-40B4-BE49-F238E27FC236}">
                  <a16:creationId xmlns:a16="http://schemas.microsoft.com/office/drawing/2014/main" id="{278795DB-C274-4BC5-8134-9C6A84885C58}"/>
                </a:ext>
              </a:extLst>
            </p:cNvPr>
            <p:cNvSpPr txBox="1"/>
            <p:nvPr/>
          </p:nvSpPr>
          <p:spPr>
            <a:xfrm>
              <a:off x="0" y="-28576"/>
              <a:ext cx="7497553" cy="615554"/>
            </a:xfrm>
            <a:prstGeom prst="rect">
              <a:avLst/>
            </a:prstGeom>
          </p:spPr>
          <p:txBody>
            <a:bodyPr lIns="0" tIns="0" rIns="0" bIns="0" rtlCol="0" anchor="t">
              <a:spAutoFit/>
            </a:bodyPr>
            <a:lstStyle/>
            <a:p>
              <a:pPr>
                <a:lnSpc>
                  <a:spcPts val="3640"/>
                </a:lnSpc>
              </a:pPr>
              <a:r>
                <a:rPr lang="en-US" sz="3600" b="1" spc="280" dirty="0">
                  <a:solidFill>
                    <a:srgbClr val="FFFFFF"/>
                  </a:solidFill>
                  <a:latin typeface="Arial" panose="020B0604020202020204" pitchFamily="34" charset="0"/>
                  <a:cs typeface="Arial" panose="020B0604020202020204" pitchFamily="34" charset="0"/>
                </a:rPr>
                <a:t>FACEBOOK</a:t>
              </a:r>
            </a:p>
          </p:txBody>
        </p:sp>
        <p:sp>
          <p:nvSpPr>
            <p:cNvPr id="30" name="TextBox 7">
              <a:extLst>
                <a:ext uri="{FF2B5EF4-FFF2-40B4-BE49-F238E27FC236}">
                  <a16:creationId xmlns:a16="http://schemas.microsoft.com/office/drawing/2014/main" id="{3A6348D9-8BE7-4739-9650-672228961A5A}"/>
                </a:ext>
              </a:extLst>
            </p:cNvPr>
            <p:cNvSpPr txBox="1"/>
            <p:nvPr/>
          </p:nvSpPr>
          <p:spPr>
            <a:xfrm>
              <a:off x="0" y="724224"/>
              <a:ext cx="7497553" cy="550920"/>
            </a:xfrm>
            <a:prstGeom prst="rect">
              <a:avLst/>
            </a:prstGeom>
          </p:spPr>
          <p:txBody>
            <a:bodyPr lIns="0" tIns="0" rIns="0" bIns="0" rtlCol="0" anchor="t">
              <a:spAutoFit/>
            </a:bodyPr>
            <a:lstStyle/>
            <a:p>
              <a:pPr>
                <a:lnSpc>
                  <a:spcPts val="3150"/>
                </a:lnSpc>
              </a:pPr>
              <a:r>
                <a:rPr lang="en-US" sz="2800" spc="21" dirty="0">
                  <a:solidFill>
                    <a:srgbClr val="FFFFFF"/>
                  </a:solidFill>
                  <a:latin typeface="Arial" panose="020B0604020202020204" pitchFamily="34" charset="0"/>
                  <a:cs typeface="Arial" panose="020B0604020202020204" pitchFamily="34" charset="0"/>
                </a:rPr>
                <a:t>@</a:t>
              </a:r>
              <a:r>
                <a:rPr lang="en-US" sz="2800" spc="21" dirty="0" err="1">
                  <a:solidFill>
                    <a:srgbClr val="FFFFFF"/>
                  </a:solidFill>
                  <a:latin typeface="Arial" panose="020B0604020202020204" pitchFamily="34" charset="0"/>
                  <a:cs typeface="Arial" panose="020B0604020202020204" pitchFamily="34" charset="0"/>
                </a:rPr>
                <a:t>preventnuclearwar</a:t>
              </a:r>
              <a:endParaRPr lang="en-US" sz="2800" b="0" i="0" spc="21" dirty="0">
                <a:solidFill>
                  <a:srgbClr val="FFFFFF"/>
                </a:solidFill>
                <a:latin typeface="Arial" panose="020B0604020202020204" pitchFamily="34" charset="0"/>
                <a:cs typeface="Arial" panose="020B0604020202020204" pitchFamily="34" charset="0"/>
              </a:endParaRPr>
            </a:p>
          </p:txBody>
        </p:sp>
      </p:grpSp>
      <p:grpSp>
        <p:nvGrpSpPr>
          <p:cNvPr id="47" name="Group 5">
            <a:extLst>
              <a:ext uri="{FF2B5EF4-FFF2-40B4-BE49-F238E27FC236}">
                <a16:creationId xmlns:a16="http://schemas.microsoft.com/office/drawing/2014/main" id="{FF697BCB-C696-4D4D-A411-EFCF18BFF2E1}"/>
              </a:ext>
            </a:extLst>
          </p:cNvPr>
          <p:cNvGrpSpPr/>
          <p:nvPr/>
        </p:nvGrpSpPr>
        <p:grpSpPr>
          <a:xfrm>
            <a:off x="11140835" y="4610100"/>
            <a:ext cx="6537565" cy="977789"/>
            <a:chOff x="0" y="-28576"/>
            <a:chExt cx="7497553" cy="1303720"/>
          </a:xfrm>
        </p:grpSpPr>
        <p:sp>
          <p:nvSpPr>
            <p:cNvPr id="48" name="TextBox 6">
              <a:extLst>
                <a:ext uri="{FF2B5EF4-FFF2-40B4-BE49-F238E27FC236}">
                  <a16:creationId xmlns:a16="http://schemas.microsoft.com/office/drawing/2014/main" id="{278795DB-C274-4BC5-8134-9C6A84885C58}"/>
                </a:ext>
              </a:extLst>
            </p:cNvPr>
            <p:cNvSpPr txBox="1"/>
            <p:nvPr/>
          </p:nvSpPr>
          <p:spPr>
            <a:xfrm>
              <a:off x="0" y="-28576"/>
              <a:ext cx="7497553" cy="615554"/>
            </a:xfrm>
            <a:prstGeom prst="rect">
              <a:avLst/>
            </a:prstGeom>
          </p:spPr>
          <p:txBody>
            <a:bodyPr lIns="0" tIns="0" rIns="0" bIns="0" rtlCol="0" anchor="t">
              <a:spAutoFit/>
            </a:bodyPr>
            <a:lstStyle/>
            <a:p>
              <a:pPr>
                <a:lnSpc>
                  <a:spcPts val="3640"/>
                </a:lnSpc>
              </a:pPr>
              <a:r>
                <a:rPr lang="en-US" sz="3600" b="1" spc="280" dirty="0">
                  <a:solidFill>
                    <a:srgbClr val="FFFFFF"/>
                  </a:solidFill>
                  <a:latin typeface="Arial" panose="020B0604020202020204" pitchFamily="34" charset="0"/>
                  <a:cs typeface="Arial" panose="020B0604020202020204" pitchFamily="34" charset="0"/>
                </a:rPr>
                <a:t>EMAIL</a:t>
              </a:r>
            </a:p>
          </p:txBody>
        </p:sp>
        <p:sp>
          <p:nvSpPr>
            <p:cNvPr id="49" name="TextBox 7">
              <a:extLst>
                <a:ext uri="{FF2B5EF4-FFF2-40B4-BE49-F238E27FC236}">
                  <a16:creationId xmlns:a16="http://schemas.microsoft.com/office/drawing/2014/main" id="{3A6348D9-8BE7-4739-9650-672228961A5A}"/>
                </a:ext>
              </a:extLst>
            </p:cNvPr>
            <p:cNvSpPr txBox="1"/>
            <p:nvPr/>
          </p:nvSpPr>
          <p:spPr>
            <a:xfrm>
              <a:off x="0" y="724224"/>
              <a:ext cx="7497553" cy="550920"/>
            </a:xfrm>
            <a:prstGeom prst="rect">
              <a:avLst/>
            </a:prstGeom>
          </p:spPr>
          <p:txBody>
            <a:bodyPr lIns="0" tIns="0" rIns="0" bIns="0" rtlCol="0" anchor="t">
              <a:spAutoFit/>
            </a:bodyPr>
            <a:lstStyle/>
            <a:p>
              <a:pPr>
                <a:lnSpc>
                  <a:spcPts val="3150"/>
                </a:lnSpc>
              </a:pPr>
              <a:r>
                <a:rPr lang="en-US" sz="2800" spc="21" dirty="0">
                  <a:solidFill>
                    <a:srgbClr val="FFFFFF"/>
                  </a:solidFill>
                  <a:latin typeface="Arial" panose="020B0604020202020204" pitchFamily="34" charset="0"/>
                  <a:cs typeface="Arial" panose="020B0604020202020204" pitchFamily="34" charset="0"/>
                </a:rPr>
                <a:t>info@preventnuclearwar.org</a:t>
              </a:r>
              <a:endParaRPr lang="en-US" sz="2800" b="0" i="0" spc="21" dirty="0">
                <a:solidFill>
                  <a:srgbClr val="FFFFFF"/>
                </a:solidFill>
                <a:latin typeface="Arial" panose="020B0604020202020204" pitchFamily="34" charset="0"/>
                <a:cs typeface="Arial" panose="020B0604020202020204" pitchFamily="34" charset="0"/>
              </a:endParaRPr>
            </a:p>
          </p:txBody>
        </p:sp>
      </p:grpSp>
      <p:grpSp>
        <p:nvGrpSpPr>
          <p:cNvPr id="50" name="Group 5">
            <a:extLst>
              <a:ext uri="{FF2B5EF4-FFF2-40B4-BE49-F238E27FC236}">
                <a16:creationId xmlns:a16="http://schemas.microsoft.com/office/drawing/2014/main" id="{FF697BCB-C696-4D4D-A411-EFCF18BFF2E1}"/>
              </a:ext>
            </a:extLst>
          </p:cNvPr>
          <p:cNvGrpSpPr/>
          <p:nvPr/>
        </p:nvGrpSpPr>
        <p:grpSpPr>
          <a:xfrm>
            <a:off x="11137392" y="7277100"/>
            <a:ext cx="6537565" cy="977789"/>
            <a:chOff x="0" y="-28576"/>
            <a:chExt cx="7497553" cy="1303720"/>
          </a:xfrm>
        </p:grpSpPr>
        <p:sp>
          <p:nvSpPr>
            <p:cNvPr id="51" name="TextBox 6">
              <a:extLst>
                <a:ext uri="{FF2B5EF4-FFF2-40B4-BE49-F238E27FC236}">
                  <a16:creationId xmlns:a16="http://schemas.microsoft.com/office/drawing/2014/main" id="{278795DB-C274-4BC5-8134-9C6A84885C58}"/>
                </a:ext>
              </a:extLst>
            </p:cNvPr>
            <p:cNvSpPr txBox="1"/>
            <p:nvPr/>
          </p:nvSpPr>
          <p:spPr>
            <a:xfrm>
              <a:off x="0" y="-28576"/>
              <a:ext cx="7497553" cy="615554"/>
            </a:xfrm>
            <a:prstGeom prst="rect">
              <a:avLst/>
            </a:prstGeom>
          </p:spPr>
          <p:txBody>
            <a:bodyPr lIns="0" tIns="0" rIns="0" bIns="0" rtlCol="0" anchor="t">
              <a:spAutoFit/>
            </a:bodyPr>
            <a:lstStyle/>
            <a:p>
              <a:pPr>
                <a:lnSpc>
                  <a:spcPts val="3640"/>
                </a:lnSpc>
              </a:pPr>
              <a:r>
                <a:rPr lang="en-US" sz="3600" b="1" spc="280" dirty="0">
                  <a:solidFill>
                    <a:srgbClr val="FFFFFF"/>
                  </a:solidFill>
                  <a:latin typeface="Arial" panose="020B0604020202020204" pitchFamily="34" charset="0"/>
                  <a:cs typeface="Arial" panose="020B0604020202020204" pitchFamily="34" charset="0"/>
                </a:rPr>
                <a:t>TWITTER</a:t>
              </a:r>
            </a:p>
          </p:txBody>
        </p:sp>
        <p:sp>
          <p:nvSpPr>
            <p:cNvPr id="52" name="TextBox 7">
              <a:extLst>
                <a:ext uri="{FF2B5EF4-FFF2-40B4-BE49-F238E27FC236}">
                  <a16:creationId xmlns:a16="http://schemas.microsoft.com/office/drawing/2014/main" id="{3A6348D9-8BE7-4739-9650-672228961A5A}"/>
                </a:ext>
              </a:extLst>
            </p:cNvPr>
            <p:cNvSpPr txBox="1"/>
            <p:nvPr/>
          </p:nvSpPr>
          <p:spPr>
            <a:xfrm>
              <a:off x="0" y="724224"/>
              <a:ext cx="7497553" cy="550920"/>
            </a:xfrm>
            <a:prstGeom prst="rect">
              <a:avLst/>
            </a:prstGeom>
          </p:spPr>
          <p:txBody>
            <a:bodyPr lIns="0" tIns="0" rIns="0" bIns="0" rtlCol="0" anchor="t">
              <a:spAutoFit/>
            </a:bodyPr>
            <a:lstStyle/>
            <a:p>
              <a:pPr>
                <a:lnSpc>
                  <a:spcPts val="3150"/>
                </a:lnSpc>
              </a:pPr>
              <a:r>
                <a:rPr lang="en-US" sz="2800" spc="21" dirty="0">
                  <a:solidFill>
                    <a:srgbClr val="FFFFFF"/>
                  </a:solidFill>
                  <a:latin typeface="Arial" panose="020B0604020202020204" pitchFamily="34" charset="0"/>
                  <a:cs typeface="Arial" panose="020B0604020202020204" pitchFamily="34" charset="0"/>
                </a:rPr>
                <a:t>@</a:t>
              </a:r>
              <a:r>
                <a:rPr lang="en-US" sz="2800" spc="21" dirty="0" err="1">
                  <a:solidFill>
                    <a:srgbClr val="FFFFFF"/>
                  </a:solidFill>
                  <a:latin typeface="Arial" panose="020B0604020202020204" pitchFamily="34" charset="0"/>
                  <a:cs typeface="Arial" panose="020B0604020202020204" pitchFamily="34" charset="0"/>
                </a:rPr>
                <a:t>backfrombrink</a:t>
              </a:r>
              <a:endParaRPr lang="en-US" sz="2800" b="0" i="0" spc="21" dirty="0">
                <a:solidFill>
                  <a:srgbClr val="FFFFFF"/>
                </a:solidFill>
                <a:latin typeface="Arial" panose="020B0604020202020204" pitchFamily="34" charset="0"/>
                <a:cs typeface="Arial" panose="020B0604020202020204" pitchFamily="34" charset="0"/>
              </a:endParaRPr>
            </a:p>
          </p:txBody>
        </p:sp>
      </p:grpSp>
      <p:pic>
        <p:nvPicPr>
          <p:cNvPr id="4" name="Picture 3" descr="170-1709508_web-solutions-web-icon-white-pn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0635" y="4381500"/>
            <a:ext cx="1447800" cy="1447800"/>
          </a:xfrm>
          <a:prstGeom prst="rect">
            <a:avLst/>
          </a:prstGeom>
        </p:spPr>
      </p:pic>
      <p:pic>
        <p:nvPicPr>
          <p:cNvPr id="9" name="Picture 8" descr="email-25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4435" y="4305300"/>
            <a:ext cx="1374960" cy="1374960"/>
          </a:xfrm>
          <a:prstGeom prst="rect">
            <a:avLst/>
          </a:prstGeom>
        </p:spPr>
      </p:pic>
      <p:pic>
        <p:nvPicPr>
          <p:cNvPr id="10" name="Picture 9" descr="facebook-3-25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6835" y="6972300"/>
            <a:ext cx="1295400" cy="1295400"/>
          </a:xfrm>
          <a:prstGeom prst="rect">
            <a:avLst/>
          </a:prstGeom>
        </p:spPr>
      </p:pic>
      <p:pic>
        <p:nvPicPr>
          <p:cNvPr id="12" name="Picture 11" descr="twitter-25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1200" y="6896100"/>
            <a:ext cx="1371600" cy="1371600"/>
          </a:xfrm>
          <a:prstGeom prst="rect">
            <a:avLst/>
          </a:prstGeom>
        </p:spPr>
      </p:pic>
      <p:cxnSp>
        <p:nvCxnSpPr>
          <p:cNvPr id="54" name="Straight Connector 53"/>
          <p:cNvCxnSpPr/>
          <p:nvPr/>
        </p:nvCxnSpPr>
        <p:spPr>
          <a:xfrm>
            <a:off x="0" y="3086100"/>
            <a:ext cx="18288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7511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F4A7F"/>
        </a:solidFill>
        <a:effectLst/>
      </p:bgPr>
    </p:bg>
    <p:spTree>
      <p:nvGrpSpPr>
        <p:cNvPr id="1" name=""/>
        <p:cNvGrpSpPr/>
        <p:nvPr/>
      </p:nvGrpSpPr>
      <p:grpSpPr>
        <a:xfrm>
          <a:off x="0" y="0"/>
          <a:ext cx="0" cy="0"/>
          <a:chOff x="0" y="0"/>
          <a:chExt cx="0" cy="0"/>
        </a:xfrm>
      </p:grpSpPr>
      <p:pic>
        <p:nvPicPr>
          <p:cNvPr id="15" name="Picture 14" descr="thecall_hero_green.jpg"/>
          <p:cNvPicPr>
            <a:picLocks noChangeAspect="1"/>
          </p:cNvPicPr>
          <p:nvPr/>
        </p:nvPicPr>
        <p:blipFill rotWithShape="1">
          <a:blip r:embed="rId3">
            <a:extLst>
              <a:ext uri="{28A0092B-C50C-407E-A947-70E740481C1C}">
                <a14:useLocalDpi xmlns:a14="http://schemas.microsoft.com/office/drawing/2010/main" val="0"/>
              </a:ext>
            </a:extLst>
          </a:blip>
          <a:srcRect l="2824" r="403"/>
          <a:stretch/>
        </p:blipFill>
        <p:spPr>
          <a:xfrm>
            <a:off x="0" y="1790701"/>
            <a:ext cx="18288000" cy="8705144"/>
          </a:xfrm>
          <a:prstGeom prst="rect">
            <a:avLst/>
          </a:prstGeom>
        </p:spPr>
      </p:pic>
      <p:sp>
        <p:nvSpPr>
          <p:cNvPr id="17" name="TextBox 2">
            <a:extLst>
              <a:ext uri="{FF2B5EF4-FFF2-40B4-BE49-F238E27FC236}">
                <a16:creationId xmlns:a16="http://schemas.microsoft.com/office/drawing/2014/main" id="{1EA44263-0FBE-4937-A8EA-621F49E19944}"/>
              </a:ext>
            </a:extLst>
          </p:cNvPr>
          <p:cNvSpPr txBox="1"/>
          <p:nvPr/>
        </p:nvSpPr>
        <p:spPr>
          <a:xfrm>
            <a:off x="0" y="313246"/>
            <a:ext cx="18288000" cy="1021562"/>
          </a:xfrm>
          <a:prstGeom prst="rect">
            <a:avLst/>
          </a:prstGeom>
        </p:spPr>
        <p:txBody>
          <a:bodyPr wrap="square" lIns="0" tIns="0" rIns="0" bIns="0" rtlCol="0" anchor="t">
            <a:spAutoFit/>
          </a:bodyPr>
          <a:lstStyle/>
          <a:p>
            <a:pPr algn="ctr">
              <a:lnSpc>
                <a:spcPts val="8820"/>
              </a:lnSpc>
            </a:pPr>
            <a:r>
              <a:rPr lang="en-US" sz="6000" b="1" spc="63" dirty="0">
                <a:solidFill>
                  <a:srgbClr val="FFFFFF"/>
                </a:solidFill>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rPr>
              <a:t>WHAT IS “BACK FROM THE BRINK”?</a:t>
            </a:r>
            <a:endParaRPr lang="en-US" sz="7000" b="1" i="0" spc="63" dirty="0">
              <a:solidFill>
                <a:srgbClr val="FFFFFF"/>
              </a:solidFill>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endParaRPr>
          </a:p>
        </p:txBody>
      </p:sp>
      <p:sp>
        <p:nvSpPr>
          <p:cNvPr id="9" name="TextBox 8"/>
          <p:cNvSpPr txBox="1"/>
          <p:nvPr/>
        </p:nvSpPr>
        <p:spPr>
          <a:xfrm>
            <a:off x="0" y="4838700"/>
            <a:ext cx="18288000" cy="2062103"/>
          </a:xfrm>
          <a:prstGeom prst="rect">
            <a:avLst/>
          </a:prstGeom>
          <a:noFill/>
        </p:spPr>
        <p:txBody>
          <a:bodyPr wrap="square" rtlCol="0">
            <a:spAutoFit/>
          </a:bodyPr>
          <a:lstStyle/>
          <a:p>
            <a:pPr algn="ctr"/>
            <a:r>
              <a:rPr lang="en-US" sz="4800" b="1" dirty="0">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rPr>
              <a:t>BACK FROM THE BRINK: The Call to Prevent Nuclear War</a:t>
            </a:r>
          </a:p>
          <a:p>
            <a:pPr algn="ctr"/>
            <a:r>
              <a:rPr lang="en-US" sz="4000" dirty="0">
                <a:latin typeface="Arial" panose="020B0604020202020204" pitchFamily="34" charset="0"/>
                <a:cs typeface="Arial" panose="020B0604020202020204" pitchFamily="34" charset="0"/>
              </a:rPr>
              <a:t> is a national grassroots initiative seeking </a:t>
            </a:r>
          </a:p>
          <a:p>
            <a:pPr algn="ctr"/>
            <a:r>
              <a:rPr lang="en-US" sz="4000" dirty="0">
                <a:latin typeface="Arial" panose="020B0604020202020204" pitchFamily="34" charset="0"/>
                <a:cs typeface="Arial" panose="020B0604020202020204" pitchFamily="34" charset="0"/>
              </a:rPr>
              <a:t>to fundamentally change U.S. nuclear weapons policy.</a:t>
            </a:r>
          </a:p>
        </p:txBody>
      </p:sp>
      <p:cxnSp>
        <p:nvCxnSpPr>
          <p:cNvPr id="19" name="Straight Connector 18"/>
          <p:cNvCxnSpPr/>
          <p:nvPr/>
        </p:nvCxnSpPr>
        <p:spPr>
          <a:xfrm>
            <a:off x="0" y="1790700"/>
            <a:ext cx="18288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149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2">
            <a:extLst>
              <a:ext uri="{FF2B5EF4-FFF2-40B4-BE49-F238E27FC236}">
                <a16:creationId xmlns:a16="http://schemas.microsoft.com/office/drawing/2014/main" id="{1EA44263-0FBE-4937-A8EA-621F49E19944}"/>
              </a:ext>
            </a:extLst>
          </p:cNvPr>
          <p:cNvSpPr txBox="1"/>
          <p:nvPr/>
        </p:nvSpPr>
        <p:spPr>
          <a:xfrm>
            <a:off x="33218" y="266700"/>
            <a:ext cx="18288000" cy="1021562"/>
          </a:xfrm>
          <a:prstGeom prst="rect">
            <a:avLst/>
          </a:prstGeom>
        </p:spPr>
        <p:txBody>
          <a:bodyPr wrap="square" lIns="0" tIns="0" rIns="0" bIns="0" rtlCol="0" anchor="t">
            <a:spAutoFit/>
          </a:bodyPr>
          <a:lstStyle/>
          <a:p>
            <a:pPr algn="ctr">
              <a:lnSpc>
                <a:spcPts val="8820"/>
              </a:lnSpc>
            </a:pPr>
            <a:r>
              <a:rPr lang="en-US" sz="6000" b="1" spc="63" dirty="0">
                <a:solidFill>
                  <a:srgbClr val="FFFFFF"/>
                </a:solidFill>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rPr>
              <a:t>HOW DID BACK FROM THE BRINK BEGIN?</a:t>
            </a:r>
            <a:endParaRPr lang="en-US" sz="7000" b="1" i="0" spc="63" dirty="0">
              <a:solidFill>
                <a:srgbClr val="FFFFFF"/>
              </a:solidFill>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endParaRPr>
          </a:p>
        </p:txBody>
      </p:sp>
      <p:pic>
        <p:nvPicPr>
          <p:cNvPr id="11" name="Picture 10" descr="TrumptweetN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6134100"/>
            <a:ext cx="7518042" cy="3429000"/>
          </a:xfrm>
          <a:prstGeom prst="rect">
            <a:avLst/>
          </a:prstGeom>
        </p:spPr>
      </p:pic>
      <p:pic>
        <p:nvPicPr>
          <p:cNvPr id="12" name="Picture 11" descr="ICANprize.jpg"/>
          <p:cNvPicPr>
            <a:picLocks noChangeAspect="1"/>
          </p:cNvPicPr>
          <p:nvPr/>
        </p:nvPicPr>
        <p:blipFill rotWithShape="1">
          <a:blip r:embed="rId4">
            <a:extLst>
              <a:ext uri="{28A0092B-C50C-407E-A947-70E740481C1C}">
                <a14:useLocalDpi xmlns:a14="http://schemas.microsoft.com/office/drawing/2010/main" val="0"/>
              </a:ext>
            </a:extLst>
          </a:blip>
          <a:srcRect b="2806"/>
          <a:stretch/>
        </p:blipFill>
        <p:spPr>
          <a:xfrm>
            <a:off x="9753600" y="4762501"/>
            <a:ext cx="7518400" cy="4875434"/>
          </a:xfrm>
          <a:prstGeom prst="rect">
            <a:avLst/>
          </a:prstGeom>
        </p:spPr>
      </p:pic>
      <p:pic>
        <p:nvPicPr>
          <p:cNvPr id="15" name="Picture 14" descr="ICANlogo.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3600" y="1943100"/>
            <a:ext cx="7521125" cy="2942662"/>
          </a:xfrm>
          <a:prstGeom prst="rect">
            <a:avLst/>
          </a:prstGeom>
        </p:spPr>
      </p:pic>
      <p:pic>
        <p:nvPicPr>
          <p:cNvPr id="18" name="Picture 17" descr="BAS pic.jpg"/>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1186276" y="1967199"/>
            <a:ext cx="7424324" cy="4166901"/>
          </a:xfrm>
          <a:prstGeom prst="rect">
            <a:avLst/>
          </a:prstGeom>
        </p:spPr>
      </p:pic>
      <p:sp>
        <p:nvSpPr>
          <p:cNvPr id="2" name="TextBox 1">
            <a:extLst>
              <a:ext uri="{FF2B5EF4-FFF2-40B4-BE49-F238E27FC236}">
                <a16:creationId xmlns:a16="http://schemas.microsoft.com/office/drawing/2014/main" id="{63CDEC5C-41A1-4437-B11F-9A58FFDD6E0D}"/>
              </a:ext>
            </a:extLst>
          </p:cNvPr>
          <p:cNvSpPr txBox="1"/>
          <p:nvPr/>
        </p:nvSpPr>
        <p:spPr>
          <a:xfrm>
            <a:off x="8229599" y="4885762"/>
            <a:ext cx="1828802" cy="923330"/>
          </a:xfrm>
          <a:prstGeom prst="rect">
            <a:avLst/>
          </a:prstGeom>
          <a:solidFill>
            <a:srgbClr val="1F4A7F"/>
          </a:solidFill>
          <a:ln>
            <a:solidFill>
              <a:schemeClr val="tx1"/>
            </a:solidFill>
          </a:ln>
        </p:spPr>
        <p:txBody>
          <a:bodyPr wrap="square" rtlCol="0">
            <a:spAutoFit/>
          </a:bodyPr>
          <a:lstStyle/>
          <a:p>
            <a:pPr algn="ctr"/>
            <a:r>
              <a:rPr lang="en-US" sz="5400" dirty="0">
                <a:latin typeface="Proxima Nova Regular"/>
              </a:rPr>
              <a:t>2017</a:t>
            </a:r>
          </a:p>
        </p:txBody>
      </p:sp>
    </p:spTree>
    <p:extLst>
      <p:ext uri="{BB962C8B-B14F-4D97-AF65-F5344CB8AC3E}">
        <p14:creationId xmlns:p14="http://schemas.microsoft.com/office/powerpoint/2010/main" val="73668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a:off x="7162801" y="-75806"/>
            <a:ext cx="11125200" cy="10362806"/>
          </a:xfrm>
          <a:prstGeom prst="rect">
            <a:avLst/>
          </a:prstGeom>
          <a:solidFill>
            <a:srgbClr val="FFFFFF"/>
          </a:solidFill>
        </p:spPr>
        <p:txBody>
          <a:bodyPr/>
          <a:lstStyle/>
          <a:p>
            <a:r>
              <a:rPr lang="en-US" dirty="0"/>
              <a:t>1f4a7f</a:t>
            </a:r>
          </a:p>
        </p:txBody>
      </p:sp>
      <p:sp>
        <p:nvSpPr>
          <p:cNvPr id="17" name="TextBox 2">
            <a:extLst>
              <a:ext uri="{FF2B5EF4-FFF2-40B4-BE49-F238E27FC236}">
                <a16:creationId xmlns:a16="http://schemas.microsoft.com/office/drawing/2014/main" id="{1EA44263-0FBE-4937-A8EA-621F49E19944}"/>
              </a:ext>
            </a:extLst>
          </p:cNvPr>
          <p:cNvSpPr txBox="1"/>
          <p:nvPr/>
        </p:nvSpPr>
        <p:spPr>
          <a:xfrm>
            <a:off x="457200" y="1544872"/>
            <a:ext cx="6249188" cy="6646628"/>
          </a:xfrm>
          <a:prstGeom prst="rect">
            <a:avLst/>
          </a:prstGeom>
        </p:spPr>
        <p:txBody>
          <a:bodyPr wrap="square" lIns="0" tIns="0" rIns="0" bIns="0" rtlCol="0" anchor="t">
            <a:spAutoFit/>
          </a:bodyPr>
          <a:lstStyle/>
          <a:p>
            <a:pPr algn="ctr">
              <a:lnSpc>
                <a:spcPts val="8820"/>
              </a:lnSpc>
            </a:pPr>
            <a:r>
              <a:rPr lang="en-US" sz="5400" b="1" spc="63" dirty="0">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rPr>
              <a:t>WE CALL ON THE UNITED STATES TO LEAD A GLOBAL EFFORT TO PREVENT NUCLEAR WAR.</a:t>
            </a:r>
            <a:endParaRPr lang="en-US" sz="5400" b="1" i="0" spc="63" dirty="0">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endParaRPr>
          </a:p>
        </p:txBody>
      </p:sp>
      <p:grpSp>
        <p:nvGrpSpPr>
          <p:cNvPr id="18" name="Group 5">
            <a:extLst>
              <a:ext uri="{FF2B5EF4-FFF2-40B4-BE49-F238E27FC236}">
                <a16:creationId xmlns:a16="http://schemas.microsoft.com/office/drawing/2014/main" id="{8F510359-2E4E-4B77-AE40-7C7DBD3F0EEE}"/>
              </a:ext>
            </a:extLst>
          </p:cNvPr>
          <p:cNvGrpSpPr/>
          <p:nvPr/>
        </p:nvGrpSpPr>
        <p:grpSpPr>
          <a:xfrm>
            <a:off x="8839200" y="1134589"/>
            <a:ext cx="6701994" cy="977789"/>
            <a:chOff x="-188574" y="-28576"/>
            <a:chExt cx="7686127" cy="1303720"/>
          </a:xfrm>
        </p:grpSpPr>
        <p:sp>
          <p:nvSpPr>
            <p:cNvPr id="19" name="TextBox 6">
              <a:extLst>
                <a:ext uri="{FF2B5EF4-FFF2-40B4-BE49-F238E27FC236}">
                  <a16:creationId xmlns:a16="http://schemas.microsoft.com/office/drawing/2014/main" id="{2CCF274F-544D-46FF-AD50-854B1B1D5052}"/>
                </a:ext>
              </a:extLst>
            </p:cNvPr>
            <p:cNvSpPr txBox="1"/>
            <p:nvPr/>
          </p:nvSpPr>
          <p:spPr>
            <a:xfrm>
              <a:off x="-188574" y="-28576"/>
              <a:ext cx="7497553" cy="615554"/>
            </a:xfrm>
            <a:prstGeom prst="rect">
              <a:avLst/>
            </a:prstGeom>
          </p:spPr>
          <p:txBody>
            <a:bodyPr lIns="0" tIns="0" rIns="0" bIns="0" rtlCol="0" anchor="t">
              <a:spAutoFit/>
            </a:bodyPr>
            <a:lstStyle/>
            <a:p>
              <a:pPr>
                <a:lnSpc>
                  <a:spcPts val="3640"/>
                </a:lnSpc>
              </a:pPr>
              <a:r>
                <a:rPr lang="en-US" sz="3600" b="1" spc="280" dirty="0">
                  <a:solidFill>
                    <a:schemeClr val="bg1"/>
                  </a:solidFill>
                  <a:latin typeface="Arial" panose="020B0604020202020204" pitchFamily="34" charset="0"/>
                  <a:cs typeface="Arial" panose="020B0604020202020204" pitchFamily="34" charset="0"/>
                </a:rPr>
                <a:t>RENOUNCE FIRST USE</a:t>
              </a:r>
            </a:p>
          </p:txBody>
        </p:sp>
        <p:sp>
          <p:nvSpPr>
            <p:cNvPr id="20" name="TextBox 7">
              <a:extLst>
                <a:ext uri="{FF2B5EF4-FFF2-40B4-BE49-F238E27FC236}">
                  <a16:creationId xmlns:a16="http://schemas.microsoft.com/office/drawing/2014/main" id="{6C55E116-A257-49B0-87E7-ABE8F2A89A7A}"/>
                </a:ext>
              </a:extLst>
            </p:cNvPr>
            <p:cNvSpPr txBox="1"/>
            <p:nvPr/>
          </p:nvSpPr>
          <p:spPr>
            <a:xfrm>
              <a:off x="0" y="724224"/>
              <a:ext cx="7497553" cy="550920"/>
            </a:xfrm>
            <a:prstGeom prst="rect">
              <a:avLst/>
            </a:prstGeom>
          </p:spPr>
          <p:txBody>
            <a:bodyPr lIns="0" tIns="0" rIns="0" bIns="0" rtlCol="0" anchor="t">
              <a:spAutoFit/>
            </a:bodyPr>
            <a:lstStyle/>
            <a:p>
              <a:pPr>
                <a:lnSpc>
                  <a:spcPts val="3150"/>
                </a:lnSpc>
              </a:pPr>
              <a:endParaRPr lang="en-US" sz="2800" b="0" i="0" spc="21" dirty="0">
                <a:solidFill>
                  <a:srgbClr val="3B3838"/>
                </a:solidFill>
                <a:latin typeface="Proxima Nova Rg" panose="02000506030000020004" pitchFamily="50" charset="0"/>
              </a:endParaRPr>
            </a:p>
          </p:txBody>
        </p:sp>
      </p:grpSp>
      <p:grpSp>
        <p:nvGrpSpPr>
          <p:cNvPr id="21" name="Group 8">
            <a:extLst>
              <a:ext uri="{FF2B5EF4-FFF2-40B4-BE49-F238E27FC236}">
                <a16:creationId xmlns:a16="http://schemas.microsoft.com/office/drawing/2014/main" id="{F71B7E2B-8B43-489B-BBAE-8EB2AD204E1C}"/>
              </a:ext>
            </a:extLst>
          </p:cNvPr>
          <p:cNvGrpSpPr/>
          <p:nvPr/>
        </p:nvGrpSpPr>
        <p:grpSpPr>
          <a:xfrm>
            <a:off x="8839200" y="2933700"/>
            <a:ext cx="9067800" cy="977789"/>
            <a:chOff x="0" y="-28575"/>
            <a:chExt cx="7895653" cy="1303719"/>
          </a:xfrm>
        </p:grpSpPr>
        <p:sp>
          <p:nvSpPr>
            <p:cNvPr id="22" name="TextBox 9">
              <a:extLst>
                <a:ext uri="{FF2B5EF4-FFF2-40B4-BE49-F238E27FC236}">
                  <a16:creationId xmlns:a16="http://schemas.microsoft.com/office/drawing/2014/main" id="{887B8986-A978-4E9A-AFC6-48FFE2D0B8A3}"/>
                </a:ext>
              </a:extLst>
            </p:cNvPr>
            <p:cNvSpPr txBox="1"/>
            <p:nvPr/>
          </p:nvSpPr>
          <p:spPr>
            <a:xfrm>
              <a:off x="0" y="-28575"/>
              <a:ext cx="7895653" cy="1231107"/>
            </a:xfrm>
            <a:prstGeom prst="rect">
              <a:avLst/>
            </a:prstGeom>
          </p:spPr>
          <p:txBody>
            <a:bodyPr wrap="square" lIns="0" tIns="0" rIns="0" bIns="0" rtlCol="0" anchor="t">
              <a:spAutoFit/>
            </a:bodyPr>
            <a:lstStyle/>
            <a:p>
              <a:pPr>
                <a:lnSpc>
                  <a:spcPts val="3640"/>
                </a:lnSpc>
              </a:pPr>
              <a:r>
                <a:rPr lang="en-US" sz="3600" b="1" i="0" spc="280" dirty="0">
                  <a:solidFill>
                    <a:srgbClr val="000000"/>
                  </a:solidFill>
                  <a:latin typeface="Arial" panose="020B0604020202020204" pitchFamily="34" charset="0"/>
                  <a:cs typeface="Arial" panose="020B0604020202020204" pitchFamily="34" charset="0"/>
                </a:rPr>
                <a:t>END SOLE PRESIDENTIAL AUTHORITY</a:t>
              </a:r>
            </a:p>
          </p:txBody>
        </p:sp>
        <p:sp>
          <p:nvSpPr>
            <p:cNvPr id="23" name="TextBox 10">
              <a:extLst>
                <a:ext uri="{FF2B5EF4-FFF2-40B4-BE49-F238E27FC236}">
                  <a16:creationId xmlns:a16="http://schemas.microsoft.com/office/drawing/2014/main" id="{D4A99223-9D88-447D-B6E6-5FC767A71D65}"/>
                </a:ext>
              </a:extLst>
            </p:cNvPr>
            <p:cNvSpPr txBox="1"/>
            <p:nvPr/>
          </p:nvSpPr>
          <p:spPr>
            <a:xfrm>
              <a:off x="0" y="724224"/>
              <a:ext cx="7497553" cy="550920"/>
            </a:xfrm>
            <a:prstGeom prst="rect">
              <a:avLst/>
            </a:prstGeom>
          </p:spPr>
          <p:txBody>
            <a:bodyPr lIns="0" tIns="0" rIns="0" bIns="0" rtlCol="0" anchor="t">
              <a:spAutoFit/>
            </a:bodyPr>
            <a:lstStyle/>
            <a:p>
              <a:pPr>
                <a:lnSpc>
                  <a:spcPts val="3150"/>
                </a:lnSpc>
              </a:pPr>
              <a:endParaRPr lang="en-US" sz="2800" b="0" i="0" spc="21" dirty="0">
                <a:solidFill>
                  <a:srgbClr val="3B3838"/>
                </a:solidFill>
                <a:latin typeface="Proxima Nova Rg" panose="02000506030000020004" pitchFamily="50" charset="0"/>
              </a:endParaRPr>
            </a:p>
          </p:txBody>
        </p:sp>
      </p:grpSp>
      <p:grpSp>
        <p:nvGrpSpPr>
          <p:cNvPr id="24" name="Group 11">
            <a:extLst>
              <a:ext uri="{FF2B5EF4-FFF2-40B4-BE49-F238E27FC236}">
                <a16:creationId xmlns:a16="http://schemas.microsoft.com/office/drawing/2014/main" id="{7FD674A3-3ADA-425E-ADE9-C579280432DB}"/>
              </a:ext>
            </a:extLst>
          </p:cNvPr>
          <p:cNvGrpSpPr/>
          <p:nvPr/>
        </p:nvGrpSpPr>
        <p:grpSpPr>
          <a:xfrm>
            <a:off x="8836152" y="4762500"/>
            <a:ext cx="9067800" cy="977789"/>
            <a:chOff x="0" y="-28575"/>
            <a:chExt cx="7497553" cy="1303719"/>
          </a:xfrm>
        </p:grpSpPr>
        <p:sp>
          <p:nvSpPr>
            <p:cNvPr id="25" name="TextBox 12">
              <a:extLst>
                <a:ext uri="{FF2B5EF4-FFF2-40B4-BE49-F238E27FC236}">
                  <a16:creationId xmlns:a16="http://schemas.microsoft.com/office/drawing/2014/main" id="{E2211B79-4BF1-4C8F-9F2A-90BE7265E577}"/>
                </a:ext>
              </a:extLst>
            </p:cNvPr>
            <p:cNvSpPr txBox="1"/>
            <p:nvPr/>
          </p:nvSpPr>
          <p:spPr>
            <a:xfrm>
              <a:off x="0" y="-28575"/>
              <a:ext cx="7497553" cy="1231107"/>
            </a:xfrm>
            <a:prstGeom prst="rect">
              <a:avLst/>
            </a:prstGeom>
          </p:spPr>
          <p:txBody>
            <a:bodyPr lIns="0" tIns="0" rIns="0" bIns="0" rtlCol="0" anchor="t">
              <a:spAutoFit/>
            </a:bodyPr>
            <a:lstStyle/>
            <a:p>
              <a:pPr>
                <a:lnSpc>
                  <a:spcPts val="3640"/>
                </a:lnSpc>
              </a:pPr>
              <a:r>
                <a:rPr lang="en-US" sz="3600" b="1" spc="280" dirty="0">
                  <a:solidFill>
                    <a:srgbClr val="000000"/>
                  </a:solidFill>
                  <a:latin typeface="Arial" panose="020B0604020202020204" pitchFamily="34" charset="0"/>
                  <a:cs typeface="Arial" panose="020B0604020202020204" pitchFamily="34" charset="0"/>
                </a:rPr>
                <a:t>END HAIR-TRIGGER ALERT</a:t>
              </a:r>
              <a:endParaRPr lang="en-US" sz="3600" b="1" i="0" spc="280" dirty="0">
                <a:solidFill>
                  <a:srgbClr val="000000"/>
                </a:solidFill>
                <a:latin typeface="Arial" panose="020B0604020202020204" pitchFamily="34" charset="0"/>
                <a:cs typeface="Arial" panose="020B0604020202020204" pitchFamily="34" charset="0"/>
              </a:endParaRPr>
            </a:p>
          </p:txBody>
        </p:sp>
        <p:sp>
          <p:nvSpPr>
            <p:cNvPr id="26" name="TextBox 13">
              <a:extLst>
                <a:ext uri="{FF2B5EF4-FFF2-40B4-BE49-F238E27FC236}">
                  <a16:creationId xmlns:a16="http://schemas.microsoft.com/office/drawing/2014/main" id="{B674E396-4530-4BA9-AC59-EAFFE9132AC1}"/>
                </a:ext>
              </a:extLst>
            </p:cNvPr>
            <p:cNvSpPr txBox="1"/>
            <p:nvPr/>
          </p:nvSpPr>
          <p:spPr>
            <a:xfrm>
              <a:off x="0" y="724224"/>
              <a:ext cx="7497553" cy="550920"/>
            </a:xfrm>
            <a:prstGeom prst="rect">
              <a:avLst/>
            </a:prstGeom>
          </p:spPr>
          <p:txBody>
            <a:bodyPr lIns="0" tIns="0" rIns="0" bIns="0" rtlCol="0" anchor="t">
              <a:spAutoFit/>
            </a:bodyPr>
            <a:lstStyle/>
            <a:p>
              <a:pPr>
                <a:lnSpc>
                  <a:spcPts val="3150"/>
                </a:lnSpc>
              </a:pPr>
              <a:endParaRPr lang="en-US" sz="2800" b="0" i="0" spc="21" dirty="0">
                <a:solidFill>
                  <a:srgbClr val="3B3838"/>
                </a:solidFill>
                <a:latin typeface="Proxima Nova Rg" panose="02000506030000020004" pitchFamily="50" charset="0"/>
              </a:endParaRPr>
            </a:p>
          </p:txBody>
        </p:sp>
      </p:grpSp>
      <p:grpSp>
        <p:nvGrpSpPr>
          <p:cNvPr id="27" name="Group 5">
            <a:extLst>
              <a:ext uri="{FF2B5EF4-FFF2-40B4-BE49-F238E27FC236}">
                <a16:creationId xmlns:a16="http://schemas.microsoft.com/office/drawing/2014/main" id="{40BF078E-D111-4AD7-B9F7-29A3B63F1B82}"/>
              </a:ext>
            </a:extLst>
          </p:cNvPr>
          <p:cNvGrpSpPr/>
          <p:nvPr/>
        </p:nvGrpSpPr>
        <p:grpSpPr>
          <a:xfrm>
            <a:off x="8836152" y="6534396"/>
            <a:ext cx="9067800" cy="977789"/>
            <a:chOff x="0" y="-28575"/>
            <a:chExt cx="10399333" cy="1303719"/>
          </a:xfrm>
        </p:grpSpPr>
        <p:sp>
          <p:nvSpPr>
            <p:cNvPr id="28" name="TextBox 6">
              <a:extLst>
                <a:ext uri="{FF2B5EF4-FFF2-40B4-BE49-F238E27FC236}">
                  <a16:creationId xmlns:a16="http://schemas.microsoft.com/office/drawing/2014/main" id="{95D963F8-F5AF-4FFF-99CF-444F07B06F43}"/>
                </a:ext>
              </a:extLst>
            </p:cNvPr>
            <p:cNvSpPr txBox="1"/>
            <p:nvPr/>
          </p:nvSpPr>
          <p:spPr>
            <a:xfrm>
              <a:off x="0" y="-28575"/>
              <a:ext cx="10399333" cy="615553"/>
            </a:xfrm>
            <a:prstGeom prst="rect">
              <a:avLst/>
            </a:prstGeom>
          </p:spPr>
          <p:txBody>
            <a:bodyPr wrap="square" lIns="0" tIns="0" rIns="0" bIns="0" rtlCol="0" anchor="t">
              <a:spAutoFit/>
            </a:bodyPr>
            <a:lstStyle/>
            <a:p>
              <a:pPr>
                <a:lnSpc>
                  <a:spcPts val="3640"/>
                </a:lnSpc>
              </a:pPr>
              <a:r>
                <a:rPr lang="en-US" sz="3600" b="1" spc="280" dirty="0">
                  <a:solidFill>
                    <a:srgbClr val="000000"/>
                  </a:solidFill>
                  <a:latin typeface="Arial" panose="020B0604020202020204" pitchFamily="34" charset="0"/>
                  <a:cs typeface="Arial" panose="020B0604020202020204" pitchFamily="34" charset="0"/>
                </a:rPr>
                <a:t>CANCEL ENHANCED WEAPONS</a:t>
              </a:r>
            </a:p>
          </p:txBody>
        </p:sp>
        <p:sp>
          <p:nvSpPr>
            <p:cNvPr id="29" name="TextBox 7">
              <a:extLst>
                <a:ext uri="{FF2B5EF4-FFF2-40B4-BE49-F238E27FC236}">
                  <a16:creationId xmlns:a16="http://schemas.microsoft.com/office/drawing/2014/main" id="{7CB70A58-AB28-4306-8CFC-4EA2546EA01A}"/>
                </a:ext>
              </a:extLst>
            </p:cNvPr>
            <p:cNvSpPr txBox="1"/>
            <p:nvPr/>
          </p:nvSpPr>
          <p:spPr>
            <a:xfrm>
              <a:off x="0" y="724224"/>
              <a:ext cx="7497553" cy="550920"/>
            </a:xfrm>
            <a:prstGeom prst="rect">
              <a:avLst/>
            </a:prstGeom>
          </p:spPr>
          <p:txBody>
            <a:bodyPr lIns="0" tIns="0" rIns="0" bIns="0" rtlCol="0" anchor="t">
              <a:spAutoFit/>
            </a:bodyPr>
            <a:lstStyle/>
            <a:p>
              <a:pPr>
                <a:lnSpc>
                  <a:spcPts val="3150"/>
                </a:lnSpc>
              </a:pPr>
              <a:endParaRPr lang="en-US" sz="2800" b="0" i="0" spc="21" dirty="0">
                <a:solidFill>
                  <a:srgbClr val="3B3838"/>
                </a:solidFill>
                <a:latin typeface="Proxima Nova Rg" panose="02000506030000020004" pitchFamily="50" charset="0"/>
              </a:endParaRPr>
            </a:p>
          </p:txBody>
        </p:sp>
      </p:grpSp>
      <p:grpSp>
        <p:nvGrpSpPr>
          <p:cNvPr id="30" name="Group 5">
            <a:extLst>
              <a:ext uri="{FF2B5EF4-FFF2-40B4-BE49-F238E27FC236}">
                <a16:creationId xmlns:a16="http://schemas.microsoft.com/office/drawing/2014/main" id="{6D5D0DEA-3966-49CB-937D-A5E0A64F1051}"/>
              </a:ext>
            </a:extLst>
          </p:cNvPr>
          <p:cNvGrpSpPr/>
          <p:nvPr/>
        </p:nvGrpSpPr>
        <p:grpSpPr>
          <a:xfrm>
            <a:off x="8836152" y="8246841"/>
            <a:ext cx="9067800" cy="977789"/>
            <a:chOff x="-88726" y="-28575"/>
            <a:chExt cx="7586279" cy="1303719"/>
          </a:xfrm>
        </p:grpSpPr>
        <p:sp>
          <p:nvSpPr>
            <p:cNvPr id="31" name="TextBox 6">
              <a:extLst>
                <a:ext uri="{FF2B5EF4-FFF2-40B4-BE49-F238E27FC236}">
                  <a16:creationId xmlns:a16="http://schemas.microsoft.com/office/drawing/2014/main" id="{CABEAD4B-8B75-466E-A244-09FE08FD9A8B}"/>
                </a:ext>
              </a:extLst>
            </p:cNvPr>
            <p:cNvSpPr txBox="1"/>
            <p:nvPr/>
          </p:nvSpPr>
          <p:spPr>
            <a:xfrm>
              <a:off x="-88726" y="-28575"/>
              <a:ext cx="7497553" cy="1231107"/>
            </a:xfrm>
            <a:prstGeom prst="rect">
              <a:avLst/>
            </a:prstGeom>
          </p:spPr>
          <p:txBody>
            <a:bodyPr lIns="0" tIns="0" rIns="0" bIns="0" rtlCol="0" anchor="t">
              <a:spAutoFit/>
            </a:bodyPr>
            <a:lstStyle/>
            <a:p>
              <a:pPr>
                <a:lnSpc>
                  <a:spcPts val="3640"/>
                </a:lnSpc>
              </a:pPr>
              <a:r>
                <a:rPr lang="en-US" sz="3600" b="1" spc="280" dirty="0">
                  <a:solidFill>
                    <a:srgbClr val="000000"/>
                  </a:solidFill>
                  <a:latin typeface="Arial" panose="020B0604020202020204" pitchFamily="34" charset="0"/>
                  <a:cs typeface="Arial" panose="020B0604020202020204" pitchFamily="34" charset="0"/>
                </a:rPr>
                <a:t>PURSUE GLOBAL ELIMINATION</a:t>
              </a:r>
            </a:p>
          </p:txBody>
        </p:sp>
        <p:sp>
          <p:nvSpPr>
            <p:cNvPr id="32" name="TextBox 7">
              <a:extLst>
                <a:ext uri="{FF2B5EF4-FFF2-40B4-BE49-F238E27FC236}">
                  <a16:creationId xmlns:a16="http://schemas.microsoft.com/office/drawing/2014/main" id="{36411A34-606C-483D-95FB-E1C5BD4626FD}"/>
                </a:ext>
              </a:extLst>
            </p:cNvPr>
            <p:cNvSpPr txBox="1"/>
            <p:nvPr/>
          </p:nvSpPr>
          <p:spPr>
            <a:xfrm>
              <a:off x="0" y="724224"/>
              <a:ext cx="7497553" cy="550920"/>
            </a:xfrm>
            <a:prstGeom prst="rect">
              <a:avLst/>
            </a:prstGeom>
          </p:spPr>
          <p:txBody>
            <a:bodyPr lIns="0" tIns="0" rIns="0" bIns="0" rtlCol="0" anchor="t">
              <a:spAutoFit/>
            </a:bodyPr>
            <a:lstStyle/>
            <a:p>
              <a:pPr>
                <a:lnSpc>
                  <a:spcPts val="3150"/>
                </a:lnSpc>
              </a:pPr>
              <a:endParaRPr lang="en-US" sz="2800" b="0" i="0" spc="21" dirty="0">
                <a:solidFill>
                  <a:srgbClr val="3B3838"/>
                </a:solidFill>
                <a:latin typeface="Proxima Nova Rg" panose="02000506030000020004" pitchFamily="50" charset="0"/>
              </a:endParaRPr>
            </a:p>
          </p:txBody>
        </p:sp>
      </p:grpSp>
      <p:pic>
        <p:nvPicPr>
          <p:cNvPr id="8" name="Picture 7" descr="v2new1-50px.png"/>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7620000" y="876300"/>
            <a:ext cx="987552" cy="987552"/>
          </a:xfrm>
          <a:prstGeom prst="rect">
            <a:avLst/>
          </a:prstGeom>
        </p:spPr>
      </p:pic>
      <p:pic>
        <p:nvPicPr>
          <p:cNvPr id="9" name="Picture 8" descr="v2new2-50px.png"/>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7620000" y="2705100"/>
            <a:ext cx="990600" cy="990600"/>
          </a:xfrm>
          <a:prstGeom prst="rect">
            <a:avLst/>
          </a:prstGeom>
        </p:spPr>
      </p:pic>
      <p:pic>
        <p:nvPicPr>
          <p:cNvPr id="10" name="Picture 9" descr="v2new3-50px.png"/>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tretch>
            <a:fillRect/>
          </a:stretch>
        </p:blipFill>
        <p:spPr>
          <a:xfrm>
            <a:off x="7620000" y="4457700"/>
            <a:ext cx="990600" cy="990600"/>
          </a:xfrm>
          <a:prstGeom prst="rect">
            <a:avLst/>
          </a:prstGeom>
        </p:spPr>
      </p:pic>
      <p:pic>
        <p:nvPicPr>
          <p:cNvPr id="11" name="Picture 10" descr="v2new4-50px.png"/>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tretch>
            <a:fillRect/>
          </a:stretch>
        </p:blipFill>
        <p:spPr>
          <a:xfrm>
            <a:off x="7620000" y="6286500"/>
            <a:ext cx="987552" cy="987552"/>
          </a:xfrm>
          <a:prstGeom prst="rect">
            <a:avLst/>
          </a:prstGeom>
        </p:spPr>
      </p:pic>
      <p:pic>
        <p:nvPicPr>
          <p:cNvPr id="12" name="Picture 11" descr="v2new5-50px.png"/>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tretch>
            <a:fillRect/>
          </a:stretch>
        </p:blipFill>
        <p:spPr>
          <a:xfrm>
            <a:off x="7620000" y="8039100"/>
            <a:ext cx="987552" cy="987552"/>
          </a:xfrm>
          <a:prstGeom prst="rect">
            <a:avLst/>
          </a:prstGeom>
        </p:spPr>
      </p:pic>
    </p:spTree>
    <p:extLst>
      <p:ext uri="{BB962C8B-B14F-4D97-AF65-F5344CB8AC3E}">
        <p14:creationId xmlns:p14="http://schemas.microsoft.com/office/powerpoint/2010/main" val="1901493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286000" y="2878993"/>
            <a:ext cx="2286000" cy="2209800"/>
          </a:xfrm>
          <a:prstGeom prst="ellipse">
            <a:avLst/>
          </a:prstGeom>
          <a:solidFill>
            <a:srgbClr val="497F1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5A45713B-23C5-44B9-8110-F64C1351B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93" y="1866900"/>
            <a:ext cx="4020207" cy="777240"/>
          </a:xfrm>
          <a:prstGeom prst="rect">
            <a:avLst/>
          </a:prstGeom>
          <a:ln>
            <a:solidFill>
              <a:schemeClr val="bg1"/>
            </a:solidFill>
          </a:ln>
        </p:spPr>
      </p:pic>
      <p:pic>
        <p:nvPicPr>
          <p:cNvPr id="35" name="Picture 34" descr="A blue and white sign&#10;&#10;Description automatically generated">
            <a:extLst>
              <a:ext uri="{FF2B5EF4-FFF2-40B4-BE49-F238E27FC236}">
                <a16:creationId xmlns:a16="http://schemas.microsoft.com/office/drawing/2014/main" id="{EDE7C453-44C4-4D36-AB98-9200902A143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381000" y="3086100"/>
            <a:ext cx="1469243" cy="1615356"/>
          </a:xfrm>
          <a:prstGeom prst="rect">
            <a:avLst/>
          </a:prstGeom>
          <a:ln>
            <a:solidFill>
              <a:schemeClr val="tx1"/>
            </a:solidFill>
          </a:ln>
        </p:spPr>
      </p:pic>
      <p:pic>
        <p:nvPicPr>
          <p:cNvPr id="37" name="Picture 36" descr="A close up of a logo&#10;&#10;Description automatically generated">
            <a:extLst>
              <a:ext uri="{FF2B5EF4-FFF2-40B4-BE49-F238E27FC236}">
                <a16:creationId xmlns:a16="http://schemas.microsoft.com/office/drawing/2014/main" id="{AFC0C79B-DE73-4FE5-B198-6430509786C8}"/>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3154" r="3354"/>
          <a:stretch/>
        </p:blipFill>
        <p:spPr>
          <a:xfrm>
            <a:off x="2133600" y="5219700"/>
            <a:ext cx="2751667" cy="1152525"/>
          </a:xfrm>
          <a:prstGeom prst="rect">
            <a:avLst/>
          </a:prstGeom>
        </p:spPr>
      </p:pic>
      <p:sp>
        <p:nvSpPr>
          <p:cNvPr id="41" name="Oval 40"/>
          <p:cNvSpPr/>
          <p:nvPr/>
        </p:nvSpPr>
        <p:spPr>
          <a:xfrm>
            <a:off x="7696200" y="2880360"/>
            <a:ext cx="2286000" cy="2209800"/>
          </a:xfrm>
          <a:prstGeom prst="ellipse">
            <a:avLst/>
          </a:prstGeom>
          <a:solidFill>
            <a:srgbClr val="497F1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43" name="TextBox 42"/>
          <p:cNvSpPr txBox="1"/>
          <p:nvPr/>
        </p:nvSpPr>
        <p:spPr>
          <a:xfrm>
            <a:off x="7772400" y="3640993"/>
            <a:ext cx="2133600"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Policy</a:t>
            </a:r>
          </a:p>
        </p:txBody>
      </p:sp>
      <p:sp>
        <p:nvSpPr>
          <p:cNvPr id="45" name="Oval 44"/>
          <p:cNvSpPr/>
          <p:nvPr/>
        </p:nvSpPr>
        <p:spPr>
          <a:xfrm>
            <a:off x="13563600" y="2933700"/>
            <a:ext cx="2286000" cy="2209800"/>
          </a:xfrm>
          <a:prstGeom prst="ellipse">
            <a:avLst/>
          </a:prstGeom>
          <a:solidFill>
            <a:srgbClr val="497F1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a:off x="13563600" y="3673614"/>
            <a:ext cx="2209800"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Faith</a:t>
            </a:r>
          </a:p>
        </p:txBody>
      </p:sp>
      <p:sp>
        <p:nvSpPr>
          <p:cNvPr id="49" name="Oval 48"/>
          <p:cNvSpPr/>
          <p:nvPr/>
        </p:nvSpPr>
        <p:spPr>
          <a:xfrm>
            <a:off x="4800600" y="6896100"/>
            <a:ext cx="2286000" cy="2209800"/>
          </a:xfrm>
          <a:prstGeom prst="ellipse">
            <a:avLst/>
          </a:prstGeom>
          <a:solidFill>
            <a:srgbClr val="497F1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4876800" y="7636014"/>
            <a:ext cx="2133600" cy="707886"/>
          </a:xfrm>
          <a:prstGeom prst="rect">
            <a:avLst/>
          </a:prstGeom>
          <a:noFill/>
        </p:spPr>
        <p:txBody>
          <a:bodyPr wrap="square" rtlCol="0">
            <a:spAutoFit/>
          </a:bodyPr>
          <a:lstStyle/>
          <a:p>
            <a:pPr algn="ctr"/>
            <a:r>
              <a:rPr lang="en-US" sz="4000" dirty="0" err="1">
                <a:latin typeface="Arial" panose="020B0604020202020204" pitchFamily="34" charset="0"/>
                <a:cs typeface="Arial" panose="020B0604020202020204" pitchFamily="34" charset="0"/>
              </a:rPr>
              <a:t>Enviro</a:t>
            </a:r>
            <a:endParaRPr lang="en-US" sz="4000" dirty="0">
              <a:latin typeface="Arial" panose="020B0604020202020204" pitchFamily="34" charset="0"/>
              <a:cs typeface="Arial" panose="020B0604020202020204" pitchFamily="34" charset="0"/>
            </a:endParaRPr>
          </a:p>
        </p:txBody>
      </p:sp>
      <p:sp>
        <p:nvSpPr>
          <p:cNvPr id="53" name="Oval 52"/>
          <p:cNvSpPr/>
          <p:nvPr/>
        </p:nvSpPr>
        <p:spPr>
          <a:xfrm>
            <a:off x="11277600" y="6819900"/>
            <a:ext cx="2286000" cy="2209800"/>
          </a:xfrm>
          <a:prstGeom prst="ellipse">
            <a:avLst/>
          </a:prstGeom>
          <a:solidFill>
            <a:srgbClr val="497F1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54" name="TextBox 53"/>
          <p:cNvSpPr txBox="1"/>
          <p:nvPr/>
        </p:nvSpPr>
        <p:spPr>
          <a:xfrm>
            <a:off x="11353800" y="7581900"/>
            <a:ext cx="2133600" cy="707886"/>
          </a:xfrm>
          <a:prstGeom prst="rect">
            <a:avLst/>
          </a:prstGeom>
          <a:noFill/>
        </p:spPr>
        <p:txBody>
          <a:bodyPr wrap="square" rtlCol="0">
            <a:spAutoFit/>
          </a:bodyPr>
          <a:lstStyle/>
          <a:p>
            <a:pPr algn="ctr"/>
            <a:r>
              <a:rPr lang="en-US" sz="4000" dirty="0">
                <a:latin typeface="Arial" panose="020B0604020202020204" pitchFamily="34" charset="0"/>
                <a:ea typeface="Adobe Song Std L" panose="02020300000000000000" pitchFamily="18" charset="-128"/>
                <a:cs typeface="Arial" panose="020B0604020202020204" pitchFamily="34" charset="0"/>
              </a:rPr>
              <a:t>Peace</a:t>
            </a:r>
          </a:p>
        </p:txBody>
      </p:sp>
      <p:pic>
        <p:nvPicPr>
          <p:cNvPr id="57" name="Picture 56">
            <a:extLst>
              <a:ext uri="{FF2B5EF4-FFF2-40B4-BE49-F238E27FC236}">
                <a16:creationId xmlns:a16="http://schemas.microsoft.com/office/drawing/2014/main" id="{312BC6BF-6BD7-4E0D-94AB-F40814805BD0}"/>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a:off x="10210800" y="4025900"/>
            <a:ext cx="1422400" cy="1422400"/>
          </a:xfrm>
          <a:prstGeom prst="rect">
            <a:avLst/>
          </a:prstGeom>
          <a:ln>
            <a:solidFill>
              <a:schemeClr val="tx1"/>
            </a:solidFill>
          </a:ln>
        </p:spPr>
      </p:pic>
      <p:pic>
        <p:nvPicPr>
          <p:cNvPr id="5" name="Picture 4" descr="ucs-logo-b.png"/>
          <p:cNvPicPr>
            <a:picLocks noChangeAspect="1"/>
          </p:cNvPicPr>
          <p:nvPr/>
        </p:nvPicPr>
        <p:blipFill rotWithShape="1">
          <a:blip r:embed="rId10">
            <a:extLst>
              <a:ext uri="{28A0092B-C50C-407E-A947-70E740481C1C}">
                <a14:useLocalDpi xmlns:a14="http://schemas.microsoft.com/office/drawing/2010/main" val="0"/>
              </a:ext>
            </a:extLst>
          </a:blip>
          <a:srcRect l="3025" t="9468" r="3977" b="13222"/>
          <a:stretch/>
        </p:blipFill>
        <p:spPr>
          <a:xfrm>
            <a:off x="4185040" y="1866900"/>
            <a:ext cx="3739760" cy="777240"/>
          </a:xfrm>
          <a:prstGeom prst="rect">
            <a:avLst/>
          </a:prstGeom>
          <a:ln>
            <a:solidFill>
              <a:srgbClr val="000000"/>
            </a:solidFill>
          </a:ln>
        </p:spPr>
      </p:pic>
      <p:pic>
        <p:nvPicPr>
          <p:cNvPr id="7" name="Picture 6" descr="HHC_Logo_RGB-01_narrow.png"/>
          <p:cNvPicPr>
            <a:picLocks noChangeAspect="1"/>
          </p:cNvPicPr>
          <p:nvPr/>
        </p:nvPicPr>
        <p:blipFill rotWithShape="1">
          <a:blip r:embed="rId11" cstate="print">
            <a:extLst>
              <a:ext uri="{28A0092B-C50C-407E-A947-70E740481C1C}">
                <a14:useLocalDpi xmlns:a14="http://schemas.microsoft.com/office/drawing/2010/main" val="0"/>
              </a:ext>
            </a:extLst>
          </a:blip>
          <a:srcRect l="6332" r="5234"/>
          <a:stretch/>
        </p:blipFill>
        <p:spPr>
          <a:xfrm>
            <a:off x="4724400" y="3162300"/>
            <a:ext cx="2819400" cy="962331"/>
          </a:xfrm>
          <a:prstGeom prst="rect">
            <a:avLst/>
          </a:prstGeom>
        </p:spPr>
      </p:pic>
      <p:pic>
        <p:nvPicPr>
          <p:cNvPr id="9" name="Picture 8" descr="FAS_Logo.png"/>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tretch>
            <a:fillRect/>
          </a:stretch>
        </p:blipFill>
        <p:spPr>
          <a:xfrm>
            <a:off x="10058400" y="2933700"/>
            <a:ext cx="2326510" cy="918972"/>
          </a:xfrm>
          <a:prstGeom prst="rect">
            <a:avLst/>
          </a:prstGeom>
        </p:spPr>
      </p:pic>
      <p:pic>
        <p:nvPicPr>
          <p:cNvPr id="11" name="Picture 10" descr="FCNL.jpg"/>
          <p:cNvPicPr>
            <a:picLocks noChangeAspect="1"/>
          </p:cNvPicPr>
          <p:nvPr/>
        </p:nvPicPr>
        <p:blipFill>
          <a:blip r:embed="rId14" cstate="print">
            <a:extLst>
              <a:ext uri="{BEBA8EAE-BF5A-486C-A8C5-ECC9F3942E4B}">
                <a14:imgProps xmlns:a14="http://schemas.microsoft.com/office/drawing/2010/main">
                  <a14:imgLayer r:embed="rId15">
                    <a14:imgEffect>
                      <a14:sharpenSoften amount="50000"/>
                    </a14:imgEffect>
                  </a14:imgLayer>
                </a14:imgProps>
              </a:ext>
              <a:ext uri="{28A0092B-C50C-407E-A947-70E740481C1C}">
                <a14:useLocalDpi xmlns:a14="http://schemas.microsoft.com/office/drawing/2010/main" val="0"/>
              </a:ext>
            </a:extLst>
          </a:blip>
          <a:stretch>
            <a:fillRect/>
          </a:stretch>
        </p:blipFill>
        <p:spPr>
          <a:xfrm>
            <a:off x="10058400" y="5524500"/>
            <a:ext cx="1219200" cy="1219200"/>
          </a:xfrm>
          <a:prstGeom prst="rect">
            <a:avLst/>
          </a:prstGeom>
        </p:spPr>
      </p:pic>
      <p:pic>
        <p:nvPicPr>
          <p:cNvPr id="60" name="Picture 59" descr="A close up of a sign&#10;&#10;Description automatically generated">
            <a:extLst>
              <a:ext uri="{FF2B5EF4-FFF2-40B4-BE49-F238E27FC236}">
                <a16:creationId xmlns:a16="http://schemas.microsoft.com/office/drawing/2014/main" id="{908328ED-0C17-4C40-91A9-8EB6A139148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85800" y="7810500"/>
            <a:ext cx="1524000" cy="1524000"/>
          </a:xfrm>
          <a:prstGeom prst="rect">
            <a:avLst/>
          </a:prstGeom>
        </p:spPr>
      </p:pic>
      <p:pic>
        <p:nvPicPr>
          <p:cNvPr id="13" name="Picture 12" descr="social-outrider-fallback.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2400" y="9410700"/>
            <a:ext cx="3279553" cy="705104"/>
          </a:xfrm>
          <a:prstGeom prst="rect">
            <a:avLst/>
          </a:prstGeom>
        </p:spPr>
      </p:pic>
      <p:pic>
        <p:nvPicPr>
          <p:cNvPr id="61" name="Picture 60">
            <a:extLst>
              <a:ext uri="{FF2B5EF4-FFF2-40B4-BE49-F238E27FC236}">
                <a16:creationId xmlns:a16="http://schemas.microsoft.com/office/drawing/2014/main" id="{16A4C049-2A86-4BB2-B0BB-CFE47363239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162800" y="7200900"/>
            <a:ext cx="1828800" cy="1011936"/>
          </a:xfrm>
          <a:prstGeom prst="rect">
            <a:avLst/>
          </a:prstGeom>
        </p:spPr>
      </p:pic>
      <p:sp>
        <p:nvSpPr>
          <p:cNvPr id="2" name="TextBox 1"/>
          <p:cNvSpPr txBox="1"/>
          <p:nvPr/>
        </p:nvSpPr>
        <p:spPr>
          <a:xfrm>
            <a:off x="2286000" y="3564793"/>
            <a:ext cx="2286000"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Health</a:t>
            </a:r>
          </a:p>
        </p:txBody>
      </p:sp>
      <p:pic>
        <p:nvPicPr>
          <p:cNvPr id="63" name="Picture 62" descr="A close up of a logo&#10;&#10;Description automatically generated">
            <a:extLst>
              <a:ext uri="{FF2B5EF4-FFF2-40B4-BE49-F238E27FC236}">
                <a16:creationId xmlns:a16="http://schemas.microsoft.com/office/drawing/2014/main" id="{AD082D90-9D05-4628-A424-AB1C5274C3BE}"/>
              </a:ext>
            </a:extLst>
          </p:cNvPr>
          <p:cNvPicPr>
            <a:picLocks noChangeAspect="1"/>
          </p:cNvPicPr>
          <p:nvPr/>
        </p:nvPicPr>
        <p:blipFill rotWithShape="1">
          <a:blip r:embed="rId19">
            <a:extLst>
              <a:ext uri="{28A0092B-C50C-407E-A947-70E740481C1C}">
                <a14:useLocalDpi xmlns:a14="http://schemas.microsoft.com/office/drawing/2010/main" val="0"/>
              </a:ext>
            </a:extLst>
          </a:blip>
          <a:srcRect t="15210" b="17381"/>
          <a:stretch/>
        </p:blipFill>
        <p:spPr>
          <a:xfrm>
            <a:off x="4953000" y="9258300"/>
            <a:ext cx="2314937" cy="821840"/>
          </a:xfrm>
          <a:prstGeom prst="rect">
            <a:avLst/>
          </a:prstGeom>
        </p:spPr>
      </p:pic>
      <p:pic>
        <p:nvPicPr>
          <p:cNvPr id="65" name="Picture 64" descr="A drawing of a face&#10;&#10;Description automatically generated">
            <a:extLst>
              <a:ext uri="{FF2B5EF4-FFF2-40B4-BE49-F238E27FC236}">
                <a16:creationId xmlns:a16="http://schemas.microsoft.com/office/drawing/2014/main" id="{4CF0A08B-2A57-4A55-8679-4A196FA3ADA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3944600" y="7505700"/>
            <a:ext cx="1957499" cy="1344149"/>
          </a:xfrm>
          <a:prstGeom prst="rect">
            <a:avLst/>
          </a:prstGeom>
        </p:spPr>
      </p:pic>
      <p:pic>
        <p:nvPicPr>
          <p:cNvPr id="67" name="Picture 66" descr="A drawing of a face&#10;&#10;Description automatically generated">
            <a:extLst>
              <a:ext uri="{FF2B5EF4-FFF2-40B4-BE49-F238E27FC236}">
                <a16:creationId xmlns:a16="http://schemas.microsoft.com/office/drawing/2014/main" id="{336D70BF-D1E2-4CF3-8CF3-B61BBE561B95}"/>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2115800" y="4000500"/>
            <a:ext cx="1294778" cy="1447800"/>
          </a:xfrm>
          <a:prstGeom prst="rect">
            <a:avLst/>
          </a:prstGeom>
        </p:spPr>
      </p:pic>
      <p:pic>
        <p:nvPicPr>
          <p:cNvPr id="21" name="Picture 20" descr="SierraClub.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752600" y="6591300"/>
            <a:ext cx="2971800" cy="1089660"/>
          </a:xfrm>
          <a:prstGeom prst="rect">
            <a:avLst/>
          </a:prstGeom>
        </p:spPr>
      </p:pic>
      <p:pic>
        <p:nvPicPr>
          <p:cNvPr id="23" name="Picture 22" descr="USCM-Digital-Logo-1080px-w-Padding-d80000.png"/>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610600" y="5448300"/>
            <a:ext cx="1295400" cy="1295400"/>
          </a:xfrm>
          <a:prstGeom prst="rect">
            <a:avLst/>
          </a:prstGeom>
        </p:spPr>
      </p:pic>
      <p:pic>
        <p:nvPicPr>
          <p:cNvPr id="24" name="Picture 23" descr="UU.png"/>
          <p:cNvPicPr>
            <a:picLocks noChangeAspect="1"/>
          </p:cNvPicPr>
          <p:nvPr/>
        </p:nvPicPr>
        <p:blipFill>
          <a:blip r:embed="rId24">
            <a:extLst>
              <a:ext uri="{BEBA8EAE-BF5A-486C-A8C5-ECC9F3942E4B}">
                <a14:imgProps xmlns:a14="http://schemas.microsoft.com/office/drawing/2010/main">
                  <a14:imgLayer r:embed="rId25">
                    <a14:imgEffect>
                      <a14:sharpenSoften amount="25000"/>
                    </a14:imgEffect>
                  </a14:imgLayer>
                </a14:imgProps>
              </a:ext>
              <a:ext uri="{28A0092B-C50C-407E-A947-70E740481C1C}">
                <a14:useLocalDpi xmlns:a14="http://schemas.microsoft.com/office/drawing/2010/main" val="0"/>
              </a:ext>
            </a:extLst>
          </a:blip>
          <a:stretch>
            <a:fillRect/>
          </a:stretch>
        </p:blipFill>
        <p:spPr>
          <a:xfrm>
            <a:off x="14325601" y="5269992"/>
            <a:ext cx="2057400" cy="864108"/>
          </a:xfrm>
          <a:prstGeom prst="rect">
            <a:avLst/>
          </a:prstGeom>
        </p:spPr>
      </p:pic>
      <p:pic>
        <p:nvPicPr>
          <p:cNvPr id="27" name="Picture 26" descr="peace_action.jpg"/>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9144000" y="7048500"/>
            <a:ext cx="1981200" cy="1267967"/>
          </a:xfrm>
          <a:prstGeom prst="rect">
            <a:avLst/>
          </a:prstGeom>
        </p:spPr>
      </p:pic>
      <p:pic>
        <p:nvPicPr>
          <p:cNvPr id="69" name="Picture 68" descr="IITC-Logo-new.png"/>
          <p:cNvPicPr>
            <a:picLocks noChangeAspect="1"/>
          </p:cNvPicPr>
          <p:nvPr/>
        </p:nvPicPr>
        <p:blipFill>
          <a:blip r:embed="rId27" cstate="print">
            <a:extLst>
              <a:ext uri="{BEBA8EAE-BF5A-486C-A8C5-ECC9F3942E4B}">
                <a14:imgProps xmlns:a14="http://schemas.microsoft.com/office/drawing/2010/main">
                  <a14:imgLayer r:embed="rId28">
                    <a14:imgEffect>
                      <a14:sharpenSoften amount="50000"/>
                    </a14:imgEffect>
                  </a14:imgLayer>
                </a14:imgProps>
              </a:ext>
              <a:ext uri="{28A0092B-C50C-407E-A947-70E740481C1C}">
                <a14:useLocalDpi xmlns:a14="http://schemas.microsoft.com/office/drawing/2010/main" val="0"/>
              </a:ext>
            </a:extLst>
          </a:blip>
          <a:stretch>
            <a:fillRect/>
          </a:stretch>
        </p:blipFill>
        <p:spPr>
          <a:xfrm>
            <a:off x="5562600" y="4229100"/>
            <a:ext cx="1676400" cy="1676400"/>
          </a:xfrm>
          <a:prstGeom prst="rect">
            <a:avLst/>
          </a:prstGeom>
        </p:spPr>
      </p:pic>
      <p:pic>
        <p:nvPicPr>
          <p:cNvPr id="70" name="Picture 69" descr="pcusa.jpg"/>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6611600" y="4686300"/>
            <a:ext cx="1371600" cy="1399489"/>
          </a:xfrm>
          <a:prstGeom prst="rect">
            <a:avLst/>
          </a:prstGeom>
        </p:spPr>
      </p:pic>
      <p:pic>
        <p:nvPicPr>
          <p:cNvPr id="71" name="Picture 70" descr="Ni6M6OtR_400x400.jpg"/>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543800" y="8572500"/>
            <a:ext cx="1543050" cy="1543050"/>
          </a:xfrm>
          <a:prstGeom prst="rect">
            <a:avLst/>
          </a:prstGeom>
        </p:spPr>
      </p:pic>
      <p:pic>
        <p:nvPicPr>
          <p:cNvPr id="72" name="Picture 71" descr="AFSC-Logo-350-150px.pn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1430000" y="5600700"/>
            <a:ext cx="2668137" cy="1027386"/>
          </a:xfrm>
          <a:prstGeom prst="rect">
            <a:avLst/>
          </a:prstGeom>
        </p:spPr>
      </p:pic>
      <p:pic>
        <p:nvPicPr>
          <p:cNvPr id="73" name="Picture 72" descr="rra_reconj_joint_logo_-_fb_0.jpg"/>
          <p:cNvPicPr>
            <a:picLocks noChangeAspect="1"/>
          </p:cNvPicPr>
          <p:nvPr/>
        </p:nvPicPr>
        <p:blipFill>
          <a:blip r:embed="rId32" cstate="print">
            <a:extLst>
              <a:ext uri="{BEBA8EAE-BF5A-486C-A8C5-ECC9F3942E4B}">
                <a14:imgProps xmlns:a14="http://schemas.microsoft.com/office/drawing/2010/main">
                  <a14:imgLayer r:embed="rId33">
                    <a14:imgEffect>
                      <a14:sharpenSoften amount="25000"/>
                    </a14:imgEffect>
                  </a14:imgLayer>
                </a14:imgProps>
              </a:ext>
              <a:ext uri="{28A0092B-C50C-407E-A947-70E740481C1C}">
                <a14:useLocalDpi xmlns:a14="http://schemas.microsoft.com/office/drawing/2010/main" val="0"/>
              </a:ext>
            </a:extLst>
          </a:blip>
          <a:stretch>
            <a:fillRect/>
          </a:stretch>
        </p:blipFill>
        <p:spPr>
          <a:xfrm>
            <a:off x="14249400" y="6315329"/>
            <a:ext cx="3797300" cy="809371"/>
          </a:xfrm>
          <a:prstGeom prst="rect">
            <a:avLst/>
          </a:prstGeom>
        </p:spPr>
      </p:pic>
      <p:pic>
        <p:nvPicPr>
          <p:cNvPr id="74" name="Picture 73" descr="nirs.jpeg"/>
          <p:cNvPicPr>
            <a:picLocks noChangeAspect="1"/>
          </p:cNvPicPr>
          <p:nvPr/>
        </p:nvPicPr>
        <p:blipFill>
          <a:blip r:embed="rId34">
            <a:extLst>
              <a:ext uri="{BEBA8EAE-BF5A-486C-A8C5-ECC9F3942E4B}">
                <a14:imgProps xmlns:a14="http://schemas.microsoft.com/office/drawing/2010/main">
                  <a14:imgLayer r:embed="rId35">
                    <a14:imgEffect>
                      <a14:sharpenSoften amount="25000"/>
                    </a14:imgEffect>
                  </a14:imgLayer>
                </a14:imgProps>
              </a:ext>
              <a:ext uri="{28A0092B-C50C-407E-A947-70E740481C1C}">
                <a14:useLocalDpi xmlns:a14="http://schemas.microsoft.com/office/drawing/2010/main" val="0"/>
              </a:ext>
            </a:extLst>
          </a:blip>
          <a:stretch>
            <a:fillRect/>
          </a:stretch>
        </p:blipFill>
        <p:spPr>
          <a:xfrm>
            <a:off x="2286000" y="7810500"/>
            <a:ext cx="2057400" cy="1006267"/>
          </a:xfrm>
          <a:prstGeom prst="rect">
            <a:avLst/>
          </a:prstGeom>
        </p:spPr>
      </p:pic>
      <p:pic>
        <p:nvPicPr>
          <p:cNvPr id="75" name="Picture 74" descr="center of concern.png"/>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228600" y="6438900"/>
            <a:ext cx="1219200" cy="1219200"/>
          </a:xfrm>
          <a:prstGeom prst="rect">
            <a:avLst/>
          </a:prstGeom>
        </p:spPr>
      </p:pic>
      <p:pic>
        <p:nvPicPr>
          <p:cNvPr id="76" name="Picture 75" descr="WBW_website_Logo_Web.jpg"/>
          <p:cNvPicPr>
            <a:picLocks noChangeAspect="1"/>
          </p:cNvPicPr>
          <p:nvPr/>
        </p:nvPicPr>
        <p:blipFill>
          <a:blip r:embed="rId37">
            <a:extLst>
              <a:ext uri="{BEBA8EAE-BF5A-486C-A8C5-ECC9F3942E4B}">
                <a14:imgProps xmlns:a14="http://schemas.microsoft.com/office/drawing/2010/main">
                  <a14:imgLayer r:embed="rId38">
                    <a14:imgEffect>
                      <a14:sharpenSoften amount="25000"/>
                    </a14:imgEffect>
                  </a14:imgLayer>
                </a14:imgProps>
              </a:ext>
              <a:ext uri="{28A0092B-C50C-407E-A947-70E740481C1C}">
                <a14:useLocalDpi xmlns:a14="http://schemas.microsoft.com/office/drawing/2010/main" val="0"/>
              </a:ext>
            </a:extLst>
          </a:blip>
          <a:stretch>
            <a:fillRect/>
          </a:stretch>
        </p:blipFill>
        <p:spPr>
          <a:xfrm>
            <a:off x="11277600" y="9334500"/>
            <a:ext cx="3429000" cy="750832"/>
          </a:xfrm>
          <a:prstGeom prst="rect">
            <a:avLst/>
          </a:prstGeom>
        </p:spPr>
      </p:pic>
      <p:pic>
        <p:nvPicPr>
          <p:cNvPr id="78" name="Picture 77">
            <a:extLst>
              <a:ext uri="{FF2B5EF4-FFF2-40B4-BE49-F238E27FC236}">
                <a16:creationId xmlns:a16="http://schemas.microsoft.com/office/drawing/2014/main" id="{CED5C4B8-2640-4EE0-8F87-90F89F061E81}"/>
              </a:ext>
            </a:extLst>
          </p:cNvPr>
          <p:cNvPicPr>
            <a:picLocks noChangeAspect="1"/>
          </p:cNvPicPr>
          <p:nvPr/>
        </p:nvPicPr>
        <p:blipFill rotWithShape="1">
          <a:blip r:embed="rId39">
            <a:extLst>
              <a:ext uri="{28A0092B-C50C-407E-A947-70E740481C1C}">
                <a14:useLocalDpi xmlns:a14="http://schemas.microsoft.com/office/drawing/2010/main" val="0"/>
              </a:ext>
            </a:extLst>
          </a:blip>
          <a:srcRect l="27062" t="4637" r="26826" b="4934"/>
          <a:stretch/>
        </p:blipFill>
        <p:spPr>
          <a:xfrm>
            <a:off x="16078200" y="3086100"/>
            <a:ext cx="1447800" cy="1448006"/>
          </a:xfrm>
          <a:prstGeom prst="rect">
            <a:avLst/>
          </a:prstGeom>
        </p:spPr>
      </p:pic>
      <p:pic>
        <p:nvPicPr>
          <p:cNvPr id="79" name="Picture 78" descr="sgi-usa-logo_original.jpg"/>
          <p:cNvPicPr>
            <a:picLocks noChangeAspect="1"/>
          </p:cNvPicPr>
          <p:nvPr/>
        </p:nvPicPr>
        <p:blipFill rotWithShape="1">
          <a:blip r:embed="rId40">
            <a:extLst>
              <a:ext uri="{BEBA8EAE-BF5A-486C-A8C5-ECC9F3942E4B}">
                <a14:imgProps xmlns:a14="http://schemas.microsoft.com/office/drawing/2010/main">
                  <a14:imgLayer r:embed="rId41">
                    <a14:imgEffect>
                      <a14:sharpenSoften amount="25000"/>
                    </a14:imgEffect>
                  </a14:imgLayer>
                </a14:imgProps>
              </a:ext>
              <a:ext uri="{28A0092B-C50C-407E-A947-70E740481C1C}">
                <a14:useLocalDpi xmlns:a14="http://schemas.microsoft.com/office/drawing/2010/main" val="0"/>
              </a:ext>
            </a:extLst>
          </a:blip>
          <a:srcRect l="5026" t="12721" r="3801" b="12381"/>
          <a:stretch/>
        </p:blipFill>
        <p:spPr>
          <a:xfrm>
            <a:off x="11678834" y="1866900"/>
            <a:ext cx="3942166" cy="777240"/>
          </a:xfrm>
          <a:prstGeom prst="rect">
            <a:avLst/>
          </a:prstGeom>
          <a:ln>
            <a:solidFill>
              <a:srgbClr val="000000"/>
            </a:solidFill>
          </a:ln>
        </p:spPr>
      </p:pic>
      <p:pic>
        <p:nvPicPr>
          <p:cNvPr id="80" name="Picture 79">
            <a:extLst>
              <a:ext uri="{FF2B5EF4-FFF2-40B4-BE49-F238E27FC236}">
                <a16:creationId xmlns:a16="http://schemas.microsoft.com/office/drawing/2014/main" id="{3215312F-A90C-4EF5-95D0-1419D8F164FB}"/>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16459200" y="7581900"/>
            <a:ext cx="1504950" cy="1257300"/>
          </a:xfrm>
          <a:prstGeom prst="rect">
            <a:avLst/>
          </a:prstGeom>
        </p:spPr>
      </p:pic>
      <p:pic>
        <p:nvPicPr>
          <p:cNvPr id="81" name="Picture 80" descr="BY.jpg"/>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3581400" y="8877300"/>
            <a:ext cx="1104900" cy="1296416"/>
          </a:xfrm>
          <a:prstGeom prst="rect">
            <a:avLst/>
          </a:prstGeom>
        </p:spPr>
      </p:pic>
      <p:pic>
        <p:nvPicPr>
          <p:cNvPr id="82" name="Picture 81" descr="CIP_Logo_Full_Name.jpg"/>
          <p:cNvPicPr>
            <a:picLocks noChangeAspect="1"/>
          </p:cNvPicPr>
          <p:nvPr/>
        </p:nvPicPr>
        <p:blipFill>
          <a:blip r:embed="rId44" cstate="print">
            <a:extLst>
              <a:ext uri="{BEBA8EAE-BF5A-486C-A8C5-ECC9F3942E4B}">
                <a14:imgProps xmlns:a14="http://schemas.microsoft.com/office/drawing/2010/main">
                  <a14:imgLayer r:embed="rId45">
                    <a14:imgEffect>
                      <a14:sharpenSoften amount="25000"/>
                    </a14:imgEffect>
                  </a14:imgLayer>
                </a14:imgProps>
              </a:ext>
              <a:ext uri="{28A0092B-C50C-407E-A947-70E740481C1C}">
                <a14:useLocalDpi xmlns:a14="http://schemas.microsoft.com/office/drawing/2010/main" val="0"/>
              </a:ext>
            </a:extLst>
          </a:blip>
          <a:stretch>
            <a:fillRect/>
          </a:stretch>
        </p:blipFill>
        <p:spPr>
          <a:xfrm>
            <a:off x="5029200" y="5981700"/>
            <a:ext cx="2281573" cy="838200"/>
          </a:xfrm>
          <a:prstGeom prst="rect">
            <a:avLst/>
          </a:prstGeom>
        </p:spPr>
      </p:pic>
      <p:pic>
        <p:nvPicPr>
          <p:cNvPr id="83" name="Picture 82" descr="logo-white-bk-usage.png"/>
          <p:cNvPicPr>
            <a:picLocks noChangeAspect="1"/>
          </p:cNvPicPr>
          <p:nvPr/>
        </p:nvPicPr>
        <p:blipFill rotWithShape="1">
          <a:blip r:embed="rId46">
            <a:extLst>
              <a:ext uri="{BEBA8EAE-BF5A-486C-A8C5-ECC9F3942E4B}">
                <a14:imgProps xmlns:a14="http://schemas.microsoft.com/office/drawing/2010/main">
                  <a14:imgLayer r:embed="rId47">
                    <a14:imgEffect>
                      <a14:sharpenSoften amount="50000"/>
                    </a14:imgEffect>
                  </a14:imgLayer>
                </a14:imgProps>
              </a:ext>
              <a:ext uri="{28A0092B-C50C-407E-A947-70E740481C1C}">
                <a14:useLocalDpi xmlns:a14="http://schemas.microsoft.com/office/drawing/2010/main" val="0"/>
              </a:ext>
            </a:extLst>
          </a:blip>
          <a:srcRect l="3985" r="4444"/>
          <a:stretch/>
        </p:blipFill>
        <p:spPr>
          <a:xfrm>
            <a:off x="15697200" y="1866901"/>
            <a:ext cx="2428239" cy="777240"/>
          </a:xfrm>
          <a:prstGeom prst="rect">
            <a:avLst/>
          </a:prstGeom>
          <a:ln>
            <a:solidFill>
              <a:srgbClr val="000000"/>
            </a:solidFill>
          </a:ln>
        </p:spPr>
      </p:pic>
      <p:pic>
        <p:nvPicPr>
          <p:cNvPr id="84" name="Picture 83" descr="Nuclear-Age-Peace-Foundation2.jpg"/>
          <p:cNvPicPr>
            <a:picLocks noChangeAspect="1"/>
          </p:cNvPicPr>
          <p:nvPr/>
        </p:nvPicPr>
        <p:blipFill>
          <a:blip r:embed="rId48">
            <a:extLst>
              <a:ext uri="{BEBA8EAE-BF5A-486C-A8C5-ECC9F3942E4B}">
                <a14:imgProps xmlns:a14="http://schemas.microsoft.com/office/drawing/2010/main">
                  <a14:imgLayer r:embed="rId49">
                    <a14:imgEffect>
                      <a14:sharpenSoften amount="50000"/>
                    </a14:imgEffect>
                  </a14:imgLayer>
                </a14:imgProps>
              </a:ext>
              <a:ext uri="{28A0092B-C50C-407E-A947-70E740481C1C}">
                <a14:useLocalDpi xmlns:a14="http://schemas.microsoft.com/office/drawing/2010/main" val="0"/>
              </a:ext>
            </a:extLst>
          </a:blip>
          <a:stretch>
            <a:fillRect/>
          </a:stretch>
        </p:blipFill>
        <p:spPr>
          <a:xfrm>
            <a:off x="8001000" y="1866901"/>
            <a:ext cx="3581400" cy="777713"/>
          </a:xfrm>
          <a:prstGeom prst="rect">
            <a:avLst/>
          </a:prstGeom>
          <a:ln>
            <a:solidFill>
              <a:srgbClr val="000000"/>
            </a:solidFill>
          </a:ln>
        </p:spPr>
      </p:pic>
      <p:pic>
        <p:nvPicPr>
          <p:cNvPr id="86" name="Picture 85" descr="wand.png"/>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9448800" y="8648700"/>
            <a:ext cx="1447800" cy="1447800"/>
          </a:xfrm>
          <a:prstGeom prst="rect">
            <a:avLst/>
          </a:prstGeom>
        </p:spPr>
      </p:pic>
      <p:pic>
        <p:nvPicPr>
          <p:cNvPr id="87" name="Picture 86" descr="logo_gsi.jpg"/>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7467600" y="5295900"/>
            <a:ext cx="1041400" cy="1663700"/>
          </a:xfrm>
          <a:prstGeom prst="rect">
            <a:avLst/>
          </a:prstGeom>
        </p:spPr>
      </p:pic>
      <p:sp>
        <p:nvSpPr>
          <p:cNvPr id="48" name="TextBox 47">
            <a:extLst>
              <a:ext uri="{FF2B5EF4-FFF2-40B4-BE49-F238E27FC236}">
                <a16:creationId xmlns:a16="http://schemas.microsoft.com/office/drawing/2014/main" id="{8E30BE12-7E1C-40B8-BB84-625BAFF3E65E}"/>
              </a:ext>
            </a:extLst>
          </p:cNvPr>
          <p:cNvSpPr txBox="1"/>
          <p:nvPr/>
        </p:nvSpPr>
        <p:spPr>
          <a:xfrm>
            <a:off x="0" y="176722"/>
            <a:ext cx="18288000" cy="1021562"/>
          </a:xfrm>
          <a:prstGeom prst="rect">
            <a:avLst/>
          </a:prstGeom>
        </p:spPr>
        <p:txBody>
          <a:bodyPr wrap="square" lIns="0" tIns="0" rIns="0" bIns="0" rtlCol="0" anchor="t">
            <a:spAutoFit/>
          </a:bodyPr>
          <a:lstStyle/>
          <a:p>
            <a:pPr algn="ctr">
              <a:lnSpc>
                <a:spcPts val="8820"/>
              </a:lnSpc>
            </a:pPr>
            <a:r>
              <a:rPr lang="en-US" sz="6000" b="1" spc="63" dirty="0">
                <a:solidFill>
                  <a:srgbClr val="FFFFFF"/>
                </a:solidFill>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rPr>
              <a:t>SOME ENDORSING ORGANIZATIONS</a:t>
            </a:r>
            <a:endParaRPr lang="en-US" sz="6000" b="1" i="0" spc="63" dirty="0">
              <a:solidFill>
                <a:srgbClr val="FFFFFF"/>
              </a:solidFill>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endParaRPr>
          </a:p>
        </p:txBody>
      </p:sp>
      <p:pic>
        <p:nvPicPr>
          <p:cNvPr id="3" name="Picture 2" descr="nuclearfreeschool.png"/>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15163800" y="9258300"/>
            <a:ext cx="2971800" cy="883508"/>
          </a:xfrm>
          <a:prstGeom prst="rect">
            <a:avLst/>
          </a:prstGeom>
        </p:spPr>
      </p:pic>
      <p:pic>
        <p:nvPicPr>
          <p:cNvPr id="8" name="Picture 7" descr="iherc logo.jpg"/>
          <p:cNvPicPr>
            <a:picLocks noChangeAspect="1"/>
          </p:cNvPicPr>
          <p:nvPr/>
        </p:nvPicPr>
        <p:blipFill>
          <a:blip r:embed="rId53">
            <a:extLst>
              <a:ext uri="{BEBA8EAE-BF5A-486C-A8C5-ECC9F3942E4B}">
                <a14:imgProps xmlns:a14="http://schemas.microsoft.com/office/drawing/2010/main">
                  <a14:imgLayer r:embed="rId54">
                    <a14:imgEffect>
                      <a14:sharpenSoften amount="25000"/>
                    </a14:imgEffect>
                  </a14:imgLayer>
                </a14:imgProps>
              </a:ext>
              <a:ext uri="{28A0092B-C50C-407E-A947-70E740481C1C}">
                <a14:useLocalDpi xmlns:a14="http://schemas.microsoft.com/office/drawing/2010/main" val="0"/>
              </a:ext>
            </a:extLst>
          </a:blip>
          <a:stretch>
            <a:fillRect/>
          </a:stretch>
        </p:blipFill>
        <p:spPr>
          <a:xfrm>
            <a:off x="152400" y="5067300"/>
            <a:ext cx="1845922" cy="1101400"/>
          </a:xfrm>
          <a:prstGeom prst="rect">
            <a:avLst/>
          </a:prstGeom>
        </p:spPr>
      </p:pic>
    </p:spTree>
    <p:extLst>
      <p:ext uri="{BB962C8B-B14F-4D97-AF65-F5344CB8AC3E}">
        <p14:creationId xmlns:p14="http://schemas.microsoft.com/office/powerpoint/2010/main" val="4078927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52407" y="380735"/>
            <a:ext cx="889247" cy="862569"/>
          </a:xfrm>
          <a:prstGeom prst="rect">
            <a:avLst/>
          </a:prstGeom>
        </p:spPr>
      </p:pic>
      <p:pic>
        <p:nvPicPr>
          <p:cNvPr id="7" name="Picture 6"/>
          <p:cNvPicPr>
            <a:picLocks noChangeAspect="1"/>
          </p:cNvPicPr>
          <p:nvPr/>
        </p:nvPicPr>
        <p:blipFill>
          <a:blip r:embed="rId4"/>
          <a:stretch>
            <a:fillRect/>
          </a:stretch>
        </p:blipFill>
        <p:spPr>
          <a:xfrm>
            <a:off x="228600" y="1295128"/>
            <a:ext cx="705046" cy="952765"/>
          </a:xfrm>
          <a:prstGeom prst="rect">
            <a:avLst/>
          </a:prstGeom>
        </p:spPr>
      </p:pic>
      <p:pic>
        <p:nvPicPr>
          <p:cNvPr id="9" name="Picture 8"/>
          <p:cNvPicPr>
            <a:picLocks noChangeAspect="1"/>
          </p:cNvPicPr>
          <p:nvPr/>
        </p:nvPicPr>
        <p:blipFill>
          <a:blip r:embed="rId5"/>
          <a:stretch>
            <a:fillRect/>
          </a:stretch>
        </p:blipFill>
        <p:spPr>
          <a:xfrm>
            <a:off x="114035" y="2285728"/>
            <a:ext cx="952765" cy="952765"/>
          </a:xfrm>
          <a:prstGeom prst="rect">
            <a:avLst/>
          </a:prstGeom>
        </p:spPr>
      </p:pic>
      <p:pic>
        <p:nvPicPr>
          <p:cNvPr id="11" name="Picture 10"/>
          <p:cNvPicPr>
            <a:picLocks noChangeAspect="1"/>
          </p:cNvPicPr>
          <p:nvPr/>
        </p:nvPicPr>
        <p:blipFill>
          <a:blip r:embed="rId6"/>
          <a:stretch>
            <a:fillRect/>
          </a:stretch>
        </p:blipFill>
        <p:spPr>
          <a:xfrm>
            <a:off x="114035" y="3276328"/>
            <a:ext cx="952765" cy="952765"/>
          </a:xfrm>
          <a:prstGeom prst="rect">
            <a:avLst/>
          </a:prstGeom>
        </p:spPr>
      </p:pic>
      <p:pic>
        <p:nvPicPr>
          <p:cNvPr id="13" name="Picture 12"/>
          <p:cNvPicPr>
            <a:picLocks noChangeAspect="1"/>
          </p:cNvPicPr>
          <p:nvPr/>
        </p:nvPicPr>
        <p:blipFill>
          <a:blip r:embed="rId7"/>
          <a:stretch>
            <a:fillRect/>
          </a:stretch>
        </p:blipFill>
        <p:spPr>
          <a:xfrm>
            <a:off x="142618" y="4266928"/>
            <a:ext cx="924182" cy="914654"/>
          </a:xfrm>
          <a:prstGeom prst="rect">
            <a:avLst/>
          </a:prstGeom>
        </p:spPr>
      </p:pic>
      <p:pic>
        <p:nvPicPr>
          <p:cNvPr id="15" name="Picture 14"/>
          <p:cNvPicPr>
            <a:picLocks noChangeAspect="1"/>
          </p:cNvPicPr>
          <p:nvPr/>
        </p:nvPicPr>
        <p:blipFill>
          <a:blip r:embed="rId8"/>
          <a:stretch>
            <a:fillRect/>
          </a:stretch>
        </p:blipFill>
        <p:spPr>
          <a:xfrm>
            <a:off x="152400" y="5257528"/>
            <a:ext cx="952765" cy="952765"/>
          </a:xfrm>
          <a:prstGeom prst="rect">
            <a:avLst/>
          </a:prstGeom>
        </p:spPr>
      </p:pic>
      <p:pic>
        <p:nvPicPr>
          <p:cNvPr id="17" name="Picture 16"/>
          <p:cNvPicPr>
            <a:picLocks noChangeAspect="1"/>
          </p:cNvPicPr>
          <p:nvPr/>
        </p:nvPicPr>
        <p:blipFill>
          <a:blip r:embed="rId9"/>
          <a:stretch>
            <a:fillRect/>
          </a:stretch>
        </p:blipFill>
        <p:spPr>
          <a:xfrm>
            <a:off x="152401" y="6248128"/>
            <a:ext cx="895599" cy="905126"/>
          </a:xfrm>
          <a:prstGeom prst="rect">
            <a:avLst/>
          </a:prstGeom>
        </p:spPr>
      </p:pic>
      <p:pic>
        <p:nvPicPr>
          <p:cNvPr id="19" name="Picture 18"/>
          <p:cNvPicPr>
            <a:picLocks noChangeAspect="1"/>
          </p:cNvPicPr>
          <p:nvPr/>
        </p:nvPicPr>
        <p:blipFill>
          <a:blip r:embed="rId10"/>
          <a:stretch>
            <a:fillRect/>
          </a:stretch>
        </p:blipFill>
        <p:spPr>
          <a:xfrm>
            <a:off x="152400" y="7238474"/>
            <a:ext cx="905126" cy="914654"/>
          </a:xfrm>
          <a:prstGeom prst="rect">
            <a:avLst/>
          </a:prstGeom>
        </p:spPr>
      </p:pic>
      <p:pic>
        <p:nvPicPr>
          <p:cNvPr id="21" name="Picture 20"/>
          <p:cNvPicPr>
            <a:picLocks noChangeAspect="1"/>
          </p:cNvPicPr>
          <p:nvPr/>
        </p:nvPicPr>
        <p:blipFill>
          <a:blip r:embed="rId11"/>
          <a:stretch>
            <a:fillRect/>
          </a:stretch>
        </p:blipFill>
        <p:spPr>
          <a:xfrm>
            <a:off x="152400" y="8229335"/>
            <a:ext cx="962292" cy="952765"/>
          </a:xfrm>
          <a:prstGeom prst="rect">
            <a:avLst/>
          </a:prstGeom>
        </p:spPr>
      </p:pic>
      <p:pic>
        <p:nvPicPr>
          <p:cNvPr id="23" name="Picture 22"/>
          <p:cNvPicPr>
            <a:picLocks noChangeAspect="1"/>
          </p:cNvPicPr>
          <p:nvPr/>
        </p:nvPicPr>
        <p:blipFill>
          <a:blip r:embed="rId12"/>
          <a:stretch>
            <a:fillRect/>
          </a:stretch>
        </p:blipFill>
        <p:spPr>
          <a:xfrm>
            <a:off x="190235" y="9219935"/>
            <a:ext cx="952765" cy="952765"/>
          </a:xfrm>
          <a:prstGeom prst="rect">
            <a:avLst/>
          </a:prstGeom>
        </p:spPr>
      </p:pic>
      <p:pic>
        <p:nvPicPr>
          <p:cNvPr id="25" name="Picture 24"/>
          <p:cNvPicPr>
            <a:picLocks noChangeAspect="1"/>
          </p:cNvPicPr>
          <p:nvPr/>
        </p:nvPicPr>
        <p:blipFill>
          <a:blip r:embed="rId13"/>
          <a:stretch>
            <a:fillRect/>
          </a:stretch>
        </p:blipFill>
        <p:spPr>
          <a:xfrm>
            <a:off x="1143000" y="9277101"/>
            <a:ext cx="895599" cy="895599"/>
          </a:xfrm>
          <a:prstGeom prst="rect">
            <a:avLst/>
          </a:prstGeom>
        </p:spPr>
      </p:pic>
      <p:pic>
        <p:nvPicPr>
          <p:cNvPr id="27" name="Picture 26"/>
          <p:cNvPicPr>
            <a:picLocks noChangeAspect="1"/>
          </p:cNvPicPr>
          <p:nvPr/>
        </p:nvPicPr>
        <p:blipFill>
          <a:blip r:embed="rId14"/>
          <a:stretch>
            <a:fillRect/>
          </a:stretch>
        </p:blipFill>
        <p:spPr>
          <a:xfrm>
            <a:off x="2057400" y="9281160"/>
            <a:ext cx="952765" cy="952765"/>
          </a:xfrm>
          <a:prstGeom prst="rect">
            <a:avLst/>
          </a:prstGeom>
        </p:spPr>
      </p:pic>
      <p:pic>
        <p:nvPicPr>
          <p:cNvPr id="29" name="Picture 28"/>
          <p:cNvPicPr>
            <a:picLocks noChangeAspect="1"/>
          </p:cNvPicPr>
          <p:nvPr/>
        </p:nvPicPr>
        <p:blipFill>
          <a:blip r:embed="rId15"/>
          <a:stretch>
            <a:fillRect/>
          </a:stretch>
        </p:blipFill>
        <p:spPr>
          <a:xfrm>
            <a:off x="3048000" y="9258300"/>
            <a:ext cx="914654" cy="914654"/>
          </a:xfrm>
          <a:prstGeom prst="rect">
            <a:avLst/>
          </a:prstGeom>
        </p:spPr>
      </p:pic>
      <p:pic>
        <p:nvPicPr>
          <p:cNvPr id="33" name="Picture 32"/>
          <p:cNvPicPr>
            <a:picLocks noChangeAspect="1"/>
          </p:cNvPicPr>
          <p:nvPr/>
        </p:nvPicPr>
        <p:blipFill>
          <a:blip r:embed="rId16"/>
          <a:stretch>
            <a:fillRect/>
          </a:stretch>
        </p:blipFill>
        <p:spPr>
          <a:xfrm>
            <a:off x="3962400" y="9219935"/>
            <a:ext cx="952765" cy="952765"/>
          </a:xfrm>
          <a:prstGeom prst="rect">
            <a:avLst/>
          </a:prstGeom>
        </p:spPr>
      </p:pic>
      <p:pic>
        <p:nvPicPr>
          <p:cNvPr id="35" name="Picture 34"/>
          <p:cNvPicPr>
            <a:picLocks noChangeAspect="1"/>
          </p:cNvPicPr>
          <p:nvPr/>
        </p:nvPicPr>
        <p:blipFill>
          <a:blip r:embed="rId17"/>
          <a:stretch>
            <a:fillRect/>
          </a:stretch>
        </p:blipFill>
        <p:spPr>
          <a:xfrm>
            <a:off x="4876800" y="9258300"/>
            <a:ext cx="952765" cy="952765"/>
          </a:xfrm>
          <a:prstGeom prst="rect">
            <a:avLst/>
          </a:prstGeom>
        </p:spPr>
      </p:pic>
      <p:pic>
        <p:nvPicPr>
          <p:cNvPr id="37" name="Picture 36"/>
          <p:cNvPicPr>
            <a:picLocks noChangeAspect="1"/>
          </p:cNvPicPr>
          <p:nvPr/>
        </p:nvPicPr>
        <p:blipFill>
          <a:blip r:embed="rId18"/>
          <a:stretch>
            <a:fillRect/>
          </a:stretch>
        </p:blipFill>
        <p:spPr>
          <a:xfrm>
            <a:off x="5791200" y="9258300"/>
            <a:ext cx="952765" cy="952765"/>
          </a:xfrm>
          <a:prstGeom prst="rect">
            <a:avLst/>
          </a:prstGeom>
        </p:spPr>
      </p:pic>
      <p:pic>
        <p:nvPicPr>
          <p:cNvPr id="39" name="Picture 38"/>
          <p:cNvPicPr>
            <a:picLocks noChangeAspect="1"/>
          </p:cNvPicPr>
          <p:nvPr/>
        </p:nvPicPr>
        <p:blipFill>
          <a:blip r:embed="rId19"/>
          <a:stretch>
            <a:fillRect/>
          </a:stretch>
        </p:blipFill>
        <p:spPr>
          <a:xfrm>
            <a:off x="6705600" y="9258300"/>
            <a:ext cx="943237" cy="952765"/>
          </a:xfrm>
          <a:prstGeom prst="rect">
            <a:avLst/>
          </a:prstGeom>
        </p:spPr>
      </p:pic>
      <p:pic>
        <p:nvPicPr>
          <p:cNvPr id="41" name="Picture 40"/>
          <p:cNvPicPr>
            <a:picLocks noChangeAspect="1"/>
          </p:cNvPicPr>
          <p:nvPr/>
        </p:nvPicPr>
        <p:blipFill>
          <a:blip r:embed="rId20"/>
          <a:stretch>
            <a:fillRect/>
          </a:stretch>
        </p:blipFill>
        <p:spPr>
          <a:xfrm>
            <a:off x="7620000" y="9258300"/>
            <a:ext cx="952765" cy="952765"/>
          </a:xfrm>
          <a:prstGeom prst="rect">
            <a:avLst/>
          </a:prstGeom>
        </p:spPr>
      </p:pic>
      <p:pic>
        <p:nvPicPr>
          <p:cNvPr id="43" name="Picture 42"/>
          <p:cNvPicPr>
            <a:picLocks noChangeAspect="1"/>
          </p:cNvPicPr>
          <p:nvPr/>
        </p:nvPicPr>
        <p:blipFill>
          <a:blip r:embed="rId21"/>
          <a:stretch>
            <a:fillRect/>
          </a:stretch>
        </p:blipFill>
        <p:spPr>
          <a:xfrm>
            <a:off x="8610600" y="9219935"/>
            <a:ext cx="952765" cy="952765"/>
          </a:xfrm>
          <a:prstGeom prst="rect">
            <a:avLst/>
          </a:prstGeom>
        </p:spPr>
      </p:pic>
      <p:pic>
        <p:nvPicPr>
          <p:cNvPr id="47" name="Picture 46"/>
          <p:cNvPicPr>
            <a:picLocks noChangeAspect="1"/>
          </p:cNvPicPr>
          <p:nvPr/>
        </p:nvPicPr>
        <p:blipFill>
          <a:blip r:embed="rId22"/>
          <a:stretch>
            <a:fillRect/>
          </a:stretch>
        </p:blipFill>
        <p:spPr>
          <a:xfrm>
            <a:off x="9601200" y="9219935"/>
            <a:ext cx="943237" cy="952765"/>
          </a:xfrm>
          <a:prstGeom prst="rect">
            <a:avLst/>
          </a:prstGeom>
        </p:spPr>
      </p:pic>
      <p:pic>
        <p:nvPicPr>
          <p:cNvPr id="49" name="Picture 48"/>
          <p:cNvPicPr>
            <a:picLocks noChangeAspect="1"/>
          </p:cNvPicPr>
          <p:nvPr/>
        </p:nvPicPr>
        <p:blipFill>
          <a:blip r:embed="rId23"/>
          <a:stretch>
            <a:fillRect/>
          </a:stretch>
        </p:blipFill>
        <p:spPr>
          <a:xfrm>
            <a:off x="10553435" y="9258300"/>
            <a:ext cx="952765" cy="952765"/>
          </a:xfrm>
          <a:prstGeom prst="rect">
            <a:avLst/>
          </a:prstGeom>
        </p:spPr>
      </p:pic>
      <p:pic>
        <p:nvPicPr>
          <p:cNvPr id="51" name="Picture 50"/>
          <p:cNvPicPr>
            <a:picLocks noChangeAspect="1"/>
          </p:cNvPicPr>
          <p:nvPr/>
        </p:nvPicPr>
        <p:blipFill>
          <a:blip r:embed="rId24"/>
          <a:stretch>
            <a:fillRect/>
          </a:stretch>
        </p:blipFill>
        <p:spPr>
          <a:xfrm>
            <a:off x="11506200" y="9219935"/>
            <a:ext cx="952765" cy="952765"/>
          </a:xfrm>
          <a:prstGeom prst="rect">
            <a:avLst/>
          </a:prstGeom>
        </p:spPr>
      </p:pic>
      <p:pic>
        <p:nvPicPr>
          <p:cNvPr id="53" name="Picture 52"/>
          <p:cNvPicPr>
            <a:picLocks noChangeAspect="1"/>
          </p:cNvPicPr>
          <p:nvPr/>
        </p:nvPicPr>
        <p:blipFill>
          <a:blip r:embed="rId25"/>
          <a:stretch>
            <a:fillRect/>
          </a:stretch>
        </p:blipFill>
        <p:spPr>
          <a:xfrm>
            <a:off x="12458435" y="9219935"/>
            <a:ext cx="952765" cy="952765"/>
          </a:xfrm>
          <a:prstGeom prst="rect">
            <a:avLst/>
          </a:prstGeom>
        </p:spPr>
      </p:pic>
      <p:pic>
        <p:nvPicPr>
          <p:cNvPr id="55" name="Picture 54"/>
          <p:cNvPicPr>
            <a:picLocks noChangeAspect="1"/>
          </p:cNvPicPr>
          <p:nvPr/>
        </p:nvPicPr>
        <p:blipFill>
          <a:blip r:embed="rId26"/>
          <a:stretch>
            <a:fillRect/>
          </a:stretch>
        </p:blipFill>
        <p:spPr>
          <a:xfrm>
            <a:off x="13411200" y="9219405"/>
            <a:ext cx="952765" cy="952765"/>
          </a:xfrm>
          <a:prstGeom prst="rect">
            <a:avLst/>
          </a:prstGeom>
        </p:spPr>
      </p:pic>
      <p:pic>
        <p:nvPicPr>
          <p:cNvPr id="57" name="Picture 56"/>
          <p:cNvPicPr>
            <a:picLocks noChangeAspect="1"/>
          </p:cNvPicPr>
          <p:nvPr/>
        </p:nvPicPr>
        <p:blipFill>
          <a:blip r:embed="rId27"/>
          <a:stretch>
            <a:fillRect/>
          </a:stretch>
        </p:blipFill>
        <p:spPr>
          <a:xfrm>
            <a:off x="14325600" y="9219405"/>
            <a:ext cx="952765" cy="952765"/>
          </a:xfrm>
          <a:prstGeom prst="rect">
            <a:avLst/>
          </a:prstGeom>
        </p:spPr>
      </p:pic>
      <p:pic>
        <p:nvPicPr>
          <p:cNvPr id="59" name="Picture 58"/>
          <p:cNvPicPr>
            <a:picLocks noChangeAspect="1"/>
          </p:cNvPicPr>
          <p:nvPr/>
        </p:nvPicPr>
        <p:blipFill>
          <a:blip r:embed="rId28"/>
          <a:stretch>
            <a:fillRect/>
          </a:stretch>
        </p:blipFill>
        <p:spPr>
          <a:xfrm>
            <a:off x="15277835" y="9219935"/>
            <a:ext cx="952765" cy="952765"/>
          </a:xfrm>
          <a:prstGeom prst="rect">
            <a:avLst/>
          </a:prstGeom>
        </p:spPr>
      </p:pic>
      <p:pic>
        <p:nvPicPr>
          <p:cNvPr id="60" name="Picture 59"/>
          <p:cNvPicPr>
            <a:picLocks noChangeAspect="1"/>
          </p:cNvPicPr>
          <p:nvPr/>
        </p:nvPicPr>
        <p:blipFill>
          <a:blip r:embed="rId29"/>
          <a:stretch>
            <a:fillRect/>
          </a:stretch>
        </p:blipFill>
        <p:spPr>
          <a:xfrm>
            <a:off x="16230600" y="9219935"/>
            <a:ext cx="962292" cy="952765"/>
          </a:xfrm>
          <a:prstGeom prst="rect">
            <a:avLst/>
          </a:prstGeom>
        </p:spPr>
      </p:pic>
      <p:pic>
        <p:nvPicPr>
          <p:cNvPr id="61" name="Picture 60"/>
          <p:cNvPicPr>
            <a:picLocks noChangeAspect="1"/>
          </p:cNvPicPr>
          <p:nvPr/>
        </p:nvPicPr>
        <p:blipFill>
          <a:blip r:embed="rId30"/>
          <a:stretch>
            <a:fillRect/>
          </a:stretch>
        </p:blipFill>
        <p:spPr>
          <a:xfrm>
            <a:off x="17259035" y="9219935"/>
            <a:ext cx="952765" cy="952765"/>
          </a:xfrm>
          <a:prstGeom prst="rect">
            <a:avLst/>
          </a:prstGeom>
        </p:spPr>
      </p:pic>
      <p:pic>
        <p:nvPicPr>
          <p:cNvPr id="63" name="Picture 62"/>
          <p:cNvPicPr>
            <a:picLocks noChangeAspect="1"/>
          </p:cNvPicPr>
          <p:nvPr/>
        </p:nvPicPr>
        <p:blipFill>
          <a:blip r:embed="rId31"/>
          <a:stretch>
            <a:fillRect/>
          </a:stretch>
        </p:blipFill>
        <p:spPr>
          <a:xfrm>
            <a:off x="17239980" y="8229335"/>
            <a:ext cx="971820" cy="952765"/>
          </a:xfrm>
          <a:prstGeom prst="rect">
            <a:avLst/>
          </a:prstGeom>
        </p:spPr>
      </p:pic>
      <p:pic>
        <p:nvPicPr>
          <p:cNvPr id="65" name="Picture 64"/>
          <p:cNvPicPr>
            <a:picLocks noChangeAspect="1"/>
          </p:cNvPicPr>
          <p:nvPr/>
        </p:nvPicPr>
        <p:blipFill>
          <a:blip r:embed="rId32"/>
          <a:stretch>
            <a:fillRect/>
          </a:stretch>
        </p:blipFill>
        <p:spPr>
          <a:xfrm>
            <a:off x="17182835" y="7238735"/>
            <a:ext cx="952765" cy="952765"/>
          </a:xfrm>
          <a:prstGeom prst="rect">
            <a:avLst/>
          </a:prstGeom>
        </p:spPr>
      </p:pic>
      <p:pic>
        <p:nvPicPr>
          <p:cNvPr id="67" name="Picture 66"/>
          <p:cNvPicPr>
            <a:picLocks noChangeAspect="1"/>
          </p:cNvPicPr>
          <p:nvPr/>
        </p:nvPicPr>
        <p:blipFill>
          <a:blip r:embed="rId33"/>
          <a:stretch>
            <a:fillRect/>
          </a:stretch>
        </p:blipFill>
        <p:spPr>
          <a:xfrm>
            <a:off x="16943070" y="6324335"/>
            <a:ext cx="1183362" cy="876565"/>
          </a:xfrm>
          <a:prstGeom prst="rect">
            <a:avLst/>
          </a:prstGeom>
        </p:spPr>
      </p:pic>
      <p:pic>
        <p:nvPicPr>
          <p:cNvPr id="68" name="Picture 67"/>
          <p:cNvPicPr>
            <a:picLocks noChangeAspect="1"/>
          </p:cNvPicPr>
          <p:nvPr/>
        </p:nvPicPr>
        <p:blipFill>
          <a:blip r:embed="rId34"/>
          <a:stretch>
            <a:fillRect/>
          </a:stretch>
        </p:blipFill>
        <p:spPr>
          <a:xfrm>
            <a:off x="17192363" y="5333735"/>
            <a:ext cx="943237" cy="952765"/>
          </a:xfrm>
          <a:prstGeom prst="rect">
            <a:avLst/>
          </a:prstGeom>
        </p:spPr>
      </p:pic>
      <p:pic>
        <p:nvPicPr>
          <p:cNvPr id="69" name="Picture 68"/>
          <p:cNvPicPr>
            <a:picLocks noChangeAspect="1"/>
          </p:cNvPicPr>
          <p:nvPr/>
        </p:nvPicPr>
        <p:blipFill>
          <a:blip r:embed="rId35"/>
          <a:stretch>
            <a:fillRect/>
          </a:stretch>
        </p:blipFill>
        <p:spPr>
          <a:xfrm>
            <a:off x="17163780" y="4343135"/>
            <a:ext cx="990875" cy="952765"/>
          </a:xfrm>
          <a:prstGeom prst="rect">
            <a:avLst/>
          </a:prstGeom>
        </p:spPr>
      </p:pic>
      <p:pic>
        <p:nvPicPr>
          <p:cNvPr id="70" name="Picture 69"/>
          <p:cNvPicPr>
            <a:picLocks noChangeAspect="1"/>
          </p:cNvPicPr>
          <p:nvPr/>
        </p:nvPicPr>
        <p:blipFill>
          <a:blip r:embed="rId36"/>
          <a:stretch>
            <a:fillRect/>
          </a:stretch>
        </p:blipFill>
        <p:spPr>
          <a:xfrm>
            <a:off x="17201890" y="3371590"/>
            <a:ext cx="933710" cy="933710"/>
          </a:xfrm>
          <a:prstGeom prst="rect">
            <a:avLst/>
          </a:prstGeom>
        </p:spPr>
      </p:pic>
      <p:pic>
        <p:nvPicPr>
          <p:cNvPr id="71" name="Picture 70"/>
          <p:cNvPicPr>
            <a:picLocks noChangeAspect="1"/>
          </p:cNvPicPr>
          <p:nvPr/>
        </p:nvPicPr>
        <p:blipFill>
          <a:blip r:embed="rId37"/>
          <a:stretch>
            <a:fillRect/>
          </a:stretch>
        </p:blipFill>
        <p:spPr>
          <a:xfrm>
            <a:off x="17192363" y="2361935"/>
            <a:ext cx="943237" cy="952765"/>
          </a:xfrm>
          <a:prstGeom prst="rect">
            <a:avLst/>
          </a:prstGeom>
        </p:spPr>
      </p:pic>
      <p:pic>
        <p:nvPicPr>
          <p:cNvPr id="72" name="Picture 71"/>
          <p:cNvPicPr>
            <a:picLocks noChangeAspect="1"/>
          </p:cNvPicPr>
          <p:nvPr/>
        </p:nvPicPr>
        <p:blipFill>
          <a:blip r:embed="rId38"/>
          <a:stretch>
            <a:fillRect/>
          </a:stretch>
        </p:blipFill>
        <p:spPr>
          <a:xfrm>
            <a:off x="17116141" y="1371335"/>
            <a:ext cx="1019459" cy="952765"/>
          </a:xfrm>
          <a:prstGeom prst="rect">
            <a:avLst/>
          </a:prstGeom>
        </p:spPr>
      </p:pic>
      <p:pic>
        <p:nvPicPr>
          <p:cNvPr id="73" name="Picture 72"/>
          <p:cNvPicPr>
            <a:picLocks noChangeAspect="1"/>
          </p:cNvPicPr>
          <p:nvPr/>
        </p:nvPicPr>
        <p:blipFill>
          <a:blip r:embed="rId39"/>
          <a:stretch>
            <a:fillRect/>
          </a:stretch>
        </p:blipFill>
        <p:spPr>
          <a:xfrm>
            <a:off x="17163780" y="380735"/>
            <a:ext cx="971820" cy="952765"/>
          </a:xfrm>
          <a:prstGeom prst="rect">
            <a:avLst/>
          </a:prstGeom>
        </p:spPr>
      </p:pic>
      <p:pic>
        <p:nvPicPr>
          <p:cNvPr id="75" name="Picture 74" descr="BftB Collage2900.png"/>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3416300" y="1534661"/>
            <a:ext cx="11433175" cy="7342639"/>
          </a:xfrm>
          <a:prstGeom prst="rect">
            <a:avLst/>
          </a:prstGeom>
        </p:spPr>
      </p:pic>
      <p:sp>
        <p:nvSpPr>
          <p:cNvPr id="42" name="TextBox 41">
            <a:extLst>
              <a:ext uri="{FF2B5EF4-FFF2-40B4-BE49-F238E27FC236}">
                <a16:creationId xmlns:a16="http://schemas.microsoft.com/office/drawing/2014/main" id="{992E6F00-CFDC-4DAA-BA9C-4CC10D4C20B7}"/>
              </a:ext>
            </a:extLst>
          </p:cNvPr>
          <p:cNvSpPr txBox="1"/>
          <p:nvPr/>
        </p:nvSpPr>
        <p:spPr>
          <a:xfrm>
            <a:off x="0" y="84646"/>
            <a:ext cx="18288000" cy="1021562"/>
          </a:xfrm>
          <a:prstGeom prst="rect">
            <a:avLst/>
          </a:prstGeom>
        </p:spPr>
        <p:txBody>
          <a:bodyPr wrap="square" lIns="0" tIns="0" rIns="0" bIns="0" rtlCol="0" anchor="t">
            <a:spAutoFit/>
          </a:bodyPr>
          <a:lstStyle/>
          <a:p>
            <a:pPr algn="ctr">
              <a:lnSpc>
                <a:spcPts val="8820"/>
              </a:lnSpc>
            </a:pPr>
            <a:r>
              <a:rPr lang="en-US" sz="6000" b="1" spc="63" dirty="0">
                <a:solidFill>
                  <a:srgbClr val="FFFFFF"/>
                </a:solidFill>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rPr>
              <a:t>BACK FROM THE BRINK IN ACTION</a:t>
            </a:r>
            <a:endParaRPr lang="en-US" sz="6000" b="1" i="0" spc="63" dirty="0">
              <a:solidFill>
                <a:srgbClr val="FFFFFF"/>
              </a:solidFill>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4">
            <a:extLst>
              <a:ext uri="{FF2B5EF4-FFF2-40B4-BE49-F238E27FC236}">
                <a16:creationId xmlns:a16="http://schemas.microsoft.com/office/drawing/2014/main" id="{8CA839DD-2A21-4FE8-AAED-0440B05DEE0F}"/>
              </a:ext>
            </a:extLst>
          </p:cNvPr>
          <p:cNvSpPr/>
          <p:nvPr/>
        </p:nvSpPr>
        <p:spPr>
          <a:xfrm>
            <a:off x="7162801" y="-75806"/>
            <a:ext cx="11125200" cy="10362806"/>
          </a:xfrm>
          <a:prstGeom prst="rect">
            <a:avLst/>
          </a:prstGeom>
          <a:solidFill>
            <a:srgbClr val="FFFFFF"/>
          </a:solidFill>
        </p:spPr>
        <p:txBody>
          <a:bodyPr/>
          <a:lstStyle/>
          <a:p>
            <a:r>
              <a:rPr lang="en-US" dirty="0"/>
              <a:t>1f4a7f</a:t>
            </a:r>
          </a:p>
        </p:txBody>
      </p:sp>
      <p:sp>
        <p:nvSpPr>
          <p:cNvPr id="6" name="TextBox 2">
            <a:extLst>
              <a:ext uri="{FF2B5EF4-FFF2-40B4-BE49-F238E27FC236}">
                <a16:creationId xmlns:a16="http://schemas.microsoft.com/office/drawing/2014/main" id="{FE8AEE81-1D4C-4EA0-B1E9-03D72CBDA311}"/>
              </a:ext>
            </a:extLst>
          </p:cNvPr>
          <p:cNvSpPr txBox="1"/>
          <p:nvPr/>
        </p:nvSpPr>
        <p:spPr>
          <a:xfrm>
            <a:off x="0" y="723900"/>
            <a:ext cx="6781800" cy="4407104"/>
          </a:xfrm>
          <a:prstGeom prst="rect">
            <a:avLst/>
          </a:prstGeom>
        </p:spPr>
        <p:txBody>
          <a:bodyPr wrap="square" lIns="0" tIns="0" rIns="0" bIns="0" rtlCol="0" anchor="t">
            <a:spAutoFit/>
          </a:bodyPr>
          <a:lstStyle/>
          <a:p>
            <a:pPr algn="ctr">
              <a:lnSpc>
                <a:spcPts val="8820"/>
              </a:lnSpc>
            </a:pPr>
            <a:r>
              <a:rPr lang="en-US" sz="6000" b="1" spc="63" dirty="0">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rPr>
              <a:t>GETTING</a:t>
            </a:r>
          </a:p>
          <a:p>
            <a:pPr algn="ctr">
              <a:lnSpc>
                <a:spcPts val="8820"/>
              </a:lnSpc>
            </a:pPr>
            <a:r>
              <a:rPr lang="en-US" sz="6000" b="1" i="0" spc="63" dirty="0">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rPr>
              <a:t>STARTED</a:t>
            </a:r>
          </a:p>
          <a:p>
            <a:pPr algn="ctr">
              <a:lnSpc>
                <a:spcPts val="8820"/>
              </a:lnSpc>
            </a:pPr>
            <a:r>
              <a:rPr lang="en-US" sz="6000" b="1" spc="63" dirty="0">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rPr>
              <a:t>IN YOUR HOMETOWN</a:t>
            </a:r>
            <a:endParaRPr lang="en-US" sz="7000" b="1" i="0" spc="63" dirty="0">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endParaRPr>
          </a:p>
        </p:txBody>
      </p:sp>
      <p:sp>
        <p:nvSpPr>
          <p:cNvPr id="7" name="TextBox 2">
            <a:extLst>
              <a:ext uri="{FF2B5EF4-FFF2-40B4-BE49-F238E27FC236}">
                <a16:creationId xmlns:a16="http://schemas.microsoft.com/office/drawing/2014/main" id="{FC374DE4-9295-41BA-9864-EE385DEC5B47}"/>
              </a:ext>
            </a:extLst>
          </p:cNvPr>
          <p:cNvSpPr txBox="1"/>
          <p:nvPr/>
        </p:nvSpPr>
        <p:spPr>
          <a:xfrm>
            <a:off x="304800" y="6699420"/>
            <a:ext cx="6553200" cy="1978811"/>
          </a:xfrm>
          <a:prstGeom prst="rect">
            <a:avLst/>
          </a:prstGeom>
        </p:spPr>
        <p:txBody>
          <a:bodyPr wrap="square" lIns="0" tIns="0" rIns="0" bIns="0" rtlCol="0" anchor="t">
            <a:spAutoFit/>
          </a:bodyPr>
          <a:lstStyle/>
          <a:p>
            <a:pPr>
              <a:lnSpc>
                <a:spcPct val="110000"/>
              </a:lnSpc>
            </a:pPr>
            <a:r>
              <a:rPr lang="en-US" sz="4000" spc="63" dirty="0">
                <a:solidFill>
                  <a:srgbClr val="FFFFFF"/>
                </a:solidFill>
                <a:latin typeface="Arial"/>
                <a:cs typeface="Arial"/>
              </a:rPr>
              <a:t>Visit the Back from the Brink website at www.preventnuclearwar.org</a:t>
            </a:r>
          </a:p>
        </p:txBody>
      </p:sp>
      <p:sp>
        <p:nvSpPr>
          <p:cNvPr id="9" name="AutoShape 3">
            <a:extLst>
              <a:ext uri="{FF2B5EF4-FFF2-40B4-BE49-F238E27FC236}">
                <a16:creationId xmlns:a16="http://schemas.microsoft.com/office/drawing/2014/main" id="{538A9EAE-7A97-4EE9-BC63-68686AE87D60}"/>
              </a:ext>
            </a:extLst>
          </p:cNvPr>
          <p:cNvSpPr/>
          <p:nvPr/>
        </p:nvSpPr>
        <p:spPr>
          <a:xfrm>
            <a:off x="0" y="5694102"/>
            <a:ext cx="2147226" cy="151613"/>
          </a:xfrm>
          <a:prstGeom prst="rect">
            <a:avLst/>
          </a:prstGeom>
          <a:solidFill>
            <a:srgbClr val="FFFFFF"/>
          </a:solidFill>
        </p:spPr>
      </p:sp>
      <p:pic>
        <p:nvPicPr>
          <p:cNvPr id="4" name="Picture 3">
            <a:extLst>
              <a:ext uri="{FF2B5EF4-FFF2-40B4-BE49-F238E27FC236}">
                <a16:creationId xmlns:a16="http://schemas.microsoft.com/office/drawing/2014/main" id="{FBE510B7-7B87-478C-8F02-2288B52C01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4991" y="-114300"/>
            <a:ext cx="7819009" cy="10424160"/>
          </a:xfrm>
          <a:prstGeom prst="rect">
            <a:avLst/>
          </a:prstGeom>
        </p:spPr>
      </p:pic>
      <p:sp>
        <p:nvSpPr>
          <p:cNvPr id="5" name="TextBox 4">
            <a:extLst>
              <a:ext uri="{FF2B5EF4-FFF2-40B4-BE49-F238E27FC236}">
                <a16:creationId xmlns:a16="http://schemas.microsoft.com/office/drawing/2014/main" id="{ABF80F3D-17E0-4AE6-8859-8261655DC7B8}"/>
              </a:ext>
            </a:extLst>
          </p:cNvPr>
          <p:cNvSpPr txBox="1"/>
          <p:nvPr/>
        </p:nvSpPr>
        <p:spPr>
          <a:xfrm>
            <a:off x="8944991" y="8953500"/>
            <a:ext cx="7819009" cy="1292662"/>
          </a:xfrm>
          <a:prstGeom prst="rect">
            <a:avLst/>
          </a:prstGeom>
          <a:solidFill>
            <a:schemeClr val="bg1">
              <a:alpha val="42000"/>
            </a:schemeClr>
          </a:solidFill>
        </p:spPr>
        <p:txBody>
          <a:bodyPr wrap="square" lIns="274320" tIns="91440" bIns="91440" rtlCol="0">
            <a:spAutoFit/>
          </a:bodyPr>
          <a:lstStyle/>
          <a:p>
            <a:r>
              <a:rPr lang="en-US" sz="2400" dirty="0">
                <a:latin typeface="Arial" panose="020B0604020202020204" pitchFamily="34" charset="0"/>
                <a:cs typeface="Arial" panose="020B0604020202020204" pitchFamily="34" charset="0"/>
              </a:rPr>
              <a:t>Community members met with New York City Councilmember </a:t>
            </a:r>
            <a:r>
              <a:rPr lang="en-US" sz="2400" dirty="0" err="1">
                <a:latin typeface="Arial" panose="020B0604020202020204" pitchFamily="34" charset="0"/>
                <a:cs typeface="Arial" panose="020B0604020202020204" pitchFamily="34" charset="0"/>
              </a:rPr>
              <a:t>Carlina</a:t>
            </a:r>
            <a:r>
              <a:rPr lang="en-US" sz="2400" dirty="0">
                <a:latin typeface="Arial" panose="020B0604020202020204" pitchFamily="34" charset="0"/>
                <a:cs typeface="Arial" panose="020B0604020202020204" pitchFamily="34" charset="0"/>
              </a:rPr>
              <a:t> Rivera on July 15, 2019 to discuss Back from the Brink.</a:t>
            </a:r>
          </a:p>
        </p:txBody>
      </p:sp>
    </p:spTree>
    <p:extLst>
      <p:ext uri="{BB962C8B-B14F-4D97-AF65-F5344CB8AC3E}">
        <p14:creationId xmlns:p14="http://schemas.microsoft.com/office/powerpoint/2010/main" val="3573157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7" name="AutoShape 4"/>
          <p:cNvSpPr/>
          <p:nvPr/>
        </p:nvSpPr>
        <p:spPr>
          <a:xfrm>
            <a:off x="0" y="0"/>
            <a:ext cx="6784848" cy="10286999"/>
          </a:xfrm>
          <a:prstGeom prst="rect">
            <a:avLst/>
          </a:prstGeom>
          <a:solidFill>
            <a:srgbClr val="497F1F"/>
          </a:solidFill>
        </p:spPr>
        <p:txBody>
          <a:bodyPr/>
          <a:lstStyle/>
          <a:p>
            <a:endParaRPr lang="en-US" dirty="0"/>
          </a:p>
        </p:txBody>
      </p:sp>
      <p:sp>
        <p:nvSpPr>
          <p:cNvPr id="9" name="TextBox 8">
            <a:extLst>
              <a:ext uri="{FF2B5EF4-FFF2-40B4-BE49-F238E27FC236}">
                <a16:creationId xmlns:a16="http://schemas.microsoft.com/office/drawing/2014/main" id="{1EA44263-0FBE-4937-A8EA-621F49E19944}"/>
              </a:ext>
            </a:extLst>
          </p:cNvPr>
          <p:cNvSpPr txBox="1"/>
          <p:nvPr/>
        </p:nvSpPr>
        <p:spPr>
          <a:xfrm>
            <a:off x="-3048" y="946688"/>
            <a:ext cx="6784848" cy="3358612"/>
          </a:xfrm>
          <a:prstGeom prst="rect">
            <a:avLst/>
          </a:prstGeom>
        </p:spPr>
        <p:txBody>
          <a:bodyPr wrap="square" lIns="0" tIns="0" rIns="0" bIns="0" rtlCol="0" anchor="t">
            <a:spAutoFit/>
          </a:bodyPr>
          <a:lstStyle/>
          <a:p>
            <a:pPr algn="ctr">
              <a:lnSpc>
                <a:spcPts val="8820"/>
              </a:lnSpc>
            </a:pPr>
            <a:r>
              <a:rPr lang="en-US" sz="5400" b="1" spc="63" dirty="0">
                <a:solidFill>
                  <a:srgbClr val="FFFFFF"/>
                </a:solidFill>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rPr>
              <a:t>ESTABLISH </a:t>
            </a:r>
          </a:p>
          <a:p>
            <a:pPr algn="ctr">
              <a:lnSpc>
                <a:spcPts val="8820"/>
              </a:lnSpc>
            </a:pPr>
            <a:r>
              <a:rPr lang="en-US" sz="5400" b="1" spc="63" dirty="0">
                <a:solidFill>
                  <a:srgbClr val="FFFFFF"/>
                </a:solidFill>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rPr>
              <a:t>GOALS &amp; DESIRED OUTCOMES</a:t>
            </a:r>
            <a:endParaRPr lang="en-US" sz="5400" b="1" i="0" spc="63" dirty="0">
              <a:solidFill>
                <a:srgbClr val="FFFFFF"/>
              </a:solidFill>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endParaRPr>
          </a:p>
        </p:txBody>
      </p:sp>
      <p:sp>
        <p:nvSpPr>
          <p:cNvPr id="11" name="AutoShape 3"/>
          <p:cNvSpPr/>
          <p:nvPr/>
        </p:nvSpPr>
        <p:spPr>
          <a:xfrm>
            <a:off x="0" y="5143500"/>
            <a:ext cx="2147226" cy="151613"/>
          </a:xfrm>
          <a:prstGeom prst="rect">
            <a:avLst/>
          </a:prstGeom>
          <a:solidFill>
            <a:srgbClr val="FFFFFF"/>
          </a:solidFill>
        </p:spPr>
      </p:sp>
      <p:sp>
        <p:nvSpPr>
          <p:cNvPr id="12" name="TextBox 2">
            <a:extLst>
              <a:ext uri="{FF2B5EF4-FFF2-40B4-BE49-F238E27FC236}">
                <a16:creationId xmlns:a16="http://schemas.microsoft.com/office/drawing/2014/main" id="{B03CA704-AAFC-4FE2-9013-560D852F8693}"/>
              </a:ext>
            </a:extLst>
          </p:cNvPr>
          <p:cNvSpPr txBox="1"/>
          <p:nvPr/>
        </p:nvSpPr>
        <p:spPr>
          <a:xfrm>
            <a:off x="304800" y="5600700"/>
            <a:ext cx="6248400" cy="3881576"/>
          </a:xfrm>
          <a:prstGeom prst="rect">
            <a:avLst/>
          </a:prstGeom>
        </p:spPr>
        <p:txBody>
          <a:bodyPr wrap="square" lIns="0" tIns="0" rIns="0" bIns="0" rtlCol="0" anchor="t">
            <a:spAutoFit/>
          </a:bodyPr>
          <a:lstStyle/>
          <a:p>
            <a:pPr>
              <a:lnSpc>
                <a:spcPct val="110000"/>
              </a:lnSpc>
            </a:pPr>
            <a:r>
              <a:rPr lang="en-US" sz="4600" spc="63" dirty="0">
                <a:solidFill>
                  <a:srgbClr val="FFFFFF"/>
                </a:solidFill>
                <a:latin typeface="Arial"/>
                <a:cs typeface="Arial"/>
              </a:rPr>
              <a:t>Who do you want to engage?</a:t>
            </a:r>
          </a:p>
          <a:p>
            <a:pPr>
              <a:lnSpc>
                <a:spcPct val="110000"/>
              </a:lnSpc>
            </a:pPr>
            <a:r>
              <a:rPr lang="en-US" sz="4600" spc="63" dirty="0">
                <a:solidFill>
                  <a:srgbClr val="FFFFFF"/>
                </a:solidFill>
                <a:latin typeface="Arial"/>
                <a:cs typeface="Arial"/>
              </a:rPr>
              <a:t>What terminology is used for statements of support?</a:t>
            </a:r>
          </a:p>
        </p:txBody>
      </p:sp>
      <p:pic>
        <p:nvPicPr>
          <p:cNvPr id="4" name="Picture 3" descr="Northhampton 2.png"/>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0469" r="8398"/>
          <a:stretch/>
        </p:blipFill>
        <p:spPr>
          <a:xfrm>
            <a:off x="7086600" y="1803398"/>
            <a:ext cx="10847658" cy="7531102"/>
          </a:xfrm>
          <a:prstGeom prst="rect">
            <a:avLst/>
          </a:prstGeom>
        </p:spPr>
      </p:pic>
      <p:sp>
        <p:nvSpPr>
          <p:cNvPr id="14" name="TextBox 13"/>
          <p:cNvSpPr txBox="1"/>
          <p:nvPr/>
        </p:nvSpPr>
        <p:spPr>
          <a:xfrm>
            <a:off x="11811000" y="8841084"/>
            <a:ext cx="6114494" cy="461665"/>
          </a:xfrm>
          <a:prstGeom prst="rect">
            <a:avLst/>
          </a:prstGeom>
          <a:noFill/>
        </p:spPr>
        <p:txBody>
          <a:bodyPr wrap="square" rtlCol="0">
            <a:spAutoFit/>
          </a:bodyP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algn="r"/>
            <a:r>
              <a:rPr lang="en-US" sz="2400" dirty="0">
                <a:solidFill>
                  <a:srgbClr val="FFFFFF"/>
                </a:solidFill>
                <a:latin typeface="Arial"/>
                <a:cs typeface="Arial"/>
              </a:rPr>
              <a:t>Northampton, MA – Dec. 7, 2017 </a:t>
            </a:r>
          </a:p>
        </p:txBody>
      </p:sp>
      <p:sp>
        <p:nvSpPr>
          <p:cNvPr id="16" name="TextBox 15">
            <a:extLst>
              <a:ext uri="{FF2B5EF4-FFF2-40B4-BE49-F238E27FC236}">
                <a16:creationId xmlns:a16="http://schemas.microsoft.com/office/drawing/2014/main" id="{1EA44263-0FBE-4937-A8EA-621F49E19944}"/>
              </a:ext>
            </a:extLst>
          </p:cNvPr>
          <p:cNvSpPr txBox="1"/>
          <p:nvPr/>
        </p:nvSpPr>
        <p:spPr>
          <a:xfrm>
            <a:off x="6858000" y="160846"/>
            <a:ext cx="11443890" cy="1021562"/>
          </a:xfrm>
          <a:prstGeom prst="rect">
            <a:avLst/>
          </a:prstGeom>
        </p:spPr>
        <p:txBody>
          <a:bodyPr wrap="square" lIns="0" tIns="0" rIns="0" bIns="0" rtlCol="0" anchor="t">
            <a:spAutoFit/>
          </a:bodyPr>
          <a:lstStyle/>
          <a:p>
            <a:pPr algn="ctr">
              <a:lnSpc>
                <a:spcPts val="8820"/>
              </a:lnSpc>
            </a:pPr>
            <a:r>
              <a:rPr lang="en-US" sz="6000" b="1" spc="63" dirty="0">
                <a:solidFill>
                  <a:srgbClr val="FFFFFF"/>
                </a:solidFill>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rPr>
              <a:t>“RESOLUTION”</a:t>
            </a:r>
            <a:endParaRPr lang="en-US" sz="6000" b="1" i="0" spc="63" dirty="0">
              <a:solidFill>
                <a:srgbClr val="FFFFFF"/>
              </a:solidFill>
              <a:effectLst>
                <a:outerShdw blurRad="50800" dist="38100" dir="2700000" algn="tl" rotWithShape="0">
                  <a:srgbClr val="000000">
                    <a:alpha val="43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3238471"/>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4589A01C3C36E46A1A0DDE6959FA8FC" ma:contentTypeVersion="12" ma:contentTypeDescription="Create a new document." ma:contentTypeScope="" ma:versionID="667e830237f575d712fbc5449319925c">
  <xsd:schema xmlns:xsd="http://www.w3.org/2001/XMLSchema" xmlns:xs="http://www.w3.org/2001/XMLSchema" xmlns:p="http://schemas.microsoft.com/office/2006/metadata/properties" xmlns:ns3="e36ba74b-a8df-4542-98dc-b7754ed8e7db" xmlns:ns4="2e3f2057-8e3f-4101-a48c-e52988f5c4ab" targetNamespace="http://schemas.microsoft.com/office/2006/metadata/properties" ma:root="true" ma:fieldsID="ccfdf029cc82a01d1c2c224693cde86f" ns3:_="" ns4:_="">
    <xsd:import namespace="e36ba74b-a8df-4542-98dc-b7754ed8e7db"/>
    <xsd:import namespace="2e3f2057-8e3f-4101-a48c-e52988f5c4ab"/>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6ba74b-a8df-4542-98dc-b7754ed8e7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e3f2057-8e3f-4101-a48c-e52988f5c4a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6491691-7919-4B60-9A2D-B2186F9ACD11}">
  <ds:schemaRefs>
    <ds:schemaRef ds:uri="http://schemas.microsoft.com/sharepoint/v3/contenttype/forms"/>
  </ds:schemaRefs>
</ds:datastoreItem>
</file>

<file path=customXml/itemProps2.xml><?xml version="1.0" encoding="utf-8"?>
<ds:datastoreItem xmlns:ds="http://schemas.openxmlformats.org/officeDocument/2006/customXml" ds:itemID="{C42E0359-2842-43D8-AA4A-B156A94382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6ba74b-a8df-4542-98dc-b7754ed8e7db"/>
    <ds:schemaRef ds:uri="2e3f2057-8e3f-4101-a48c-e52988f5c4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C40DAC1-3E0E-4E0D-B052-EA71C7A797C7}">
  <ds:schemaRefs>
    <ds:schemaRef ds:uri="http://purl.org/dc/terms/"/>
    <ds:schemaRef ds:uri="http://www.w3.org/XML/1998/namespace"/>
    <ds:schemaRef ds:uri="http://purl.org/dc/elements/1.1/"/>
    <ds:schemaRef ds:uri="http://schemas.microsoft.com/office/2006/metadata/properties"/>
    <ds:schemaRef ds:uri="e36ba74b-a8df-4542-98dc-b7754ed8e7db"/>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2e3f2057-8e3f-4101-a48c-e52988f5c4ab"/>
  </ds:schemaRefs>
</ds:datastoreItem>
</file>

<file path=docProps/app.xml><?xml version="1.0" encoding="utf-8"?>
<Properties xmlns="http://schemas.openxmlformats.org/officeDocument/2006/extended-properties" xmlns:vt="http://schemas.openxmlformats.org/officeDocument/2006/docPropsVTypes">
  <Template/>
  <TotalTime>9237</TotalTime>
  <Words>2307</Words>
  <Application>Microsoft Office PowerPoint</Application>
  <PresentationFormat>Custom</PresentationFormat>
  <Paragraphs>198</Paragraphs>
  <Slides>26</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Proxima Nova Rg</vt:lpstr>
      <vt:lpstr>Proxima Nova Lt</vt:lpstr>
      <vt:lpstr>Proxima Nova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Denise Duffield</dc:creator>
  <cp:lastModifiedBy>tracy powell</cp:lastModifiedBy>
  <cp:revision>300</cp:revision>
  <dcterms:created xsi:type="dcterms:W3CDTF">2006-08-16T00:00:00Z</dcterms:created>
  <dcterms:modified xsi:type="dcterms:W3CDTF">2019-10-04T20:04:41Z</dcterms:modified>
  <dc:identifier>DADl2yQFnQM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0x010100A4589A01C3C36E46A1A0DDE6959FA8FC</vt:lpwstr>
  </property>
</Properties>
</file>